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17"/>
  </p:notesMasterIdLst>
  <p:sldIdLst>
    <p:sldId id="256" r:id="rId2"/>
    <p:sldId id="272" r:id="rId3"/>
    <p:sldId id="283" r:id="rId4"/>
    <p:sldId id="275" r:id="rId5"/>
    <p:sldId id="287" r:id="rId6"/>
    <p:sldId id="276" r:id="rId7"/>
    <p:sldId id="280" r:id="rId8"/>
    <p:sldId id="281" r:id="rId9"/>
    <p:sldId id="285" r:id="rId10"/>
    <p:sldId id="282" r:id="rId11"/>
    <p:sldId id="288" r:id="rId12"/>
    <p:sldId id="289" r:id="rId13"/>
    <p:sldId id="290" r:id="rId14"/>
    <p:sldId id="291" r:id="rId15"/>
    <p:sldId id="274" r:id="rId16"/>
  </p:sldIdLst>
  <p:sldSz cx="9144000" cy="5143500" type="screen16x9"/>
  <p:notesSz cx="6858000" cy="9144000"/>
  <p:embeddedFontLst>
    <p:embeddedFont>
      <p:font typeface="Cambria" panose="02040503050406030204" pitchFamily="18" charset="0"/>
      <p:regular r:id="rId18"/>
      <p:bold r:id="rId19"/>
      <p:italic r:id="rId20"/>
      <p:boldItalic r:id="rId21"/>
    </p:embeddedFont>
    <p:embeddedFont>
      <p:font typeface="Century Gothic" panose="020B0502020202020204" pitchFamily="34" charset="0"/>
      <p:regular r:id="rId22"/>
      <p:bold r:id="rId23"/>
      <p:italic r:id="rId24"/>
      <p:boldItalic r:id="rId25"/>
    </p:embeddedFont>
    <p:embeddedFont>
      <p:font typeface="EB Garamond" panose="020B0604020202020204" charset="0"/>
      <p:regular r:id="rId26"/>
      <p:bold r:id="rId27"/>
      <p:italic r:id="rId28"/>
      <p:boldItalic r:id="rId29"/>
    </p:embeddedFont>
    <p:embeddedFont>
      <p:font typeface="EB Garamond Medium" panose="020B0604020202020204" charset="0"/>
      <p:regular r:id="rId30"/>
      <p:bold r:id="rId31"/>
      <p:italic r:id="rId32"/>
      <p:boldItalic r:id="rId33"/>
    </p:embeddedFont>
    <p:embeddedFont>
      <p:font typeface="Garamond" panose="02020404030301010803" pitchFamily="18" charset="0"/>
      <p:regular r:id="rId34"/>
      <p:bold r:id="rId35"/>
      <p: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4F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1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974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7711321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60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480d10309d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Google Shape;438;g480d10309d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82768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877647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481a02bcd7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" name="Google Shape;458;g481a02bcd7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2636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">
  <p:cSld name="AUTOLAYOUT">
    <p:bg>
      <p:bgPr>
        <a:solidFill>
          <a:srgbClr val="FFFFFF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0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" name="Google Shape;52;p13"/>
          <p:cNvGrpSpPr/>
          <p:nvPr/>
        </p:nvGrpSpPr>
        <p:grpSpPr>
          <a:xfrm>
            <a:off x="2105247" y="1"/>
            <a:ext cx="7038765" cy="5138761"/>
            <a:chOff x="3388636" y="43347"/>
            <a:chExt cx="5755327" cy="4201767"/>
          </a:xfrm>
        </p:grpSpPr>
        <p:sp>
          <p:nvSpPr>
            <p:cNvPr id="53" name="Google Shape;53;p13"/>
            <p:cNvSpPr/>
            <p:nvPr/>
          </p:nvSpPr>
          <p:spPr>
            <a:xfrm>
              <a:off x="3837147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13"/>
            <p:cNvSpPr/>
            <p:nvPr/>
          </p:nvSpPr>
          <p:spPr>
            <a:xfrm>
              <a:off x="4285658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13"/>
            <p:cNvSpPr/>
            <p:nvPr/>
          </p:nvSpPr>
          <p:spPr>
            <a:xfrm>
              <a:off x="4734169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13"/>
            <p:cNvSpPr/>
            <p:nvPr/>
          </p:nvSpPr>
          <p:spPr>
            <a:xfrm>
              <a:off x="5182681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13"/>
            <p:cNvSpPr/>
            <p:nvPr/>
          </p:nvSpPr>
          <p:spPr>
            <a:xfrm>
              <a:off x="5631192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13"/>
            <p:cNvSpPr/>
            <p:nvPr/>
          </p:nvSpPr>
          <p:spPr>
            <a:xfrm>
              <a:off x="6079703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13"/>
            <p:cNvSpPr/>
            <p:nvPr/>
          </p:nvSpPr>
          <p:spPr>
            <a:xfrm>
              <a:off x="6528215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13"/>
            <p:cNvSpPr/>
            <p:nvPr/>
          </p:nvSpPr>
          <p:spPr>
            <a:xfrm>
              <a:off x="6976726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13"/>
            <p:cNvSpPr/>
            <p:nvPr/>
          </p:nvSpPr>
          <p:spPr>
            <a:xfrm>
              <a:off x="7425229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13"/>
            <p:cNvSpPr/>
            <p:nvPr/>
          </p:nvSpPr>
          <p:spPr>
            <a:xfrm>
              <a:off x="7873740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13"/>
            <p:cNvSpPr/>
            <p:nvPr/>
          </p:nvSpPr>
          <p:spPr>
            <a:xfrm>
              <a:off x="8322251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13"/>
            <p:cNvSpPr/>
            <p:nvPr/>
          </p:nvSpPr>
          <p:spPr>
            <a:xfrm>
              <a:off x="8770763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13"/>
            <p:cNvSpPr/>
            <p:nvPr/>
          </p:nvSpPr>
          <p:spPr>
            <a:xfrm>
              <a:off x="3837147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13"/>
            <p:cNvSpPr/>
            <p:nvPr/>
          </p:nvSpPr>
          <p:spPr>
            <a:xfrm>
              <a:off x="4285658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13"/>
            <p:cNvSpPr/>
            <p:nvPr/>
          </p:nvSpPr>
          <p:spPr>
            <a:xfrm>
              <a:off x="4734169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13"/>
            <p:cNvSpPr/>
            <p:nvPr/>
          </p:nvSpPr>
          <p:spPr>
            <a:xfrm>
              <a:off x="5182681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13"/>
            <p:cNvSpPr/>
            <p:nvPr/>
          </p:nvSpPr>
          <p:spPr>
            <a:xfrm>
              <a:off x="5631192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13"/>
            <p:cNvSpPr/>
            <p:nvPr/>
          </p:nvSpPr>
          <p:spPr>
            <a:xfrm>
              <a:off x="6079703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13"/>
            <p:cNvSpPr/>
            <p:nvPr/>
          </p:nvSpPr>
          <p:spPr>
            <a:xfrm>
              <a:off x="6528215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3"/>
            <p:cNvSpPr/>
            <p:nvPr/>
          </p:nvSpPr>
          <p:spPr>
            <a:xfrm>
              <a:off x="6976726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3"/>
            <p:cNvSpPr/>
            <p:nvPr/>
          </p:nvSpPr>
          <p:spPr>
            <a:xfrm>
              <a:off x="7425229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3"/>
            <p:cNvSpPr/>
            <p:nvPr/>
          </p:nvSpPr>
          <p:spPr>
            <a:xfrm>
              <a:off x="7873740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3"/>
            <p:cNvSpPr/>
            <p:nvPr/>
          </p:nvSpPr>
          <p:spPr>
            <a:xfrm>
              <a:off x="8322251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3"/>
            <p:cNvSpPr/>
            <p:nvPr/>
          </p:nvSpPr>
          <p:spPr>
            <a:xfrm>
              <a:off x="8770763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13"/>
            <p:cNvSpPr/>
            <p:nvPr/>
          </p:nvSpPr>
          <p:spPr>
            <a:xfrm>
              <a:off x="3837147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13"/>
            <p:cNvSpPr/>
            <p:nvPr/>
          </p:nvSpPr>
          <p:spPr>
            <a:xfrm>
              <a:off x="4285658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3"/>
            <p:cNvSpPr/>
            <p:nvPr/>
          </p:nvSpPr>
          <p:spPr>
            <a:xfrm>
              <a:off x="4734169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13"/>
            <p:cNvSpPr/>
            <p:nvPr/>
          </p:nvSpPr>
          <p:spPr>
            <a:xfrm>
              <a:off x="5182681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13"/>
            <p:cNvSpPr/>
            <p:nvPr/>
          </p:nvSpPr>
          <p:spPr>
            <a:xfrm>
              <a:off x="5631192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13"/>
            <p:cNvSpPr/>
            <p:nvPr/>
          </p:nvSpPr>
          <p:spPr>
            <a:xfrm>
              <a:off x="6079703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13"/>
            <p:cNvSpPr/>
            <p:nvPr/>
          </p:nvSpPr>
          <p:spPr>
            <a:xfrm>
              <a:off x="6528215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13"/>
            <p:cNvSpPr/>
            <p:nvPr/>
          </p:nvSpPr>
          <p:spPr>
            <a:xfrm>
              <a:off x="6976726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13"/>
            <p:cNvSpPr/>
            <p:nvPr/>
          </p:nvSpPr>
          <p:spPr>
            <a:xfrm>
              <a:off x="7425229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13"/>
            <p:cNvSpPr/>
            <p:nvPr/>
          </p:nvSpPr>
          <p:spPr>
            <a:xfrm>
              <a:off x="7873740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13"/>
            <p:cNvSpPr/>
            <p:nvPr/>
          </p:nvSpPr>
          <p:spPr>
            <a:xfrm>
              <a:off x="8322251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13"/>
            <p:cNvSpPr/>
            <p:nvPr/>
          </p:nvSpPr>
          <p:spPr>
            <a:xfrm>
              <a:off x="8770763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13"/>
            <p:cNvSpPr/>
            <p:nvPr/>
          </p:nvSpPr>
          <p:spPr>
            <a:xfrm>
              <a:off x="3388636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13"/>
            <p:cNvSpPr/>
            <p:nvPr/>
          </p:nvSpPr>
          <p:spPr>
            <a:xfrm>
              <a:off x="3837147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3"/>
            <p:cNvSpPr/>
            <p:nvPr/>
          </p:nvSpPr>
          <p:spPr>
            <a:xfrm>
              <a:off x="4285658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13"/>
            <p:cNvSpPr/>
            <p:nvPr/>
          </p:nvSpPr>
          <p:spPr>
            <a:xfrm>
              <a:off x="4734169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13"/>
            <p:cNvSpPr/>
            <p:nvPr/>
          </p:nvSpPr>
          <p:spPr>
            <a:xfrm>
              <a:off x="5182681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3"/>
            <p:cNvSpPr/>
            <p:nvPr/>
          </p:nvSpPr>
          <p:spPr>
            <a:xfrm>
              <a:off x="5631192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13"/>
            <p:cNvSpPr/>
            <p:nvPr/>
          </p:nvSpPr>
          <p:spPr>
            <a:xfrm>
              <a:off x="6079703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3"/>
            <p:cNvSpPr/>
            <p:nvPr/>
          </p:nvSpPr>
          <p:spPr>
            <a:xfrm>
              <a:off x="6528215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3"/>
            <p:cNvSpPr/>
            <p:nvPr/>
          </p:nvSpPr>
          <p:spPr>
            <a:xfrm>
              <a:off x="6976726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13"/>
            <p:cNvSpPr/>
            <p:nvPr/>
          </p:nvSpPr>
          <p:spPr>
            <a:xfrm>
              <a:off x="7425229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13"/>
            <p:cNvSpPr/>
            <p:nvPr/>
          </p:nvSpPr>
          <p:spPr>
            <a:xfrm>
              <a:off x="7873740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13"/>
            <p:cNvSpPr/>
            <p:nvPr/>
          </p:nvSpPr>
          <p:spPr>
            <a:xfrm>
              <a:off x="8322251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13"/>
            <p:cNvSpPr/>
            <p:nvPr/>
          </p:nvSpPr>
          <p:spPr>
            <a:xfrm>
              <a:off x="8770763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3"/>
            <p:cNvSpPr/>
            <p:nvPr/>
          </p:nvSpPr>
          <p:spPr>
            <a:xfrm>
              <a:off x="3388636" y="43347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3"/>
            <p:cNvSpPr/>
            <p:nvPr/>
          </p:nvSpPr>
          <p:spPr>
            <a:xfrm>
              <a:off x="3837147" y="43347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3"/>
            <p:cNvSpPr/>
            <p:nvPr/>
          </p:nvSpPr>
          <p:spPr>
            <a:xfrm>
              <a:off x="4285658" y="43347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3"/>
            <p:cNvSpPr/>
            <p:nvPr/>
          </p:nvSpPr>
          <p:spPr>
            <a:xfrm>
              <a:off x="4734169" y="4336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3"/>
            <p:cNvSpPr/>
            <p:nvPr/>
          </p:nvSpPr>
          <p:spPr>
            <a:xfrm>
              <a:off x="5182681" y="43347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3"/>
            <p:cNvSpPr/>
            <p:nvPr/>
          </p:nvSpPr>
          <p:spPr>
            <a:xfrm>
              <a:off x="5631192" y="43347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3"/>
            <p:cNvSpPr/>
            <p:nvPr/>
          </p:nvSpPr>
          <p:spPr>
            <a:xfrm>
              <a:off x="6079703" y="43347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3"/>
            <p:cNvSpPr/>
            <p:nvPr/>
          </p:nvSpPr>
          <p:spPr>
            <a:xfrm>
              <a:off x="6528215" y="43347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3"/>
            <p:cNvSpPr/>
            <p:nvPr/>
          </p:nvSpPr>
          <p:spPr>
            <a:xfrm>
              <a:off x="6976726" y="43347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3"/>
            <p:cNvSpPr/>
            <p:nvPr/>
          </p:nvSpPr>
          <p:spPr>
            <a:xfrm>
              <a:off x="7425229" y="43347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3"/>
            <p:cNvSpPr/>
            <p:nvPr/>
          </p:nvSpPr>
          <p:spPr>
            <a:xfrm>
              <a:off x="7873740" y="43347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3"/>
            <p:cNvSpPr/>
            <p:nvPr/>
          </p:nvSpPr>
          <p:spPr>
            <a:xfrm>
              <a:off x="8322251" y="43347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3"/>
            <p:cNvSpPr/>
            <p:nvPr/>
          </p:nvSpPr>
          <p:spPr>
            <a:xfrm>
              <a:off x="8770763" y="43347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3"/>
            <p:cNvSpPr/>
            <p:nvPr/>
          </p:nvSpPr>
          <p:spPr>
            <a:xfrm>
              <a:off x="3837147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3"/>
            <p:cNvSpPr/>
            <p:nvPr/>
          </p:nvSpPr>
          <p:spPr>
            <a:xfrm>
              <a:off x="4285658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3"/>
            <p:cNvSpPr/>
            <p:nvPr/>
          </p:nvSpPr>
          <p:spPr>
            <a:xfrm>
              <a:off x="4734169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3"/>
            <p:cNvSpPr/>
            <p:nvPr/>
          </p:nvSpPr>
          <p:spPr>
            <a:xfrm>
              <a:off x="5182681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3"/>
            <p:cNvSpPr/>
            <p:nvPr/>
          </p:nvSpPr>
          <p:spPr>
            <a:xfrm>
              <a:off x="5631192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3"/>
            <p:cNvSpPr/>
            <p:nvPr/>
          </p:nvSpPr>
          <p:spPr>
            <a:xfrm>
              <a:off x="6079703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3"/>
            <p:cNvSpPr/>
            <p:nvPr/>
          </p:nvSpPr>
          <p:spPr>
            <a:xfrm>
              <a:off x="6528215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3"/>
            <p:cNvSpPr/>
            <p:nvPr/>
          </p:nvSpPr>
          <p:spPr>
            <a:xfrm>
              <a:off x="6976726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3"/>
            <p:cNvSpPr/>
            <p:nvPr/>
          </p:nvSpPr>
          <p:spPr>
            <a:xfrm>
              <a:off x="7425229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3"/>
            <p:cNvSpPr/>
            <p:nvPr/>
          </p:nvSpPr>
          <p:spPr>
            <a:xfrm>
              <a:off x="7873740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3"/>
            <p:cNvSpPr/>
            <p:nvPr/>
          </p:nvSpPr>
          <p:spPr>
            <a:xfrm>
              <a:off x="8322251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3"/>
            <p:cNvSpPr/>
            <p:nvPr/>
          </p:nvSpPr>
          <p:spPr>
            <a:xfrm>
              <a:off x="8770763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3"/>
            <p:cNvSpPr/>
            <p:nvPr/>
          </p:nvSpPr>
          <p:spPr>
            <a:xfrm>
              <a:off x="3837147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3"/>
            <p:cNvSpPr/>
            <p:nvPr/>
          </p:nvSpPr>
          <p:spPr>
            <a:xfrm>
              <a:off x="4285658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3"/>
            <p:cNvSpPr/>
            <p:nvPr/>
          </p:nvSpPr>
          <p:spPr>
            <a:xfrm>
              <a:off x="4734169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3"/>
            <p:cNvSpPr/>
            <p:nvPr/>
          </p:nvSpPr>
          <p:spPr>
            <a:xfrm>
              <a:off x="5182681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13"/>
            <p:cNvSpPr/>
            <p:nvPr/>
          </p:nvSpPr>
          <p:spPr>
            <a:xfrm>
              <a:off x="5631192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13"/>
            <p:cNvSpPr/>
            <p:nvPr/>
          </p:nvSpPr>
          <p:spPr>
            <a:xfrm>
              <a:off x="6079703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3"/>
            <p:cNvSpPr/>
            <p:nvPr/>
          </p:nvSpPr>
          <p:spPr>
            <a:xfrm>
              <a:off x="6528215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3"/>
            <p:cNvSpPr/>
            <p:nvPr/>
          </p:nvSpPr>
          <p:spPr>
            <a:xfrm>
              <a:off x="6976726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3"/>
            <p:cNvSpPr/>
            <p:nvPr/>
          </p:nvSpPr>
          <p:spPr>
            <a:xfrm>
              <a:off x="7425229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3"/>
            <p:cNvSpPr/>
            <p:nvPr/>
          </p:nvSpPr>
          <p:spPr>
            <a:xfrm>
              <a:off x="7873740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3"/>
            <p:cNvSpPr/>
            <p:nvPr/>
          </p:nvSpPr>
          <p:spPr>
            <a:xfrm>
              <a:off x="8322251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3"/>
            <p:cNvSpPr/>
            <p:nvPr/>
          </p:nvSpPr>
          <p:spPr>
            <a:xfrm>
              <a:off x="8770763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3"/>
            <p:cNvSpPr/>
            <p:nvPr/>
          </p:nvSpPr>
          <p:spPr>
            <a:xfrm>
              <a:off x="3837147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13"/>
            <p:cNvSpPr/>
            <p:nvPr/>
          </p:nvSpPr>
          <p:spPr>
            <a:xfrm>
              <a:off x="4285658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3"/>
            <p:cNvSpPr/>
            <p:nvPr/>
          </p:nvSpPr>
          <p:spPr>
            <a:xfrm>
              <a:off x="4734169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3"/>
            <p:cNvSpPr/>
            <p:nvPr/>
          </p:nvSpPr>
          <p:spPr>
            <a:xfrm>
              <a:off x="5182681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3"/>
            <p:cNvSpPr/>
            <p:nvPr/>
          </p:nvSpPr>
          <p:spPr>
            <a:xfrm>
              <a:off x="5631192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13"/>
            <p:cNvSpPr/>
            <p:nvPr/>
          </p:nvSpPr>
          <p:spPr>
            <a:xfrm>
              <a:off x="6079703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3"/>
            <p:cNvSpPr/>
            <p:nvPr/>
          </p:nvSpPr>
          <p:spPr>
            <a:xfrm>
              <a:off x="6528215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3"/>
            <p:cNvSpPr/>
            <p:nvPr/>
          </p:nvSpPr>
          <p:spPr>
            <a:xfrm>
              <a:off x="6976726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3"/>
            <p:cNvSpPr/>
            <p:nvPr/>
          </p:nvSpPr>
          <p:spPr>
            <a:xfrm>
              <a:off x="7425229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3"/>
            <p:cNvSpPr/>
            <p:nvPr/>
          </p:nvSpPr>
          <p:spPr>
            <a:xfrm>
              <a:off x="7873740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13"/>
            <p:cNvSpPr/>
            <p:nvPr/>
          </p:nvSpPr>
          <p:spPr>
            <a:xfrm>
              <a:off x="8322251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3"/>
            <p:cNvSpPr/>
            <p:nvPr/>
          </p:nvSpPr>
          <p:spPr>
            <a:xfrm>
              <a:off x="8770763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3"/>
            <p:cNvSpPr/>
            <p:nvPr/>
          </p:nvSpPr>
          <p:spPr>
            <a:xfrm>
              <a:off x="3837147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3"/>
            <p:cNvSpPr/>
            <p:nvPr/>
          </p:nvSpPr>
          <p:spPr>
            <a:xfrm>
              <a:off x="4285658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3"/>
            <p:cNvSpPr/>
            <p:nvPr/>
          </p:nvSpPr>
          <p:spPr>
            <a:xfrm>
              <a:off x="4734169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3"/>
            <p:cNvSpPr/>
            <p:nvPr/>
          </p:nvSpPr>
          <p:spPr>
            <a:xfrm>
              <a:off x="5182681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3"/>
            <p:cNvSpPr/>
            <p:nvPr/>
          </p:nvSpPr>
          <p:spPr>
            <a:xfrm>
              <a:off x="5631192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3"/>
            <p:cNvSpPr/>
            <p:nvPr/>
          </p:nvSpPr>
          <p:spPr>
            <a:xfrm>
              <a:off x="6079703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3"/>
            <p:cNvSpPr/>
            <p:nvPr/>
          </p:nvSpPr>
          <p:spPr>
            <a:xfrm>
              <a:off x="6528215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13"/>
            <p:cNvSpPr/>
            <p:nvPr/>
          </p:nvSpPr>
          <p:spPr>
            <a:xfrm>
              <a:off x="6976726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13"/>
            <p:cNvSpPr/>
            <p:nvPr/>
          </p:nvSpPr>
          <p:spPr>
            <a:xfrm>
              <a:off x="7425229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13"/>
            <p:cNvSpPr/>
            <p:nvPr/>
          </p:nvSpPr>
          <p:spPr>
            <a:xfrm>
              <a:off x="7873740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13"/>
            <p:cNvSpPr/>
            <p:nvPr/>
          </p:nvSpPr>
          <p:spPr>
            <a:xfrm>
              <a:off x="8322251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13"/>
            <p:cNvSpPr/>
            <p:nvPr/>
          </p:nvSpPr>
          <p:spPr>
            <a:xfrm>
              <a:off x="8770763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13"/>
            <p:cNvSpPr/>
            <p:nvPr/>
          </p:nvSpPr>
          <p:spPr>
            <a:xfrm>
              <a:off x="3837147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3"/>
            <p:cNvSpPr/>
            <p:nvPr/>
          </p:nvSpPr>
          <p:spPr>
            <a:xfrm>
              <a:off x="4285658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13"/>
            <p:cNvSpPr/>
            <p:nvPr/>
          </p:nvSpPr>
          <p:spPr>
            <a:xfrm>
              <a:off x="4734169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13"/>
            <p:cNvSpPr/>
            <p:nvPr/>
          </p:nvSpPr>
          <p:spPr>
            <a:xfrm>
              <a:off x="5182681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13"/>
            <p:cNvSpPr/>
            <p:nvPr/>
          </p:nvSpPr>
          <p:spPr>
            <a:xfrm>
              <a:off x="5631192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13"/>
            <p:cNvSpPr/>
            <p:nvPr/>
          </p:nvSpPr>
          <p:spPr>
            <a:xfrm>
              <a:off x="6079703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13"/>
            <p:cNvSpPr/>
            <p:nvPr/>
          </p:nvSpPr>
          <p:spPr>
            <a:xfrm>
              <a:off x="6528215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13"/>
            <p:cNvSpPr/>
            <p:nvPr/>
          </p:nvSpPr>
          <p:spPr>
            <a:xfrm>
              <a:off x="6976726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13"/>
            <p:cNvSpPr/>
            <p:nvPr/>
          </p:nvSpPr>
          <p:spPr>
            <a:xfrm>
              <a:off x="7425229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13"/>
            <p:cNvSpPr/>
            <p:nvPr/>
          </p:nvSpPr>
          <p:spPr>
            <a:xfrm>
              <a:off x="7873740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3"/>
            <p:cNvSpPr/>
            <p:nvPr/>
          </p:nvSpPr>
          <p:spPr>
            <a:xfrm>
              <a:off x="8322251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3"/>
            <p:cNvSpPr/>
            <p:nvPr/>
          </p:nvSpPr>
          <p:spPr>
            <a:xfrm>
              <a:off x="8770763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5" name="Google Shape;175;p13"/>
          <p:cNvSpPr/>
          <p:nvPr/>
        </p:nvSpPr>
        <p:spPr>
          <a:xfrm>
            <a:off x="3396590" y="0"/>
            <a:ext cx="3250800" cy="51435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3"/>
          <p:cNvSpPr/>
          <p:nvPr/>
        </p:nvSpPr>
        <p:spPr>
          <a:xfrm>
            <a:off x="0" y="0"/>
            <a:ext cx="34158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3"/>
          <p:cNvSpPr/>
          <p:nvPr/>
        </p:nvSpPr>
        <p:spPr>
          <a:xfrm>
            <a:off x="685175" y="1799775"/>
            <a:ext cx="61200" cy="2387100"/>
          </a:xfrm>
          <a:prstGeom prst="rect">
            <a:avLst/>
          </a:prstGeom>
          <a:solidFill>
            <a:srgbClr val="E0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3"/>
          <p:cNvSpPr txBox="1">
            <a:spLocks noGrp="1"/>
          </p:cNvSpPr>
          <p:nvPr>
            <p:ph type="ctrTitle"/>
          </p:nvPr>
        </p:nvSpPr>
        <p:spPr>
          <a:xfrm>
            <a:off x="992425" y="1799775"/>
            <a:ext cx="3136800" cy="1739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rgbClr val="E06666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rgbClr val="E06666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rgbClr val="E06666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rgbClr val="E06666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rgbClr val="E06666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rgbClr val="E06666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rgbClr val="E06666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rgbClr val="E06666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rgbClr val="E06666"/>
                </a:solidFill>
              </a:defRPr>
            </a:lvl9pPr>
          </a:lstStyle>
          <a:p>
            <a:endParaRPr/>
          </a:p>
        </p:txBody>
      </p:sp>
      <p:sp>
        <p:nvSpPr>
          <p:cNvPr id="179" name="Google Shape;179;p13"/>
          <p:cNvSpPr txBox="1">
            <a:spLocks noGrp="1"/>
          </p:cNvSpPr>
          <p:nvPr>
            <p:ph type="subTitle" idx="1"/>
          </p:nvPr>
        </p:nvSpPr>
        <p:spPr>
          <a:xfrm>
            <a:off x="992425" y="3579375"/>
            <a:ext cx="3136800" cy="607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0" name="Google Shape;180;p13"/>
          <p:cNvSpPr txBox="1">
            <a:spLocks noGrp="1"/>
          </p:cNvSpPr>
          <p:nvPr>
            <p:ph type="sldNum" idx="12"/>
          </p:nvPr>
        </p:nvSpPr>
        <p:spPr>
          <a:xfrm>
            <a:off x="8472458" y="4706554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1pPr>
            <a:lvl2pPr lvl="1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2pPr>
            <a:lvl3pPr lvl="2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3pPr>
            <a:lvl4pPr lvl="3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4pPr>
            <a:lvl5pPr lvl="4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5pPr>
            <a:lvl6pPr lvl="5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6pPr>
            <a:lvl7pPr lvl="6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7pPr>
            <a:lvl8pPr lvl="7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8pPr>
            <a:lvl9pPr lvl="8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 2">
  <p:cSld name="AUTOLAYOUT_2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4"/>
          <p:cNvSpPr/>
          <p:nvPr/>
        </p:nvSpPr>
        <p:spPr>
          <a:xfrm>
            <a:off x="-2" y="5085675"/>
            <a:ext cx="9144000" cy="57900"/>
          </a:xfrm>
          <a:prstGeom prst="rect">
            <a:avLst/>
          </a:prstGeom>
          <a:solidFill>
            <a:srgbClr val="E0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4"/>
          <p:cNvSpPr/>
          <p:nvPr/>
        </p:nvSpPr>
        <p:spPr>
          <a:xfrm>
            <a:off x="0" y="5085676"/>
            <a:ext cx="3048000" cy="57900"/>
          </a:xfrm>
          <a:prstGeom prst="rect">
            <a:avLst/>
          </a:prstGeom>
          <a:solidFill>
            <a:srgbClr val="FFFFFF">
              <a:alpha val="376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4"/>
          <p:cNvSpPr/>
          <p:nvPr/>
        </p:nvSpPr>
        <p:spPr>
          <a:xfrm>
            <a:off x="3047999" y="5085676"/>
            <a:ext cx="3048000" cy="57900"/>
          </a:xfrm>
          <a:prstGeom prst="rect">
            <a:avLst/>
          </a:prstGeom>
          <a:solidFill>
            <a:srgbClr val="FFFFFF">
              <a:alpha val="2509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4"/>
          <p:cNvSpPr txBox="1">
            <a:spLocks noGrp="1"/>
          </p:cNvSpPr>
          <p:nvPr>
            <p:ph type="title"/>
          </p:nvPr>
        </p:nvSpPr>
        <p:spPr>
          <a:xfrm>
            <a:off x="1002900" y="1018675"/>
            <a:ext cx="7138200" cy="126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 b="1">
                <a:solidFill>
                  <a:srgbClr val="000000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 b="1">
                <a:solidFill>
                  <a:srgbClr val="000000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 b="1">
                <a:solidFill>
                  <a:srgbClr val="000000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 b="1">
                <a:solidFill>
                  <a:srgbClr val="000000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 b="1">
                <a:solidFill>
                  <a:srgbClr val="000000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 b="1">
                <a:solidFill>
                  <a:srgbClr val="000000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 b="1">
                <a:solidFill>
                  <a:srgbClr val="000000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 b="1">
                <a:solidFill>
                  <a:srgbClr val="000000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 b="1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87" name="Google Shape;187;p14"/>
          <p:cNvSpPr txBox="1">
            <a:spLocks noGrp="1"/>
          </p:cNvSpPr>
          <p:nvPr>
            <p:ph type="body" idx="1"/>
          </p:nvPr>
        </p:nvSpPr>
        <p:spPr>
          <a:xfrm>
            <a:off x="1002900" y="2535725"/>
            <a:ext cx="7138200" cy="1741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/>
          <a:lstStyle>
            <a:lvl1pPr marL="45720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 sz="1400">
                <a:solidFill>
                  <a:srgbClr val="666666"/>
                </a:solidFill>
              </a:defRPr>
            </a:lvl1pPr>
            <a:lvl2pPr marL="914400" lvl="1" indent="-3048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2pPr>
            <a:lvl3pPr marL="1371600" lvl="2" indent="-3048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3pPr>
            <a:lvl4pPr marL="1828800" lvl="3" indent="-3048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4pPr>
            <a:lvl5pPr marL="2286000" lvl="4" indent="-3048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5pPr>
            <a:lvl6pPr marL="2743200" lvl="5" indent="-3048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6pPr>
            <a:lvl7pPr marL="3200400" lvl="6" indent="-3048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7pPr>
            <a:lvl8pPr marL="3657600" lvl="7" indent="-3048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8pPr>
            <a:lvl9pPr marL="4114800" lvl="8" indent="-30480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9pPr>
          </a:lstStyle>
          <a:p>
            <a:endParaRPr/>
          </a:p>
        </p:txBody>
      </p:sp>
      <p:sp>
        <p:nvSpPr>
          <p:cNvPr id="188" name="Google Shape;188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1pPr>
            <a:lvl2pPr lvl="1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2pPr>
            <a:lvl3pPr lvl="2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3pPr>
            <a:lvl4pPr lvl="3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4pPr>
            <a:lvl5pPr lvl="4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5pPr>
            <a:lvl6pPr lvl="5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6pPr>
            <a:lvl7pPr lvl="6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7pPr>
            <a:lvl8pPr lvl="7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8pPr>
            <a:lvl9pPr lvl="8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mailchimp.com/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5"/>
          <p:cNvSpPr txBox="1">
            <a:spLocks noGrp="1"/>
          </p:cNvSpPr>
          <p:nvPr>
            <p:ph type="ctrTitle"/>
          </p:nvPr>
        </p:nvSpPr>
        <p:spPr>
          <a:xfrm>
            <a:off x="920675" y="2251200"/>
            <a:ext cx="4299507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400" b="0" dirty="0">
                <a:latin typeface="Cambria"/>
                <a:ea typeface="Cambria"/>
                <a:cs typeface="Cambria"/>
                <a:sym typeface="Cambria"/>
              </a:rPr>
              <a:t>ART</a:t>
            </a:r>
            <a:r>
              <a:rPr lang="sk-SK" sz="2400" b="0" dirty="0" err="1">
                <a:latin typeface="Cambria"/>
                <a:ea typeface="Cambria"/>
                <a:cs typeface="Cambria"/>
                <a:sym typeface="Cambria"/>
              </a:rPr>
              <a:t>kadémia</a:t>
            </a:r>
            <a:endParaRPr sz="2400" b="0" dirty="0">
              <a:latin typeface="Cambria"/>
              <a:ea typeface="Cambria"/>
              <a:cs typeface="Cambria"/>
              <a:sym typeface="Cambria"/>
            </a:endParaRPr>
          </a:p>
          <a:p>
            <a:pPr lvl="0">
              <a:buSzPts val="1100"/>
            </a:pPr>
            <a:r>
              <a:rPr lang="es" sz="2400" b="0" dirty="0">
                <a:latin typeface="Cambria"/>
                <a:ea typeface="Cambria"/>
                <a:sym typeface="Cambria"/>
              </a:rPr>
              <a:t>“</a:t>
            </a:r>
            <a:r>
              <a:rPr lang="sk-SK" sz="2400" b="0" dirty="0">
                <a:latin typeface="Cambria"/>
                <a:ea typeface="Cambria"/>
              </a:rPr>
              <a:t>Akadémia umenia a remesiel</a:t>
            </a:r>
            <a:r>
              <a:rPr lang="es" sz="2400" b="0" dirty="0">
                <a:latin typeface="Cambria"/>
                <a:ea typeface="Cambria"/>
                <a:sym typeface="Cambria"/>
              </a:rPr>
              <a:t>”</a:t>
            </a:r>
            <a:endParaRPr sz="2400" b="0" dirty="0">
              <a:latin typeface="Cambria"/>
              <a:ea typeface="Cambria"/>
              <a:sym typeface="Cambria"/>
            </a:endParaRPr>
          </a:p>
        </p:txBody>
      </p:sp>
      <p:sp>
        <p:nvSpPr>
          <p:cNvPr id="194" name="Google Shape;194;p15"/>
          <p:cNvSpPr txBox="1">
            <a:spLocks noGrp="1"/>
          </p:cNvSpPr>
          <p:nvPr>
            <p:ph type="subTitle" idx="1"/>
          </p:nvPr>
        </p:nvSpPr>
        <p:spPr>
          <a:xfrm>
            <a:off x="920675" y="2740325"/>
            <a:ext cx="4976100" cy="152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595959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595959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595959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595959"/>
              </a:solidFill>
              <a:latin typeface="EB Garamond Medium"/>
              <a:ea typeface="EB Garamond Medium"/>
              <a:cs typeface="EB Garamond Medium"/>
              <a:sym typeface="EB Garamond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59595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latin typeface="EB Garamond Medium"/>
              <a:ea typeface="EB Garamond Medium"/>
              <a:cs typeface="EB Garamond Medium"/>
              <a:sym typeface="EB Garamond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33838" y="426268"/>
            <a:ext cx="8476324" cy="1263600"/>
          </a:xfrm>
        </p:spPr>
        <p:txBody>
          <a:bodyPr/>
          <a:lstStyle/>
          <a:p>
            <a:r>
              <a:rPr lang="sk-SK" sz="3200" dirty="0">
                <a:solidFill>
                  <a:srgbClr val="F24F4F"/>
                </a:solidFill>
                <a:latin typeface="Cambria" panose="02040503050406030204" pitchFamily="18" charset="0"/>
              </a:rPr>
              <a:t>Spolupráca a zdieľanie prostredníctvom digitálnych technológií</a:t>
            </a:r>
            <a:endParaRPr lang="es-ES" sz="3200" dirty="0">
              <a:solidFill>
                <a:srgbClr val="F24F4F"/>
              </a:solidFill>
              <a:latin typeface="Cambria" panose="02040503050406030204" pitchFamily="18" charset="0"/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8612" y="1798982"/>
            <a:ext cx="8881289" cy="2505806"/>
          </a:xfrm>
        </p:spPr>
        <p:txBody>
          <a:bodyPr/>
          <a:lstStyle/>
          <a:p>
            <a:pPr marL="139700" indent="0" algn="l">
              <a:buNone/>
            </a:pPr>
            <a:r>
              <a:rPr lang="sk-SK" sz="1600" dirty="0"/>
              <a:t>Domnievame sa, že „spolupráca“ by mala byť v súčasnosti jedným zo základov akéhokoľvek podnikania, pretože ak máte veľa kontaktov, môžete vo vašom podnikaní napredovať. Potom je tiež dôležité nájsť odborníkov z vášho odvetvia, aby ste s nimi mohli spolupracovať.</a:t>
            </a:r>
            <a:endParaRPr lang="en-GB" sz="1600" dirty="0"/>
          </a:p>
          <a:p>
            <a:pPr marL="139700" indent="0" algn="l">
              <a:buNone/>
            </a:pPr>
            <a:endParaRPr lang="en-GB" sz="1600" dirty="0"/>
          </a:p>
          <a:p>
            <a:pPr lvl="0" algn="just"/>
            <a:r>
              <a:rPr lang="sk-SK" sz="1600" dirty="0"/>
              <a:t>Skupinové členstvo: dobrý spôsob, ako spoznať ľudí, ktorí patria do vášho odvetvia, je stať sa členom profesionálnej skupiny, v ktorej ostatní remeselníci zdieľajú svoje názory alebo iné problémy, ktoré môžu byť zaujímavé. Tiež to môže predstavovať dobrý spôsob inšpirácie, pokiaľ ide o aktuálne a nové trendy v oblasti vašej špecializácie.</a:t>
            </a:r>
            <a:endParaRPr lang="es-ES" sz="1600" dirty="0"/>
          </a:p>
          <a:p>
            <a:pPr algn="l"/>
            <a:endParaRPr lang="es-ES" sz="1600" dirty="0"/>
          </a:p>
          <a:p>
            <a:pPr algn="l"/>
            <a:endParaRPr lang="es-ES" sz="1600" dirty="0"/>
          </a:p>
          <a:p>
            <a:pPr marL="114300" indent="0">
              <a:buNone/>
            </a:pPr>
            <a:endParaRPr lang="es-ES" dirty="0"/>
          </a:p>
          <a:p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333838" y="239709"/>
            <a:ext cx="25642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CELOK</a:t>
            </a:r>
            <a:r>
              <a:rPr lang="es-ES" dirty="0"/>
              <a:t> </a:t>
            </a:r>
            <a:r>
              <a:rPr lang="sk-SK" dirty="0"/>
              <a:t>2</a:t>
            </a:r>
            <a:r>
              <a:rPr lang="es-ES" dirty="0"/>
              <a:t>. </a:t>
            </a:r>
            <a:r>
              <a:rPr lang="sk-SK" dirty="0"/>
              <a:t>SPOLUPRÁCA</a:t>
            </a:r>
            <a:endParaRPr lang="es-ES" dirty="0"/>
          </a:p>
        </p:txBody>
      </p:sp>
      <p:pic>
        <p:nvPicPr>
          <p:cNvPr id="6" name="Google Shape;44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80895" y="4325687"/>
            <a:ext cx="1715527" cy="81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44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208950" y="18568"/>
            <a:ext cx="1715527" cy="81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44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5975" y="151705"/>
            <a:ext cx="1913926" cy="41668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uadro de texto 2">
            <a:extLst>
              <a:ext uri="{FF2B5EF4-FFF2-40B4-BE49-F238E27FC236}">
                <a16:creationId xmlns:a16="http://schemas.microsoft.com/office/drawing/2014/main" id="{425F3645-396C-4862-B0AB-D4E53E9CA2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696" y="4597073"/>
            <a:ext cx="7138199" cy="272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ct val="110000"/>
              </a:lnSpc>
              <a:spcAft>
                <a:spcPts val="600"/>
              </a:spcAft>
              <a:tabLst>
                <a:tab pos="1038225" algn="l"/>
              </a:tabLst>
            </a:pPr>
            <a:r>
              <a:rPr lang="it-IT" sz="700" i="1" dirty="0">
                <a:solidFill>
                  <a:srgbClr val="80808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Tento projekt bol financovaný s podporou Európskej komisie. Táto publikácia odráža iba názory autora a Komisia nezodpovedá za akékoľvek použitie informácií v nej obsiahnutých.</a:t>
            </a:r>
            <a:endParaRPr lang="en-US" sz="700" i="1" dirty="0">
              <a:solidFill>
                <a:srgbClr val="80808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105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2315272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33838" y="547486"/>
            <a:ext cx="8335600" cy="1263600"/>
          </a:xfrm>
        </p:spPr>
        <p:txBody>
          <a:bodyPr/>
          <a:lstStyle/>
          <a:p>
            <a:r>
              <a:rPr lang="sk-SK" sz="3200" dirty="0">
                <a:solidFill>
                  <a:srgbClr val="F24F4F"/>
                </a:solidFill>
                <a:latin typeface="Cambria" panose="02040503050406030204" pitchFamily="18" charset="0"/>
              </a:rPr>
              <a:t>Spolupráca a zdieľanie prostredníctvom digitálnych technológií</a:t>
            </a:r>
            <a:endParaRPr lang="es-ES" sz="3200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86137" y="2032747"/>
            <a:ext cx="8183301" cy="2244478"/>
          </a:xfrm>
        </p:spPr>
        <p:txBody>
          <a:bodyPr/>
          <a:lstStyle/>
          <a:p>
            <a:pPr lvl="0" algn="just"/>
            <a:r>
              <a:rPr lang="sk-SK" dirty="0"/>
              <a:t>Blogy: ak sa rozhodnete vytvoriť vlastný blog, môžete písať o vašich produktoch alebo o čomkoľvek, čo súvisí s vaším podnikaním a zdieľať to s ostatnými používateľmi. Ľudia môžu navyše uverejňovať komentáre k vašim publikáciám, takže môžete získať spätnú väzbu alebo dokonca radu.</a:t>
            </a:r>
          </a:p>
          <a:p>
            <a:pPr lvl="0" algn="just"/>
            <a:endParaRPr lang="sk-SK" dirty="0"/>
          </a:p>
          <a:p>
            <a:pPr lvl="0" algn="just"/>
            <a:r>
              <a:rPr lang="sk-SK" dirty="0"/>
              <a:t>Fórum: je online diskusná stránka, na ktorej môžu ľudia viesť konverzácie vo forme uverejnených správ. Ak máte prístup k fóram o remeselníckych alebo umeleckých profesiách, môžete sa rozprávať s inými profesionálmi vo vašom sektore a zdieľať svoje názory.</a:t>
            </a:r>
          </a:p>
          <a:p>
            <a:pPr lvl="0" algn="just"/>
            <a:endParaRPr lang="es-ES" dirty="0"/>
          </a:p>
          <a:p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333838" y="239709"/>
            <a:ext cx="25642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CELOK</a:t>
            </a:r>
            <a:r>
              <a:rPr lang="es-ES" dirty="0"/>
              <a:t> </a:t>
            </a:r>
            <a:r>
              <a:rPr lang="sk-SK" dirty="0"/>
              <a:t>2</a:t>
            </a:r>
            <a:r>
              <a:rPr lang="es-ES" dirty="0"/>
              <a:t>. </a:t>
            </a:r>
            <a:r>
              <a:rPr lang="sk-SK" dirty="0"/>
              <a:t>SPOLUPRÁCA</a:t>
            </a:r>
            <a:endParaRPr lang="es-ES" dirty="0"/>
          </a:p>
        </p:txBody>
      </p:sp>
      <p:pic>
        <p:nvPicPr>
          <p:cNvPr id="6" name="Google Shape;44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80894" y="4375412"/>
            <a:ext cx="1715527" cy="8154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uadro de texto 2">
            <a:extLst>
              <a:ext uri="{FF2B5EF4-FFF2-40B4-BE49-F238E27FC236}">
                <a16:creationId xmlns:a16="http://schemas.microsoft.com/office/drawing/2014/main" id="{D6F15155-920F-4FD7-982D-B9C29DE359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696" y="4597073"/>
            <a:ext cx="7138199" cy="272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ct val="110000"/>
              </a:lnSpc>
              <a:spcAft>
                <a:spcPts val="600"/>
              </a:spcAft>
              <a:tabLst>
                <a:tab pos="1038225" algn="l"/>
              </a:tabLst>
            </a:pPr>
            <a:r>
              <a:rPr lang="it-IT" sz="700" i="1" dirty="0">
                <a:solidFill>
                  <a:srgbClr val="80808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Tento projekt bol financovaný s podporou Európskej komisie. Táto publikácia odráža iba názory autora a Komisia nezodpovedá za akékoľvek použitie informácií v nej obsiahnutých.</a:t>
            </a:r>
            <a:endParaRPr lang="en-US" sz="700" i="1" dirty="0">
              <a:solidFill>
                <a:srgbClr val="80808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105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423314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00458" y="568385"/>
            <a:ext cx="7138200" cy="1180902"/>
          </a:xfrm>
        </p:spPr>
        <p:txBody>
          <a:bodyPr/>
          <a:lstStyle/>
          <a:p>
            <a:r>
              <a:rPr lang="sk-SK" dirty="0">
                <a:solidFill>
                  <a:srgbClr val="F24F4F"/>
                </a:solidFill>
                <a:latin typeface="Cambria" panose="02040503050406030204" pitchFamily="18" charset="0"/>
              </a:rPr>
              <a:t>Žiadosti o </a:t>
            </a:r>
            <a:r>
              <a:rPr lang="sk-SK" dirty="0" err="1">
                <a:solidFill>
                  <a:srgbClr val="F24F4F"/>
                </a:solidFill>
                <a:latin typeface="Cambria" panose="02040503050406030204" pitchFamily="18" charset="0"/>
              </a:rPr>
              <a:t>mikrofinancovanie</a:t>
            </a:r>
            <a:r>
              <a:rPr lang="sk-SK" dirty="0">
                <a:solidFill>
                  <a:srgbClr val="F24F4F"/>
                </a:solidFill>
                <a:latin typeface="Cambria" panose="02040503050406030204" pitchFamily="18" charset="0"/>
              </a:rPr>
              <a:t> a platformy </a:t>
            </a:r>
            <a:r>
              <a:rPr lang="sk-SK" dirty="0" err="1">
                <a:solidFill>
                  <a:srgbClr val="F24F4F"/>
                </a:solidFill>
                <a:latin typeface="Cambria" panose="02040503050406030204" pitchFamily="18" charset="0"/>
              </a:rPr>
              <a:t>crowdfundingu</a:t>
            </a:r>
            <a:endParaRPr lang="es-ES" dirty="0">
              <a:solidFill>
                <a:srgbClr val="F24F4F"/>
              </a:solidFill>
              <a:latin typeface="Cambria" panose="02040503050406030204" pitchFamily="18" charset="0"/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5191" y="1863911"/>
            <a:ext cx="7453467" cy="2711203"/>
          </a:xfrm>
        </p:spPr>
        <p:txBody>
          <a:bodyPr/>
          <a:lstStyle/>
          <a:p>
            <a:pPr marL="139700" indent="0" algn="just">
              <a:buNone/>
            </a:pPr>
            <a:r>
              <a:rPr lang="sk-SK" dirty="0" err="1"/>
              <a:t>Crowdfunding</a:t>
            </a:r>
            <a:r>
              <a:rPr lang="sk-SK" dirty="0"/>
              <a:t> sa stal populárnym spôsobom získania finančných prostriedkov na nový projekt alebo začínajúce podnikanie. Týmto spôsobom môžete ostatným ľuďom ponúknuť možnosť zúčastniť sa na vašom podnikaní. Existuje mnoho platforiem </a:t>
            </a:r>
            <a:r>
              <a:rPr lang="sk-SK" dirty="0" err="1"/>
              <a:t>crowdfundingu</a:t>
            </a:r>
            <a:r>
              <a:rPr lang="sk-SK" dirty="0"/>
              <a:t>, ale každá z nich má iný účel.</a:t>
            </a:r>
          </a:p>
          <a:p>
            <a:pPr marL="139700" indent="0" algn="just">
              <a:buNone/>
            </a:pPr>
            <a:r>
              <a:rPr lang="sk-SK" dirty="0"/>
              <a:t> </a:t>
            </a:r>
          </a:p>
          <a:p>
            <a:pPr marL="139700" indent="0" algn="just">
              <a:buNone/>
            </a:pPr>
            <a:r>
              <a:rPr lang="sk-SK" dirty="0"/>
              <a:t>Uvádzame niektoré z najpopulárnejších: </a:t>
            </a:r>
          </a:p>
          <a:p>
            <a:pPr lvl="0" algn="just"/>
            <a:endParaRPr lang="sk-SK" dirty="0"/>
          </a:p>
          <a:p>
            <a:pPr lvl="0" algn="just"/>
            <a:r>
              <a:rPr lang="sk-SK" dirty="0" err="1"/>
              <a:t>Kickstarter</a:t>
            </a:r>
            <a:endParaRPr lang="sk-SK" dirty="0"/>
          </a:p>
          <a:p>
            <a:pPr marL="139700" lvl="0" indent="0" algn="just">
              <a:buNone/>
            </a:pPr>
            <a:r>
              <a:rPr lang="sk-SK" dirty="0"/>
              <a:t>Je to najpopulárnejšia </a:t>
            </a:r>
            <a:r>
              <a:rPr lang="sk-SK" dirty="0" err="1"/>
              <a:t>crowdfundinogová</a:t>
            </a:r>
            <a:r>
              <a:rPr lang="sk-SK" dirty="0"/>
              <a:t> platforma, venovaná financovaniu vynálezov a tvorivých diel. Navyše nemáte záväzok vrátiť vyzbierané peniaze, ak nedosiahnete cieľ kampane.</a:t>
            </a:r>
            <a:endParaRPr lang="es-ES" dirty="0"/>
          </a:p>
          <a:p>
            <a:pPr algn="just"/>
            <a:endParaRPr lang="es-ES" dirty="0"/>
          </a:p>
        </p:txBody>
      </p:sp>
      <p:pic>
        <p:nvPicPr>
          <p:cNvPr id="6" name="Google Shape;44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80895" y="4325687"/>
            <a:ext cx="1715527" cy="81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44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208950" y="18568"/>
            <a:ext cx="1715527" cy="81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44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5975" y="151705"/>
            <a:ext cx="1913926" cy="41668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8 CuadroTexto"/>
          <p:cNvSpPr txBox="1"/>
          <p:nvPr/>
        </p:nvSpPr>
        <p:spPr>
          <a:xfrm>
            <a:off x="333838" y="206156"/>
            <a:ext cx="25642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CELOK</a:t>
            </a:r>
            <a:r>
              <a:rPr lang="es-ES" dirty="0"/>
              <a:t> </a:t>
            </a:r>
            <a:r>
              <a:rPr lang="sk-SK" dirty="0"/>
              <a:t>2</a:t>
            </a:r>
            <a:r>
              <a:rPr lang="es-ES" dirty="0"/>
              <a:t>. </a:t>
            </a:r>
            <a:r>
              <a:rPr lang="sk-SK" dirty="0"/>
              <a:t>SPOLUPRÁCA</a:t>
            </a:r>
            <a:endParaRPr lang="es-ES" dirty="0"/>
          </a:p>
        </p:txBody>
      </p:sp>
      <p:sp>
        <p:nvSpPr>
          <p:cNvPr id="10" name="Cuadro de texto 2">
            <a:extLst>
              <a:ext uri="{FF2B5EF4-FFF2-40B4-BE49-F238E27FC236}">
                <a16:creationId xmlns:a16="http://schemas.microsoft.com/office/drawing/2014/main" id="{BF0C4A87-31D9-4187-A32F-D987A9DE9E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696" y="4597073"/>
            <a:ext cx="7138199" cy="272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ct val="110000"/>
              </a:lnSpc>
              <a:spcAft>
                <a:spcPts val="600"/>
              </a:spcAft>
              <a:tabLst>
                <a:tab pos="1038225" algn="l"/>
              </a:tabLst>
            </a:pPr>
            <a:r>
              <a:rPr lang="it-IT" sz="700" i="1" dirty="0">
                <a:solidFill>
                  <a:srgbClr val="80808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Tento projekt bol financovaný s podporou Európskej komisie. Táto publikácia odráža iba názory autora a Komisia nezodpovedá za akékoľvek použitie informácií v nej obsiahnutých.</a:t>
            </a:r>
            <a:endParaRPr lang="en-US" sz="700" i="1" dirty="0">
              <a:solidFill>
                <a:srgbClr val="80808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105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4836812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92961" y="636104"/>
            <a:ext cx="7138200" cy="964096"/>
          </a:xfrm>
        </p:spPr>
        <p:txBody>
          <a:bodyPr/>
          <a:lstStyle/>
          <a:p>
            <a:r>
              <a:rPr lang="sk-SK" dirty="0">
                <a:solidFill>
                  <a:srgbClr val="F24F4F"/>
                </a:solidFill>
                <a:latin typeface="Cambria" panose="02040503050406030204" pitchFamily="18" charset="0"/>
              </a:rPr>
              <a:t>Žiadosti o </a:t>
            </a:r>
            <a:r>
              <a:rPr lang="sk-SK" dirty="0" err="1">
                <a:solidFill>
                  <a:srgbClr val="F24F4F"/>
                </a:solidFill>
                <a:latin typeface="Cambria" panose="02040503050406030204" pitchFamily="18" charset="0"/>
              </a:rPr>
              <a:t>mikrofinancovanie</a:t>
            </a:r>
            <a:r>
              <a:rPr lang="sk-SK" dirty="0">
                <a:solidFill>
                  <a:srgbClr val="F24F4F"/>
                </a:solidFill>
                <a:latin typeface="Cambria" panose="02040503050406030204" pitchFamily="18" charset="0"/>
              </a:rPr>
              <a:t> a platformy </a:t>
            </a:r>
            <a:r>
              <a:rPr lang="sk-SK" dirty="0" err="1">
                <a:solidFill>
                  <a:srgbClr val="F24F4F"/>
                </a:solidFill>
                <a:latin typeface="Cambria" panose="02040503050406030204" pitchFamily="18" charset="0"/>
              </a:rPr>
              <a:t>crowdfundingu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67748" y="1600200"/>
            <a:ext cx="8428382" cy="3666281"/>
          </a:xfrm>
        </p:spPr>
        <p:txBody>
          <a:bodyPr/>
          <a:lstStyle/>
          <a:p>
            <a:pPr lvl="0" algn="just"/>
            <a:r>
              <a:rPr lang="sk-SK" dirty="0" err="1"/>
              <a:t>Indiegogo</a:t>
            </a:r>
            <a:endParaRPr lang="sk-SK" dirty="0"/>
          </a:p>
          <a:p>
            <a:pPr marL="139700" indent="0" algn="just">
              <a:buNone/>
            </a:pPr>
            <a:r>
              <a:rPr lang="sk-SK" dirty="0"/>
              <a:t>Aj keď nie je tak známa ako </a:t>
            </a:r>
            <a:r>
              <a:rPr lang="sk-SK" dirty="0" err="1"/>
              <a:t>Kickstarter</a:t>
            </a:r>
            <a:r>
              <a:rPr lang="sk-SK" dirty="0"/>
              <a:t>, táto platforma prináša niektoré výhody, ktoré </a:t>
            </a:r>
            <a:r>
              <a:rPr lang="sk-SK" dirty="0" err="1"/>
              <a:t>Kickstarter</a:t>
            </a:r>
            <a:r>
              <a:rPr lang="sk-SK" dirty="0"/>
              <a:t> nemá. </a:t>
            </a:r>
            <a:r>
              <a:rPr lang="sk-SK" dirty="0" err="1"/>
              <a:t>Indiegogo</a:t>
            </a:r>
            <a:r>
              <a:rPr lang="sk-SK" dirty="0"/>
              <a:t> ponúka flexibilné financovanie, ktoré vám umožní ponechať si prostriedky, ktoré ste získali, aj keď ste nedosiahli svoj cieľ.</a:t>
            </a:r>
          </a:p>
          <a:p>
            <a:pPr marL="139700" indent="0" algn="just">
              <a:buNone/>
            </a:pPr>
            <a:r>
              <a:rPr lang="sk-SK" dirty="0"/>
              <a:t>Umožňuje vám tiež nakupovať financované produkty na trhu platformy, takže úspešné projekty majú ďalší potenciálny zdroj príjmu.</a:t>
            </a:r>
          </a:p>
          <a:p>
            <a:pPr lvl="0" algn="just"/>
            <a:r>
              <a:rPr lang="sk-SK" dirty="0" err="1"/>
              <a:t>Patreon</a:t>
            </a:r>
            <a:endParaRPr lang="sk-SK" dirty="0"/>
          </a:p>
          <a:p>
            <a:pPr marL="139700" indent="0" algn="just">
              <a:buNone/>
            </a:pPr>
            <a:r>
              <a:rPr lang="sk-SK" dirty="0"/>
              <a:t>Ďalšou populárnou </a:t>
            </a:r>
            <a:r>
              <a:rPr lang="sk-SK" dirty="0" err="1"/>
              <a:t>crowdfundingovou</a:t>
            </a:r>
            <a:r>
              <a:rPr lang="sk-SK" dirty="0"/>
              <a:t> platformou je </a:t>
            </a:r>
            <a:r>
              <a:rPr lang="sk-SK" dirty="0" err="1"/>
              <a:t>Patreon</a:t>
            </a:r>
            <a:r>
              <a:rPr lang="sk-SK" dirty="0"/>
              <a:t>, ktorý funguje prostredníctvom predplatného. Nezameriava sa na priame kampane, ale poskytuje priebežnú finančnú podporu kreatívnym umelcom.</a:t>
            </a:r>
          </a:p>
          <a:p>
            <a:pPr marL="139700" indent="0" algn="just">
              <a:buNone/>
            </a:pPr>
            <a:r>
              <a:rPr lang="sk-SK" dirty="0"/>
              <a:t>K dispozícii je tiež možnosť poskytnúť exkluzívny obsah patrónom, ktorí sú prihlásení na odber vášho </a:t>
            </a:r>
            <a:r>
              <a:rPr lang="sk-SK" dirty="0" err="1"/>
              <a:t>Patreonu</a:t>
            </a:r>
            <a:r>
              <a:rPr lang="sk-SK" dirty="0"/>
              <a:t> prostredníctvom samotnej stránky.</a:t>
            </a:r>
            <a:endParaRPr lang="es-ES" dirty="0"/>
          </a:p>
          <a:p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224507" y="126643"/>
            <a:ext cx="25642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CELOK</a:t>
            </a:r>
            <a:r>
              <a:rPr lang="es-ES" dirty="0"/>
              <a:t> </a:t>
            </a:r>
            <a:r>
              <a:rPr lang="sk-SK" dirty="0"/>
              <a:t>2</a:t>
            </a:r>
            <a:r>
              <a:rPr lang="es-ES" dirty="0"/>
              <a:t>. </a:t>
            </a:r>
            <a:r>
              <a:rPr lang="sk-SK" dirty="0"/>
              <a:t>SPOLUPRÁCA</a:t>
            </a:r>
            <a:endParaRPr lang="es-ES" dirty="0"/>
          </a:p>
        </p:txBody>
      </p:sp>
      <p:sp>
        <p:nvSpPr>
          <p:cNvPr id="6" name="Cuadro de texto 2">
            <a:extLst>
              <a:ext uri="{FF2B5EF4-FFF2-40B4-BE49-F238E27FC236}">
                <a16:creationId xmlns:a16="http://schemas.microsoft.com/office/drawing/2014/main" id="{982E691E-6280-4EDD-9F10-614708D496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696" y="4597073"/>
            <a:ext cx="7138199" cy="272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ct val="110000"/>
              </a:lnSpc>
              <a:spcAft>
                <a:spcPts val="600"/>
              </a:spcAft>
              <a:tabLst>
                <a:tab pos="1038225" algn="l"/>
              </a:tabLst>
            </a:pPr>
            <a:r>
              <a:rPr lang="it-IT" sz="700" i="1" dirty="0">
                <a:solidFill>
                  <a:srgbClr val="80808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Tento projekt bol financovaný s podporou Európskej komisie. Táto publikácia odráža iba názory autora a Komisia nezodpovedá za akékoľvek použitie informácií v nej obsiahnutých.</a:t>
            </a:r>
            <a:endParaRPr lang="en-US" sz="700" i="1" dirty="0">
              <a:solidFill>
                <a:srgbClr val="80808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105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2101223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02900" y="824948"/>
            <a:ext cx="7138200" cy="1033669"/>
          </a:xfrm>
        </p:spPr>
        <p:txBody>
          <a:bodyPr/>
          <a:lstStyle/>
          <a:p>
            <a:r>
              <a:rPr lang="sk-SK" dirty="0">
                <a:solidFill>
                  <a:srgbClr val="F24F4F"/>
                </a:solidFill>
                <a:latin typeface="Cambria" panose="02040503050406030204" pitchFamily="18" charset="0"/>
              </a:rPr>
              <a:t>Žiadosti o </a:t>
            </a:r>
            <a:r>
              <a:rPr lang="sk-SK" dirty="0" err="1">
                <a:solidFill>
                  <a:srgbClr val="F24F4F"/>
                </a:solidFill>
                <a:latin typeface="Cambria" panose="02040503050406030204" pitchFamily="18" charset="0"/>
              </a:rPr>
              <a:t>mikrofinancovanie</a:t>
            </a:r>
            <a:r>
              <a:rPr lang="sk-SK" dirty="0">
                <a:solidFill>
                  <a:srgbClr val="F24F4F"/>
                </a:solidFill>
                <a:latin typeface="Cambria" panose="02040503050406030204" pitchFamily="18" charset="0"/>
              </a:rPr>
              <a:t> a platformy </a:t>
            </a:r>
            <a:r>
              <a:rPr lang="sk-SK" dirty="0" err="1">
                <a:solidFill>
                  <a:srgbClr val="F24F4F"/>
                </a:solidFill>
                <a:latin typeface="Cambria" panose="02040503050406030204" pitchFamily="18" charset="0"/>
              </a:rPr>
              <a:t>crowdfundingu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5191" y="2047461"/>
            <a:ext cx="7355909" cy="2229764"/>
          </a:xfrm>
        </p:spPr>
        <p:txBody>
          <a:bodyPr/>
          <a:lstStyle/>
          <a:p>
            <a:pPr lvl="0" algn="just"/>
            <a:r>
              <a:rPr lang="sk-SK" dirty="0" err="1"/>
              <a:t>GoFundMe</a:t>
            </a:r>
            <a:endParaRPr lang="sk-SK" dirty="0"/>
          </a:p>
          <a:p>
            <a:pPr marL="139700" indent="0" algn="just">
              <a:buNone/>
            </a:pPr>
            <a:r>
              <a:rPr lang="sk-SK" dirty="0"/>
              <a:t>Táto </a:t>
            </a:r>
            <a:r>
              <a:rPr lang="sk-SK" dirty="0" err="1"/>
              <a:t>plataforma</a:t>
            </a:r>
            <a:r>
              <a:rPr lang="sk-SK" dirty="0"/>
              <a:t> je obľúbenejšia pre jednotlivcov, ktorí potrebujú peniaze ihneď. Je bežné, že ľudia tu žiadajú o </a:t>
            </a:r>
            <a:r>
              <a:rPr lang="sk-SK" dirty="0" err="1"/>
              <a:t>crowdfunding</a:t>
            </a:r>
            <a:r>
              <a:rPr lang="sk-SK" dirty="0"/>
              <a:t> na krátkodobé projekty alebo lekárske núdzové situácie.</a:t>
            </a:r>
          </a:p>
          <a:p>
            <a:pPr marL="139700" indent="0" algn="just">
              <a:buNone/>
            </a:pPr>
            <a:r>
              <a:rPr lang="sk-SK" dirty="0"/>
              <a:t> </a:t>
            </a:r>
          </a:p>
          <a:p>
            <a:pPr marL="139700" indent="0" algn="just">
              <a:buNone/>
            </a:pPr>
            <a:r>
              <a:rPr lang="sk-SK" dirty="0"/>
              <a:t>Existujú rôzne možnosti a odporúčame vám si ich prejsť v prípade, že potrebujete finančnú podporu. Majte na pamäti, že prostredníctvom týchto platforiem dostávate peniaze od ľudí, ktorí nebudú mať z vášho podnikania priamy úžitok, robia to pre podporu vašej veci.</a:t>
            </a:r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242696" y="206155"/>
            <a:ext cx="25642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CELOK</a:t>
            </a:r>
            <a:r>
              <a:rPr lang="es-ES" dirty="0"/>
              <a:t> </a:t>
            </a:r>
            <a:r>
              <a:rPr lang="sk-SK" dirty="0"/>
              <a:t>2</a:t>
            </a:r>
            <a:r>
              <a:rPr lang="es-ES" dirty="0"/>
              <a:t>. </a:t>
            </a:r>
            <a:r>
              <a:rPr lang="sk-SK" dirty="0"/>
              <a:t>SPOLUPRÁCA</a:t>
            </a:r>
            <a:endParaRPr lang="es-ES" dirty="0"/>
          </a:p>
        </p:txBody>
      </p:sp>
      <p:pic>
        <p:nvPicPr>
          <p:cNvPr id="6" name="Google Shape;44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80895" y="4325687"/>
            <a:ext cx="1715527" cy="8154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uadro de texto 2">
            <a:extLst>
              <a:ext uri="{FF2B5EF4-FFF2-40B4-BE49-F238E27FC236}">
                <a16:creationId xmlns:a16="http://schemas.microsoft.com/office/drawing/2014/main" id="{C69A927D-2F8B-4407-8CFE-95B172ECA5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696" y="4597073"/>
            <a:ext cx="7138199" cy="272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ct val="110000"/>
              </a:lnSpc>
              <a:spcAft>
                <a:spcPts val="600"/>
              </a:spcAft>
              <a:tabLst>
                <a:tab pos="1038225" algn="l"/>
              </a:tabLst>
            </a:pPr>
            <a:r>
              <a:rPr lang="it-IT" sz="700" i="1" dirty="0">
                <a:solidFill>
                  <a:srgbClr val="80808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Tento projekt bol financovaný s podporou Európskej komisie. Táto publikácia odráža iba názory autora a Komisia nezodpovedá za akékoľvek použitie informácií v nej obsiahnutých.</a:t>
            </a:r>
            <a:endParaRPr lang="en-US" sz="700" i="1" dirty="0">
              <a:solidFill>
                <a:srgbClr val="80808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105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517954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33"/>
          <p:cNvSpPr txBox="1">
            <a:spLocks noGrp="1"/>
          </p:cNvSpPr>
          <p:nvPr>
            <p:ph type="title"/>
          </p:nvPr>
        </p:nvSpPr>
        <p:spPr>
          <a:xfrm>
            <a:off x="916125" y="1219525"/>
            <a:ext cx="7138200" cy="45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6000" dirty="0">
                <a:solidFill>
                  <a:srgbClr val="E06666"/>
                </a:solidFill>
                <a:latin typeface="Cambria"/>
                <a:ea typeface="Cambria"/>
                <a:cs typeface="Cambria"/>
                <a:sym typeface="Cambria"/>
              </a:rPr>
              <a:t>ĎAKUJEME</a:t>
            </a:r>
            <a:r>
              <a:rPr lang="es" sz="6000" dirty="0">
                <a:solidFill>
                  <a:srgbClr val="E06666"/>
                </a:solidFill>
                <a:latin typeface="Cambria"/>
                <a:ea typeface="Cambria"/>
                <a:cs typeface="Cambria"/>
                <a:sym typeface="Cambria"/>
              </a:rPr>
              <a:t>!</a:t>
            </a:r>
            <a:endParaRPr sz="6000" b="0" dirty="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61" name="Google Shape;461;p33"/>
          <p:cNvSpPr/>
          <p:nvPr/>
        </p:nvSpPr>
        <p:spPr>
          <a:xfrm rot="10800000" flipH="1">
            <a:off x="-31700" y="2916425"/>
            <a:ext cx="9207378" cy="2234250"/>
          </a:xfrm>
          <a:prstGeom prst="flowChartDocument">
            <a:avLst/>
          </a:prstGeom>
          <a:solidFill>
            <a:srgbClr val="E06666"/>
          </a:solidFill>
          <a:ln w="9525" cap="flat" cmpd="sng">
            <a:solidFill>
              <a:srgbClr val="EA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Google Shape;44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08950" y="18568"/>
            <a:ext cx="1715527" cy="81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442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65975" y="151705"/>
            <a:ext cx="1913926" cy="416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1" name="Google Shape;44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08950" y="-12"/>
            <a:ext cx="1715527" cy="81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Google Shape;442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65975" y="133125"/>
            <a:ext cx="1913926" cy="416680"/>
          </a:xfrm>
          <a:prstGeom prst="rect">
            <a:avLst/>
          </a:prstGeom>
          <a:noFill/>
          <a:ln>
            <a:noFill/>
          </a:ln>
        </p:spPr>
      </p:pic>
      <p:sp>
        <p:nvSpPr>
          <p:cNvPr id="444" name="Google Shape;444;p31"/>
          <p:cNvSpPr txBox="1">
            <a:spLocks noGrp="1"/>
          </p:cNvSpPr>
          <p:nvPr>
            <p:ph type="title"/>
          </p:nvPr>
        </p:nvSpPr>
        <p:spPr>
          <a:xfrm>
            <a:off x="493298" y="1246220"/>
            <a:ext cx="7239345" cy="15864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/>
            <a:r>
              <a:rPr lang="es" sz="3200" b="0" dirty="0">
                <a:solidFill>
                  <a:srgbClr val="E06666"/>
                </a:solidFill>
                <a:latin typeface="Cambria"/>
                <a:ea typeface="Cambria"/>
                <a:cs typeface="Cambria"/>
                <a:sym typeface="Cambria"/>
              </a:rPr>
              <a:t>Modul 1.</a:t>
            </a:r>
            <a:r>
              <a:rPr lang="es-ES" sz="3200" b="0" dirty="0">
                <a:solidFill>
                  <a:srgbClr val="E06666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sk-SK" sz="3200" b="0" dirty="0">
                <a:solidFill>
                  <a:srgbClr val="E06666"/>
                </a:solidFill>
                <a:latin typeface="Cambria"/>
                <a:ea typeface="Cambria"/>
              </a:rPr>
              <a:t>KOMUNIKÁCIA A SPOLUPRÁCA PRE UMELECKÉ A REMESELNÉ MIKRO PODNIKY</a:t>
            </a:r>
            <a:endParaRPr sz="3200" b="0" dirty="0">
              <a:solidFill>
                <a:srgbClr val="E06666"/>
              </a:solidFill>
              <a:latin typeface="Cambria"/>
              <a:ea typeface="Cambria"/>
              <a:sym typeface="Cambria"/>
            </a:endParaRPr>
          </a:p>
        </p:txBody>
      </p:sp>
      <p:sp>
        <p:nvSpPr>
          <p:cNvPr id="6" name="Cuadro de texto 2">
            <a:extLst>
              <a:ext uri="{FF2B5EF4-FFF2-40B4-BE49-F238E27FC236}">
                <a16:creationId xmlns:a16="http://schemas.microsoft.com/office/drawing/2014/main" id="{56B05A3D-CFBC-443E-A719-FBA63F7441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696" y="4597073"/>
            <a:ext cx="7138199" cy="272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ct val="110000"/>
              </a:lnSpc>
              <a:spcAft>
                <a:spcPts val="600"/>
              </a:spcAft>
              <a:tabLst>
                <a:tab pos="1038225" algn="l"/>
              </a:tabLst>
            </a:pPr>
            <a:r>
              <a:rPr lang="it-IT" sz="700" i="1" dirty="0">
                <a:solidFill>
                  <a:srgbClr val="80808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Tento projekt bol financovaný s podporou Európskej komisie. Táto publikácia odráža iba názory autora a Komisia nezodpovedá za akékoľvek použitie informácií v nej obsiahnutých.</a:t>
            </a:r>
            <a:endParaRPr lang="en-US" sz="700" i="1" dirty="0">
              <a:solidFill>
                <a:srgbClr val="80808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105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8" name="Google Shape;44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80895" y="4325687"/>
            <a:ext cx="1715527" cy="81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0" dirty="0">
                <a:solidFill>
                  <a:srgbClr val="F24F4F"/>
                </a:solidFill>
                <a:latin typeface="Cambria" panose="02040503050406030204" pitchFamily="18" charset="0"/>
              </a:rPr>
              <a:t>CELOK</a:t>
            </a:r>
            <a:r>
              <a:rPr lang="es-ES" b="0" dirty="0">
                <a:solidFill>
                  <a:srgbClr val="F24F4F"/>
                </a:solidFill>
                <a:latin typeface="Cambria" panose="02040503050406030204" pitchFamily="18" charset="0"/>
              </a:rPr>
              <a:t> 1. </a:t>
            </a:r>
            <a:r>
              <a:rPr lang="sk-SK" b="0" dirty="0">
                <a:solidFill>
                  <a:srgbClr val="F24F4F"/>
                </a:solidFill>
                <a:latin typeface="Cambria" panose="02040503050406030204" pitchFamily="18" charset="0"/>
              </a:rPr>
              <a:t>KOMUNIKÁCIA</a:t>
            </a:r>
            <a:endParaRPr lang="es-ES" b="0" dirty="0">
              <a:solidFill>
                <a:srgbClr val="F24F4F"/>
              </a:solidFill>
              <a:latin typeface="Cambria" panose="02040503050406030204" pitchFamily="18" charset="0"/>
            </a:endParaRPr>
          </a:p>
        </p:txBody>
      </p:sp>
      <p:pic>
        <p:nvPicPr>
          <p:cNvPr id="5" name="Google Shape;44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80895" y="4325687"/>
            <a:ext cx="1715527" cy="81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44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208950" y="-12"/>
            <a:ext cx="1715527" cy="81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44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5975" y="133125"/>
            <a:ext cx="1913926" cy="41668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uadro de texto 2">
            <a:extLst>
              <a:ext uri="{FF2B5EF4-FFF2-40B4-BE49-F238E27FC236}">
                <a16:creationId xmlns:a16="http://schemas.microsoft.com/office/drawing/2014/main" id="{392266BC-49CE-4B35-97A2-ABA286177A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696" y="4597073"/>
            <a:ext cx="7138199" cy="272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ct val="110000"/>
              </a:lnSpc>
              <a:spcAft>
                <a:spcPts val="600"/>
              </a:spcAft>
              <a:tabLst>
                <a:tab pos="1038225" algn="l"/>
              </a:tabLst>
            </a:pPr>
            <a:r>
              <a:rPr lang="it-IT" sz="700" i="1" dirty="0">
                <a:solidFill>
                  <a:srgbClr val="80808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Tento projekt bol financovaný s podporou Európskej komisie. Táto publikácia odráža iba názory autora a Komisia nezodpovedá za akékoľvek použitie informácií v nej obsiahnutých.</a:t>
            </a:r>
            <a:endParaRPr lang="en-US" sz="700" i="1" dirty="0">
              <a:solidFill>
                <a:srgbClr val="80808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105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324785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00458" y="325683"/>
            <a:ext cx="7138200" cy="1263600"/>
          </a:xfrm>
        </p:spPr>
        <p:txBody>
          <a:bodyPr/>
          <a:lstStyle/>
          <a:p>
            <a:r>
              <a:rPr lang="es-ES" dirty="0">
                <a:solidFill>
                  <a:srgbClr val="F24F4F"/>
                </a:solidFill>
                <a:latin typeface="Cambria" panose="02040503050406030204" pitchFamily="18" charset="0"/>
              </a:rPr>
              <a:t>Online </a:t>
            </a:r>
            <a:r>
              <a:rPr lang="sk-SK" dirty="0">
                <a:solidFill>
                  <a:srgbClr val="F24F4F"/>
                </a:solidFill>
                <a:latin typeface="Cambria" panose="02040503050406030204" pitchFamily="18" charset="0"/>
              </a:rPr>
              <a:t>prítomnosť</a:t>
            </a:r>
            <a:endParaRPr lang="es-ES" dirty="0">
              <a:solidFill>
                <a:srgbClr val="F24F4F"/>
              </a:solidFill>
              <a:latin typeface="Cambria" panose="02040503050406030204" pitchFamily="18" charset="0"/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100458" y="1589283"/>
            <a:ext cx="7138200" cy="2407323"/>
          </a:xfrm>
        </p:spPr>
        <p:txBody>
          <a:bodyPr/>
          <a:lstStyle/>
          <a:p>
            <a:pPr algn="just"/>
            <a:r>
              <a:rPr lang="sk-SK" dirty="0"/>
              <a:t>Pokiaľ ide o digitálnu komunikáciu, existuje mnoho rôznych foriem, prostredníctvom ktorých môžeme komunikovať. Jednou z nich sú napríklad sociálne siete. Všetky sociálne siete vám umožňujú zverejňovať informácie o sebe, ale tiež komunikovať prostredníctvom správ alebo rozhovorov “chatov” s inými kontaktmi.</a:t>
            </a:r>
          </a:p>
          <a:p>
            <a:pPr algn="just"/>
            <a:r>
              <a:rPr lang="sk-SK" dirty="0"/>
              <a:t>Ak aplikujete koncept „komunikácie“ na vaše podnikanie, znamená to využitie komunikácie na oslovenie vašich potenciálnych klientov. Úplne prvý spôsob, ako umožniť vašim klientom vás spoznať, je prostredníctvom vašej webovej stránky. V súčasnosti je nevyhnutné mať na internete portál, kde predstavíte seba a svoj výrobok alebo službu. Ponúkame vám niekoľko tipov, aká by mala byť vaša webová stránka: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432450" y="206156"/>
            <a:ext cx="31094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CELOK</a:t>
            </a:r>
            <a:r>
              <a:rPr lang="es-ES" dirty="0"/>
              <a:t> 1. </a:t>
            </a:r>
            <a:r>
              <a:rPr lang="sk-SK" dirty="0"/>
              <a:t>KOMUNIKÁCIA</a:t>
            </a:r>
            <a:endParaRPr lang="es-ES" dirty="0"/>
          </a:p>
        </p:txBody>
      </p:sp>
      <p:pic>
        <p:nvPicPr>
          <p:cNvPr id="6" name="Google Shape;44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80895" y="4325687"/>
            <a:ext cx="1715527" cy="81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44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208950" y="18568"/>
            <a:ext cx="1715527" cy="81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44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5975" y="151705"/>
            <a:ext cx="1913926" cy="41668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uadro de texto 2">
            <a:extLst>
              <a:ext uri="{FF2B5EF4-FFF2-40B4-BE49-F238E27FC236}">
                <a16:creationId xmlns:a16="http://schemas.microsoft.com/office/drawing/2014/main" id="{A59AFEF0-69A4-4701-B2B9-3E6F1A082E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696" y="4597073"/>
            <a:ext cx="7138199" cy="272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ct val="110000"/>
              </a:lnSpc>
              <a:spcAft>
                <a:spcPts val="600"/>
              </a:spcAft>
              <a:tabLst>
                <a:tab pos="1038225" algn="l"/>
              </a:tabLst>
            </a:pPr>
            <a:r>
              <a:rPr lang="it-IT" sz="700" i="1" dirty="0">
                <a:solidFill>
                  <a:srgbClr val="80808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Tento projekt bol financovaný s podporou Európskej komisie. Táto publikácia odráža iba názory autora a Komisia nezodpovedá za akékoľvek použitie informácií v nej obsiahnutých.</a:t>
            </a:r>
            <a:endParaRPr lang="en-US" sz="700" i="1" dirty="0">
              <a:solidFill>
                <a:srgbClr val="80808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105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719229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11700" y="1078705"/>
            <a:ext cx="8520600" cy="3597965"/>
          </a:xfrm>
        </p:spPr>
        <p:txBody>
          <a:bodyPr/>
          <a:lstStyle/>
          <a:p>
            <a:pPr lvl="0"/>
            <a:r>
              <a:rPr lang="sk-SK" sz="1600" dirty="0"/>
              <a:t>Obsah a štruktúra vašej webovej stránky musia byť založené na troch základných kritériách: použiteľnosť, užívateľská prívetivosť a dostupnosť.</a:t>
            </a:r>
          </a:p>
          <a:p>
            <a:pPr lvl="0"/>
            <a:r>
              <a:rPr lang="sk-SK" sz="1600" dirty="0"/>
              <a:t>Vaša webová stránka musí odrážať imidž vašej značky a mala by obsahovať kvalitné a príťažlivé fotografie alebo videá z vašich každodenných aktivít.</a:t>
            </a:r>
          </a:p>
          <a:p>
            <a:pPr lvl="0"/>
            <a:r>
              <a:rPr lang="sk-SK" sz="1600" dirty="0"/>
              <a:t>Musíte jasne definovať svoje služby/produkty, správy a ciele.</a:t>
            </a:r>
          </a:p>
          <a:p>
            <a:pPr lvl="0"/>
            <a:r>
              <a:rPr lang="sk-SK" sz="1600" dirty="0"/>
              <a:t>Kontaktné údaje (e-mail, telefónne čísla /</a:t>
            </a:r>
            <a:r>
              <a:rPr lang="sk-SK" sz="1600" dirty="0" err="1"/>
              <a:t>whatsapp</a:t>
            </a:r>
            <a:r>
              <a:rPr lang="sk-SK" sz="1600" dirty="0"/>
              <a:t>, fax, adresa, </a:t>
            </a:r>
            <a:r>
              <a:rPr lang="sk-SK" sz="1600" dirty="0" err="1"/>
              <a:t>skype</a:t>
            </a:r>
            <a:r>
              <a:rPr lang="sk-SK" sz="1600" dirty="0"/>
              <a:t>, </a:t>
            </a:r>
            <a:r>
              <a:rPr lang="sk-SK" sz="1600" dirty="0" err="1"/>
              <a:t>facebook</a:t>
            </a:r>
            <a:r>
              <a:rPr lang="sk-SK" sz="1600" dirty="0"/>
              <a:t>, </a:t>
            </a:r>
            <a:r>
              <a:rPr lang="sk-SK" sz="1600" dirty="0" err="1"/>
              <a:t>youtube</a:t>
            </a:r>
            <a:r>
              <a:rPr lang="sk-SK" sz="1600" dirty="0"/>
              <a:t>, atď.) a navigačné menu musia byť ľahko prístupné.</a:t>
            </a:r>
          </a:p>
          <a:p>
            <a:pPr lvl="0"/>
            <a:r>
              <a:rPr lang="sk-SK" sz="1600" dirty="0"/>
              <a:t>Uistite sa, že vaša webová stránka je neustále aktualizovaná a živá; inak si ľudia budú myslieť, že nie ste „aktívny“.</a:t>
            </a:r>
          </a:p>
          <a:p>
            <a:r>
              <a:rPr lang="sk-SK" sz="1600" dirty="0"/>
              <a:t>Obsah je zásadný pre akúkoľvek webovú stránku. Všetky informácie, ktoré na svojej stránke uvediete, musia byť v súlade s vaším poslaním a hodnotami značky.</a:t>
            </a:r>
            <a:endParaRPr lang="es-ES" sz="1600" dirty="0"/>
          </a:p>
          <a:p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342998" y="347539"/>
            <a:ext cx="25642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CELOK</a:t>
            </a:r>
            <a:r>
              <a:rPr lang="es-ES" dirty="0"/>
              <a:t> 1. </a:t>
            </a:r>
            <a:r>
              <a:rPr lang="sk-SK" dirty="0"/>
              <a:t>KOMUNIKÁCIA</a:t>
            </a:r>
            <a:endParaRPr lang="es-ES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101009" y="417443"/>
            <a:ext cx="4279886" cy="117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3600" b="1" dirty="0">
                <a:solidFill>
                  <a:srgbClr val="F24F4F"/>
                </a:solidFill>
                <a:latin typeface="Cambria" panose="02040503050406030204" pitchFamily="18" charset="0"/>
              </a:rPr>
              <a:t>Online </a:t>
            </a:r>
            <a:r>
              <a:rPr lang="sk-SK" sz="3600" b="1" dirty="0">
                <a:solidFill>
                  <a:srgbClr val="F24F4F"/>
                </a:solidFill>
                <a:latin typeface="Cambria" panose="02040503050406030204" pitchFamily="18" charset="0"/>
              </a:rPr>
              <a:t>prítomnosť</a:t>
            </a:r>
            <a:endParaRPr lang="es-ES" sz="3600" b="1" dirty="0">
              <a:solidFill>
                <a:srgbClr val="F24F4F"/>
              </a:solidFill>
              <a:latin typeface="Cambria" panose="02040503050406030204" pitchFamily="18" charset="0"/>
            </a:endParaRPr>
          </a:p>
        </p:txBody>
      </p:sp>
      <p:pic>
        <p:nvPicPr>
          <p:cNvPr id="9" name="Google Shape;44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80895" y="4325687"/>
            <a:ext cx="1715527" cy="8154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uadro de texto 2">
            <a:extLst>
              <a:ext uri="{FF2B5EF4-FFF2-40B4-BE49-F238E27FC236}">
                <a16:creationId xmlns:a16="http://schemas.microsoft.com/office/drawing/2014/main" id="{E7B21248-ED51-4E25-9069-08F7FDF723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696" y="4597073"/>
            <a:ext cx="7138199" cy="272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ct val="110000"/>
              </a:lnSpc>
              <a:spcAft>
                <a:spcPts val="600"/>
              </a:spcAft>
              <a:tabLst>
                <a:tab pos="1038225" algn="l"/>
              </a:tabLst>
            </a:pPr>
            <a:r>
              <a:rPr lang="it-IT" sz="700" i="1" dirty="0">
                <a:solidFill>
                  <a:srgbClr val="80808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Tento projekt bol financovaný s podporou Európskej komisie. Táto publikácia odráža iba názory autora a Komisia nezodpovedá za akékoľvek použitie informácií v nej obsiahnutých.</a:t>
            </a:r>
            <a:endParaRPr lang="en-US" sz="700" i="1" dirty="0">
              <a:solidFill>
                <a:srgbClr val="80808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105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611588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92961" y="382571"/>
            <a:ext cx="7138200" cy="1263600"/>
          </a:xfrm>
        </p:spPr>
        <p:txBody>
          <a:bodyPr/>
          <a:lstStyle/>
          <a:p>
            <a:r>
              <a:rPr lang="en-GB" dirty="0" err="1">
                <a:solidFill>
                  <a:srgbClr val="F24F4F"/>
                </a:solidFill>
                <a:latin typeface="Cambria" panose="02040503050406030204" pitchFamily="18" charset="0"/>
              </a:rPr>
              <a:t>Soci</a:t>
            </a:r>
            <a:r>
              <a:rPr lang="sk-SK" dirty="0" err="1">
                <a:solidFill>
                  <a:srgbClr val="F24F4F"/>
                </a:solidFill>
                <a:latin typeface="Cambria" panose="02040503050406030204" pitchFamily="18" charset="0"/>
              </a:rPr>
              <a:t>álne</a:t>
            </a:r>
            <a:r>
              <a:rPr lang="sk-SK" dirty="0">
                <a:solidFill>
                  <a:srgbClr val="F24F4F"/>
                </a:solidFill>
                <a:latin typeface="Cambria" panose="02040503050406030204" pitchFamily="18" charset="0"/>
              </a:rPr>
              <a:t> siete</a:t>
            </a:r>
            <a:endParaRPr lang="es-ES" dirty="0">
              <a:solidFill>
                <a:srgbClr val="F24F4F"/>
              </a:solidFill>
              <a:latin typeface="Cambria" panose="02040503050406030204" pitchFamily="18" charset="0"/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844827" y="1869803"/>
            <a:ext cx="7394712" cy="2433840"/>
          </a:xfrm>
        </p:spPr>
        <p:txBody>
          <a:bodyPr/>
          <a:lstStyle/>
          <a:p>
            <a:pPr marL="139700" indent="0" algn="l">
              <a:buNone/>
            </a:pPr>
            <a:r>
              <a:rPr lang="sk-SK" sz="1600" dirty="0"/>
              <a:t>Ako sme už spomenuli, sociálne siete sú pre súčasnú komunikáciu skutočne dôležité. Poskytujú aktualizované, rýchle a bezplatné informácie a umožňujú nám spojiť sa s miliónom ľudí bez toho, aby sme sa museli pohnúť z miesta. Tak ako je potrebné mať na týchto sieťach rôzne profily, tak je potrebné aj byť na nich aktívny. Vaši zákazníci musia vidieť, že poskytujete aktuálne informácie a že vaše podnikanie neustále zdokonaľujete. V súčasnosti existuje široká škála sociálnych sietí s rôznymi funkciami, ale odporúčame vám mať profil na tých hlavných:</a:t>
            </a:r>
            <a:endParaRPr lang="es-ES" sz="1600" dirty="0"/>
          </a:p>
          <a:p>
            <a:pPr algn="l"/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502025" y="159026"/>
            <a:ext cx="23935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CELOK</a:t>
            </a:r>
            <a:r>
              <a:rPr lang="es-ES" dirty="0"/>
              <a:t> 1. </a:t>
            </a:r>
            <a:r>
              <a:rPr lang="sk-SK" dirty="0"/>
              <a:t>KOMUNIKÁCIA</a:t>
            </a:r>
            <a:endParaRPr lang="es-ES" dirty="0"/>
          </a:p>
        </p:txBody>
      </p:sp>
      <p:pic>
        <p:nvPicPr>
          <p:cNvPr id="6" name="Google Shape;44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80895" y="4325687"/>
            <a:ext cx="1715527" cy="81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44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208950" y="18568"/>
            <a:ext cx="1715527" cy="81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44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5975" y="151705"/>
            <a:ext cx="1913926" cy="41668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uadro de texto 2">
            <a:extLst>
              <a:ext uri="{FF2B5EF4-FFF2-40B4-BE49-F238E27FC236}">
                <a16:creationId xmlns:a16="http://schemas.microsoft.com/office/drawing/2014/main" id="{3FA1E62D-63C8-4EF2-BA0D-8DEFAC5FE3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696" y="4597073"/>
            <a:ext cx="7138199" cy="272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ct val="110000"/>
              </a:lnSpc>
              <a:spcAft>
                <a:spcPts val="600"/>
              </a:spcAft>
              <a:tabLst>
                <a:tab pos="1038225" algn="l"/>
              </a:tabLst>
            </a:pPr>
            <a:r>
              <a:rPr lang="it-IT" sz="700" i="1" dirty="0">
                <a:solidFill>
                  <a:srgbClr val="80808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Tento projekt bol financovaný s podporou Európskej komisie. Táto publikácia odráža iba názory autora a Komisia nezodpovedá za akékoľvek použitie informácií v nej obsiahnutých.</a:t>
            </a:r>
            <a:endParaRPr lang="en-US" sz="700" i="1" dirty="0">
              <a:solidFill>
                <a:srgbClr val="80808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105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129512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988086" y="30179"/>
            <a:ext cx="7138200" cy="1263600"/>
          </a:xfrm>
        </p:spPr>
        <p:txBody>
          <a:bodyPr/>
          <a:lstStyle/>
          <a:p>
            <a:r>
              <a:rPr lang="en-GB" dirty="0" err="1">
                <a:solidFill>
                  <a:srgbClr val="F24F4F"/>
                </a:solidFill>
                <a:latin typeface="Cambria" panose="02040503050406030204" pitchFamily="18" charset="0"/>
              </a:rPr>
              <a:t>Soci</a:t>
            </a:r>
            <a:r>
              <a:rPr lang="sk-SK" dirty="0" err="1">
                <a:solidFill>
                  <a:srgbClr val="F24F4F"/>
                </a:solidFill>
                <a:latin typeface="Cambria" panose="02040503050406030204" pitchFamily="18" charset="0"/>
              </a:rPr>
              <a:t>álne</a:t>
            </a:r>
            <a:r>
              <a:rPr lang="sk-SK" dirty="0">
                <a:solidFill>
                  <a:srgbClr val="F24F4F"/>
                </a:solidFill>
                <a:latin typeface="Cambria" panose="02040503050406030204" pitchFamily="18" charset="0"/>
              </a:rPr>
              <a:t> siete</a:t>
            </a:r>
            <a:endParaRPr lang="es-ES" sz="3600" b="1" dirty="0">
              <a:solidFill>
                <a:srgbClr val="F24F4F"/>
              </a:solidFill>
              <a:latin typeface="Cambria" panose="02040503050406030204" pitchFamily="18" charset="0"/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-89451" y="1043496"/>
            <a:ext cx="9069352" cy="3389607"/>
          </a:xfrm>
        </p:spPr>
        <p:txBody>
          <a:bodyPr/>
          <a:lstStyle/>
          <a:p>
            <a:pPr lvl="1" algn="just"/>
            <a:r>
              <a:rPr lang="sk-SK" b="1" dirty="0"/>
              <a:t>Facebook</a:t>
            </a:r>
            <a:r>
              <a:rPr lang="sk-SK" dirty="0"/>
              <a:t>: je to najstaršia sociálna sieť na internete. Je nevyhnutné si založiť účet pre váš podnik, aby ste mohli na svojej nástenke zverejňovať nové produkty s ich popismi. Môžete sa tiež stať členmi skupín venovaných umeniu, remeslám alebo remeselníkom, spoznať ľudí a zdieľať skúsenosti / rady.</a:t>
            </a:r>
          </a:p>
          <a:p>
            <a:pPr lvl="1" algn="just"/>
            <a:r>
              <a:rPr lang="sk-SK" b="1" dirty="0"/>
              <a:t>Instagram</a:t>
            </a:r>
            <a:r>
              <a:rPr lang="sk-SK" dirty="0"/>
              <a:t>: táto sociálna sieť je aplikácia pre smartfóny a má tisíce používateľov. Funguje podobným spôsobom ako Facebook, aspoň pokiaľ ide o to, čo od neho potrebujeme. Ak k popisu jednotlivých fotiek pridáte hešteg, ľudia s jeho pomocou budú môcť nájsť vaše produkty.</a:t>
            </a:r>
          </a:p>
          <a:p>
            <a:pPr lvl="1" algn="just"/>
            <a:r>
              <a:rPr lang="sk-SK" b="1" dirty="0"/>
              <a:t>Twitter:</a:t>
            </a:r>
            <a:r>
              <a:rPr lang="sk-SK" dirty="0"/>
              <a:t> umožňuje vám publikovať krátke správy (280 znakov) s obrázkom / videom, takže môžete ukázať aj vaše produkty.</a:t>
            </a:r>
          </a:p>
          <a:p>
            <a:pPr lvl="1" algn="just"/>
            <a:r>
              <a:rPr lang="sk-SK" b="1" dirty="0" err="1"/>
              <a:t>Pinterest</a:t>
            </a:r>
            <a:r>
              <a:rPr lang="sk-SK" b="1" dirty="0"/>
              <a:t>:</a:t>
            </a:r>
            <a:r>
              <a:rPr lang="sk-SK" dirty="0"/>
              <a:t> umožňuje používateľom zdieľať a objavovať nové veci zverejňovaním (známym ako „pripínanie“ na tejto sociálnej sieti) obrázkov alebo videí na svoje vlastné alebo iné „dosky“ (</a:t>
            </a:r>
            <a:r>
              <a:rPr lang="sk-SK" dirty="0" err="1"/>
              <a:t>t.j</a:t>
            </a:r>
            <a:r>
              <a:rPr lang="sk-SK" dirty="0"/>
              <a:t>. kolekciu pripnutých príspevkov zvyčajne so spoločnou témou) a prehliadaním toho, čo ostatní používatelia pripli.</a:t>
            </a:r>
            <a:endParaRPr lang="es-ES" dirty="0"/>
          </a:p>
          <a:p>
            <a:pPr lvl="1" algn="l"/>
            <a:endParaRPr lang="es-ES" dirty="0"/>
          </a:p>
          <a:p>
            <a:pPr algn="l"/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324873" y="239708"/>
            <a:ext cx="25642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CELOK</a:t>
            </a:r>
            <a:r>
              <a:rPr lang="es-ES" dirty="0"/>
              <a:t> 1. </a:t>
            </a:r>
            <a:r>
              <a:rPr lang="sk-SK" dirty="0"/>
              <a:t>KOMUNIKÁCIA</a:t>
            </a:r>
            <a:endParaRPr lang="es-ES" dirty="0"/>
          </a:p>
        </p:txBody>
      </p:sp>
      <p:pic>
        <p:nvPicPr>
          <p:cNvPr id="6" name="Google Shape;44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80895" y="4325687"/>
            <a:ext cx="1715527" cy="81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44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208950" y="18568"/>
            <a:ext cx="1715527" cy="81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44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5975" y="151705"/>
            <a:ext cx="1913926" cy="41668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uadro de texto 2">
            <a:extLst>
              <a:ext uri="{FF2B5EF4-FFF2-40B4-BE49-F238E27FC236}">
                <a16:creationId xmlns:a16="http://schemas.microsoft.com/office/drawing/2014/main" id="{C54ABF7A-5BE3-4A76-AB8B-241A6514E5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696" y="4597073"/>
            <a:ext cx="7138199" cy="272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ct val="110000"/>
              </a:lnSpc>
              <a:spcAft>
                <a:spcPts val="600"/>
              </a:spcAft>
              <a:tabLst>
                <a:tab pos="1038225" algn="l"/>
              </a:tabLst>
            </a:pPr>
            <a:r>
              <a:rPr lang="it-IT" sz="700" i="1" dirty="0">
                <a:solidFill>
                  <a:srgbClr val="80808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Tento projekt bol financovaný s podporou Európskej komisie. Táto publikácia odráža iba názory autora a Komisia nezodpovedá za akékoľvek použitie informácií v nej obsiahnutých.</a:t>
            </a:r>
            <a:endParaRPr lang="en-US" sz="700" i="1" dirty="0">
              <a:solidFill>
                <a:srgbClr val="80808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105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87993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49088" y="1371600"/>
            <a:ext cx="8726556" cy="3252632"/>
          </a:xfrm>
        </p:spPr>
        <p:txBody>
          <a:bodyPr/>
          <a:lstStyle/>
          <a:p>
            <a:pPr marL="139700" indent="0" algn="just">
              <a:buNone/>
            </a:pPr>
            <a:r>
              <a:rPr lang="sk-SK" dirty="0"/>
              <a:t>Okrem sociálnych sietí existujú aj ďalšie formáty, ktoré umožňujú osloviť našich potenciálnych klientov:</a:t>
            </a:r>
          </a:p>
          <a:p>
            <a:pPr lvl="0" algn="just"/>
            <a:r>
              <a:rPr lang="sk-SK" sz="1300" dirty="0"/>
              <a:t>Reklamy: prostredníctvom reklám na internete môžete dať ľuďom vedieť, čo ponúkate. Nazýva sa to „digitálna reklama“. Najobľúbenejšími formami grafických reklám sú bannery, krížové odkazy na stránky a </a:t>
            </a:r>
            <a:r>
              <a:rPr lang="sk-SK" sz="1300" dirty="0" err="1"/>
              <a:t>vyskakovacie</a:t>
            </a:r>
            <a:r>
              <a:rPr lang="sk-SK" sz="1300" dirty="0"/>
              <a:t> stránky. Spoločnosť Google ponúka možnosť platiť za </a:t>
            </a:r>
            <a:r>
              <a:rPr lang="sk-SK" sz="1300" dirty="0" err="1"/>
              <a:t>bannerovú</a:t>
            </a:r>
            <a:r>
              <a:rPr lang="sk-SK" sz="1300" dirty="0"/>
              <a:t> reklamu, pričom inzerujete v priestoroch na to určených. Krížové odkazy na stránky sú stránky, na ktoré sa návštevníci dostanú po „kliknutí“ na reklamu Google </a:t>
            </a:r>
            <a:r>
              <a:rPr lang="sk-SK" sz="1300" dirty="0" err="1"/>
              <a:t>AdWords</a:t>
            </a:r>
            <a:r>
              <a:rPr lang="sk-SK" sz="1300" dirty="0"/>
              <a:t> alebo podobne. Je to typ online platenej reklamy, ktorá je vhodná, ak chcete podporiť vaše podnikanie.</a:t>
            </a:r>
          </a:p>
          <a:p>
            <a:pPr lvl="0" algn="just"/>
            <a:r>
              <a:rPr lang="sk-SK" sz="1300" dirty="0"/>
              <a:t>Informačné online letáky (“</a:t>
            </a:r>
            <a:r>
              <a:rPr lang="sk-SK" sz="1300" dirty="0" err="1"/>
              <a:t>newsletters</a:t>
            </a:r>
            <a:r>
              <a:rPr lang="sk-SK" sz="1300" dirty="0"/>
              <a:t>”): je digitálna informačná publikácia často doručovaná prostredníctvom e-mailu. Môžete pozvať svojich klientov, aby sa prihlásili na odber vášho informačného letáku, prostredníctvom ktorého môžete zasielať informácie o vašich produktoch alebo akýchkoľvek novinkách. Je dôležité, aby ste boli aktívny a vyhradili si deň na zasielanie noviniek napr. každý týždeň / mesiac. Existuje aj platforma, ktorá poskytuje službu doručovania e-mailov. Prostredníctvom nej môžete odosielať e-mailové kampane, pričom umožňuje používateľom zobraziť históriu e-mailov, ktoré boli odoslané z </a:t>
            </a:r>
            <a:r>
              <a:rPr lang="sk-SK" sz="1300" dirty="0" err="1"/>
              <a:t>Mailchimp</a:t>
            </a:r>
            <a:r>
              <a:rPr lang="sk-SK" sz="1300" dirty="0"/>
              <a:t> (</a:t>
            </a:r>
            <a:r>
              <a:rPr lang="sk-SK" sz="13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https://mailchimp.com/</a:t>
            </a:r>
            <a:r>
              <a:rPr lang="sk-SK" sz="1300" dirty="0"/>
              <a:t>).</a:t>
            </a:r>
          </a:p>
          <a:p>
            <a:pPr algn="just"/>
            <a:endParaRPr lang="es-ES" dirty="0"/>
          </a:p>
          <a:p>
            <a:pPr marL="139700" lvl="0" indent="0" algn="just">
              <a:buNone/>
            </a:pPr>
            <a:r>
              <a:rPr lang="en-GB" dirty="0"/>
              <a:t>    </a:t>
            </a:r>
            <a:endParaRPr lang="es-ES" dirty="0"/>
          </a:p>
          <a:p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242696" y="233449"/>
            <a:ext cx="25642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CELOK</a:t>
            </a:r>
            <a:r>
              <a:rPr lang="es-ES" dirty="0"/>
              <a:t> 1. </a:t>
            </a:r>
            <a:r>
              <a:rPr lang="sk-SK" dirty="0"/>
              <a:t>KOMUNIKÁCIA</a:t>
            </a:r>
            <a:endParaRPr lang="es-ES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381965" y="646044"/>
            <a:ext cx="8493679" cy="795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sk-SK" sz="3600" b="1" dirty="0">
                <a:solidFill>
                  <a:srgbClr val="F24F4F"/>
                </a:solidFill>
                <a:latin typeface="Cambria" panose="02040503050406030204" pitchFamily="18" charset="0"/>
              </a:rPr>
              <a:t>Reklama a informačné online letáky</a:t>
            </a:r>
            <a:endParaRPr lang="es-ES" sz="3600" b="1" dirty="0">
              <a:solidFill>
                <a:srgbClr val="F24F4F"/>
              </a:solidFill>
              <a:latin typeface="Cambria" panose="02040503050406030204" pitchFamily="18" charset="0"/>
            </a:endParaRPr>
          </a:p>
        </p:txBody>
      </p:sp>
      <p:pic>
        <p:nvPicPr>
          <p:cNvPr id="7" name="Google Shape;44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80895" y="4325687"/>
            <a:ext cx="1715527" cy="81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44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08950" y="18568"/>
            <a:ext cx="1715527" cy="81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442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65975" y="151705"/>
            <a:ext cx="1913926" cy="41668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uadro de texto 2">
            <a:extLst>
              <a:ext uri="{FF2B5EF4-FFF2-40B4-BE49-F238E27FC236}">
                <a16:creationId xmlns:a16="http://schemas.microsoft.com/office/drawing/2014/main" id="{66EFAA7C-2363-4EB6-94EB-8B734F00E2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696" y="4597073"/>
            <a:ext cx="7138199" cy="272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ct val="110000"/>
              </a:lnSpc>
              <a:spcAft>
                <a:spcPts val="600"/>
              </a:spcAft>
              <a:tabLst>
                <a:tab pos="1038225" algn="l"/>
              </a:tabLst>
            </a:pPr>
            <a:r>
              <a:rPr lang="it-IT" sz="700" i="1" dirty="0">
                <a:solidFill>
                  <a:srgbClr val="80808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Tento projekt bol financovaný s podporou Európskej komisie. Táto publikácia odráža iba názory autora a Komisia nezodpovedá za akékoľvek použitie informácií v nej obsiahnutých.</a:t>
            </a:r>
            <a:endParaRPr lang="en-US" sz="700" i="1" dirty="0">
              <a:solidFill>
                <a:srgbClr val="80808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105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8637816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600" b="0" dirty="0">
                <a:solidFill>
                  <a:srgbClr val="F24F4F"/>
                </a:solidFill>
                <a:latin typeface="Cambria" panose="02040503050406030204" pitchFamily="18" charset="0"/>
              </a:rPr>
              <a:t>CELOK</a:t>
            </a:r>
            <a:r>
              <a:rPr lang="es-ES" sz="3600" b="0" dirty="0">
                <a:solidFill>
                  <a:srgbClr val="F24F4F"/>
                </a:solidFill>
                <a:latin typeface="Cambria" panose="02040503050406030204" pitchFamily="18" charset="0"/>
              </a:rPr>
              <a:t> 2. </a:t>
            </a:r>
            <a:r>
              <a:rPr lang="sk-SK" sz="3600" b="0" dirty="0">
                <a:solidFill>
                  <a:srgbClr val="F24F4F"/>
                </a:solidFill>
                <a:latin typeface="Cambria" panose="02040503050406030204" pitchFamily="18" charset="0"/>
              </a:rPr>
              <a:t>SPOLUPRÁCA</a:t>
            </a:r>
            <a:endParaRPr lang="es-ES" sz="3600" b="0" dirty="0">
              <a:solidFill>
                <a:srgbClr val="F24F4F"/>
              </a:solidFill>
              <a:latin typeface="Cambria" panose="02040503050406030204" pitchFamily="18" charset="0"/>
            </a:endParaRPr>
          </a:p>
        </p:txBody>
      </p:sp>
      <p:pic>
        <p:nvPicPr>
          <p:cNvPr id="5" name="Google Shape;44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80895" y="4325687"/>
            <a:ext cx="1715527" cy="81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44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208950" y="18568"/>
            <a:ext cx="1715527" cy="81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44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5975" y="151705"/>
            <a:ext cx="1913926" cy="41668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uadro de texto 2">
            <a:extLst>
              <a:ext uri="{FF2B5EF4-FFF2-40B4-BE49-F238E27FC236}">
                <a16:creationId xmlns:a16="http://schemas.microsoft.com/office/drawing/2014/main" id="{FE6BDC4E-9C2A-4618-82B9-3D10EE0D33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696" y="4597073"/>
            <a:ext cx="7138199" cy="272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ct val="110000"/>
              </a:lnSpc>
              <a:spcAft>
                <a:spcPts val="600"/>
              </a:spcAft>
              <a:tabLst>
                <a:tab pos="1038225" algn="l"/>
              </a:tabLst>
            </a:pPr>
            <a:r>
              <a:rPr lang="it-IT" sz="700" i="1" dirty="0">
                <a:solidFill>
                  <a:srgbClr val="80808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Tento projekt bol financovaný s podporou Európskej komisie. Táto publikácia odráža iba názory autora a Komisia nezodpovedá za akékoľvek použitie informácií v nej obsiahnutých.</a:t>
            </a:r>
            <a:endParaRPr lang="en-US" sz="700" i="1" dirty="0">
              <a:solidFill>
                <a:srgbClr val="80808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105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02423189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728</TotalTime>
  <Words>1660</Words>
  <Application>Microsoft Office PowerPoint</Application>
  <PresentationFormat>Prezentácia na obrazovke (16:9)</PresentationFormat>
  <Paragraphs>103</Paragraphs>
  <Slides>15</Slides>
  <Notes>4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15</vt:i4>
      </vt:variant>
    </vt:vector>
  </HeadingPairs>
  <TitlesOfParts>
    <vt:vector size="22" baseType="lpstr">
      <vt:lpstr>EB Garamond</vt:lpstr>
      <vt:lpstr>EB Garamond Medium</vt:lpstr>
      <vt:lpstr>Cambria</vt:lpstr>
      <vt:lpstr>Arial</vt:lpstr>
      <vt:lpstr>Century Gothic</vt:lpstr>
      <vt:lpstr>Garamond</vt:lpstr>
      <vt:lpstr>Simple Light</vt:lpstr>
      <vt:lpstr> ARTkadémia “Akadémia umenia a remesiel”</vt:lpstr>
      <vt:lpstr>Modul 1. KOMUNIKÁCIA A SPOLUPRÁCA PRE UMELECKÉ A REMESELNÉ MIKRO PODNIKY</vt:lpstr>
      <vt:lpstr>CELOK 1. KOMUNIKÁCIA</vt:lpstr>
      <vt:lpstr>Online prítomnosť</vt:lpstr>
      <vt:lpstr>Prezentácia programu PowerPoint</vt:lpstr>
      <vt:lpstr>Sociálne siete</vt:lpstr>
      <vt:lpstr>Sociálne siete</vt:lpstr>
      <vt:lpstr>Prezentácia programu PowerPoint</vt:lpstr>
      <vt:lpstr>CELOK 2. SPOLUPRÁCA</vt:lpstr>
      <vt:lpstr>Spolupráca a zdieľanie prostredníctvom digitálnych technológií</vt:lpstr>
      <vt:lpstr>Spolupráca a zdieľanie prostredníctvom digitálnych technológií</vt:lpstr>
      <vt:lpstr>Žiadosti o mikrofinancovanie a platformy crowdfundingu</vt:lpstr>
      <vt:lpstr>Žiadosti o mikrofinancovanie a platformy crowdfundingu</vt:lpstr>
      <vt:lpstr>Žiadosti o mikrofinancovanie a platformy crowdfundingu</vt:lpstr>
      <vt:lpstr>ĎAKUJEME!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ARTCademy “Arts and Crafts Academy”</dc:title>
  <dc:creator>Usuario</dc:creator>
  <cp:lastModifiedBy>Mikus Juraj</cp:lastModifiedBy>
  <cp:revision>43</cp:revision>
  <dcterms:modified xsi:type="dcterms:W3CDTF">2020-01-14T13:41:27Z</dcterms:modified>
</cp:coreProperties>
</file>