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sldIdLst>
    <p:sldId id="256" r:id="rId2"/>
    <p:sldId id="272" r:id="rId3"/>
    <p:sldId id="360" r:id="rId4"/>
    <p:sldId id="361" r:id="rId5"/>
    <p:sldId id="362" r:id="rId6"/>
    <p:sldId id="367" r:id="rId7"/>
    <p:sldId id="345" r:id="rId8"/>
    <p:sldId id="346" r:id="rId9"/>
    <p:sldId id="347" r:id="rId10"/>
    <p:sldId id="349" r:id="rId11"/>
    <p:sldId id="350" r:id="rId12"/>
    <p:sldId id="352" r:id="rId13"/>
    <p:sldId id="353" r:id="rId14"/>
    <p:sldId id="354" r:id="rId15"/>
    <p:sldId id="355" r:id="rId16"/>
    <p:sldId id="356" r:id="rId17"/>
    <p:sldId id="357"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4F4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67663-8342-AF45-BD39-E8BAEF8A2F35}" v="11" dt="2019-12-15T16:07:25.277"/>
  </p1510:revLst>
</p1510:revInfo>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p:restoredTop sz="89097" autoAdjust="0"/>
  </p:normalViewPr>
  <p:slideViewPr>
    <p:cSldViewPr snapToGrid="0">
      <p:cViewPr varScale="1">
        <p:scale>
          <a:sx n="86" d="100"/>
          <a:sy n="86" d="100"/>
        </p:scale>
        <p:origin x="-900" y="-8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al" userId="9a27e9fa-1fd5-4d15-b765-2f6aed212928" providerId="ADAL" clId="{46B81F09-DB44-494C-9FD4-47E560623C57}"/>
    <pc:docChg chg="undo custSel modSld">
      <pc:chgData name="Peter Gal" userId="9a27e9fa-1fd5-4d15-b765-2f6aed212928" providerId="ADAL" clId="{46B81F09-DB44-494C-9FD4-47E560623C57}" dt="2019-12-15T16:27:34.770" v="13" actId="20577"/>
      <pc:docMkLst>
        <pc:docMk/>
      </pc:docMkLst>
      <pc:sldChg chg="modSp">
        <pc:chgData name="Peter Gal" userId="9a27e9fa-1fd5-4d15-b765-2f6aed212928" providerId="ADAL" clId="{46B81F09-DB44-494C-9FD4-47E560623C57}" dt="2019-12-15T16:27:34.770" v="13" actId="20577"/>
        <pc:sldMkLst>
          <pc:docMk/>
          <pc:sldMk cId="1319265927" sldId="353"/>
        </pc:sldMkLst>
        <pc:spChg chg="mod">
          <ac:chgData name="Peter Gal" userId="9a27e9fa-1fd5-4d15-b765-2f6aed212928" providerId="ADAL" clId="{46B81F09-DB44-494C-9FD4-47E560623C57}" dt="2019-12-15T16:27:34.770" v="13" actId="20577"/>
          <ac:spMkLst>
            <pc:docMk/>
            <pc:sldMk cId="1319265927" sldId="35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en-GB" dirty="0" err="1" smtClean="0"/>
            <a:t>Riconoscere</a:t>
          </a:r>
          <a:r>
            <a:rPr lang="en-GB" dirty="0" smtClean="0"/>
            <a:t> </a:t>
          </a:r>
          <a:r>
            <a:rPr lang="en-GB" dirty="0" err="1" smtClean="0"/>
            <a:t>questioni</a:t>
          </a:r>
          <a:r>
            <a:rPr lang="en-GB" dirty="0" smtClean="0"/>
            <a:t> </a:t>
          </a:r>
          <a:r>
            <a:rPr lang="en-GB" dirty="0" err="1" smtClean="0"/>
            <a:t>morali</a:t>
          </a:r>
          <a:endParaRPr lang="en-US" dirty="0"/>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en-GB" dirty="0" err="1" smtClean="0"/>
            <a:t>Esprimere</a:t>
          </a:r>
          <a:r>
            <a:rPr lang="en-GB" dirty="0" smtClean="0"/>
            <a:t> </a:t>
          </a:r>
          <a:r>
            <a:rPr lang="en-GB" dirty="0" err="1" smtClean="0"/>
            <a:t>giudizi</a:t>
          </a:r>
          <a:r>
            <a:rPr lang="en-GB" dirty="0" smtClean="0"/>
            <a:t> </a:t>
          </a:r>
          <a:r>
            <a:rPr lang="en-GB" dirty="0" err="1" smtClean="0"/>
            <a:t>morali</a:t>
          </a:r>
          <a:endParaRPr lang="en-US" dirty="0"/>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en-GB" dirty="0" err="1" smtClean="0"/>
            <a:t>Stabilire</a:t>
          </a:r>
          <a:r>
            <a:rPr lang="en-GB" dirty="0" smtClean="0"/>
            <a:t>  </a:t>
          </a:r>
          <a:r>
            <a:rPr lang="en-GB" dirty="0" err="1" smtClean="0"/>
            <a:t>intenzioni</a:t>
          </a:r>
          <a:r>
            <a:rPr lang="en-GB" dirty="0" smtClean="0"/>
            <a:t> </a:t>
          </a:r>
          <a:r>
            <a:rPr lang="en-GB" dirty="0" err="1" smtClean="0"/>
            <a:t>morali</a:t>
          </a:r>
          <a:endParaRPr lang="en-US" dirty="0"/>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en-GB" dirty="0" err="1" smtClean="0"/>
            <a:t>Comportarsi</a:t>
          </a:r>
          <a:r>
            <a:rPr lang="en-GB" dirty="0" smtClean="0"/>
            <a:t> </a:t>
          </a:r>
          <a:r>
            <a:rPr lang="en-GB" dirty="0" err="1" smtClean="0"/>
            <a:t>moralmente</a:t>
          </a:r>
          <a:endParaRPr lang="en-US" dirty="0"/>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t>
        <a:bodyPr/>
        <a:lstStyle/>
        <a:p>
          <a:endParaRPr lang="en-GB"/>
        </a:p>
      </dgm:t>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t>
        <a:bodyPr/>
        <a:lstStyle/>
        <a:p>
          <a:endParaRPr lang="en-GB"/>
        </a:p>
      </dgm:t>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t>
        <a:bodyPr/>
        <a:lstStyle/>
        <a:p>
          <a:endParaRPr lang="en-GB"/>
        </a:p>
      </dgm:t>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t>
        <a:bodyPr/>
        <a:lstStyle/>
        <a:p>
          <a:endParaRPr lang="en-GB"/>
        </a:p>
      </dgm:t>
    </dgm:pt>
  </dgm:ptLst>
  <dgm:cxnLst>
    <dgm:cxn modelId="{03C6BBB0-9B4D-4184-ABE0-E4AA067C2D28}" type="presOf" srcId="{52D88009-EE07-6F48-86DC-5535800DF910}" destId="{A733290D-E3BE-CB42-AE78-855B17CF30B2}" srcOrd="0" destOrd="0" presId="urn:microsoft.com/office/officeart/2005/8/layout/hChevron3"/>
    <dgm:cxn modelId="{F525AB26-C93F-2D4E-B86F-9A83FB32A7D1}" srcId="{0B0FA9E8-F19C-194F-9807-1B20040F8672}" destId="{662ABBBD-81A4-6A4E-95BE-41C36B5B6CA7}" srcOrd="1" destOrd="0" parTransId="{98CDA00B-AB53-E445-A82B-6BFDA701BC1B}" sibTransId="{6B865F0B-C4A7-7240-B2C0-34C1BCF62C13}"/>
    <dgm:cxn modelId="{0A346C14-0ED9-8140-83FA-17FB29EE398C}" srcId="{0B0FA9E8-F19C-194F-9807-1B20040F8672}" destId="{52D88009-EE07-6F48-86DC-5535800DF910}" srcOrd="0" destOrd="0" parTransId="{7F530EFA-4EFC-9C42-AB15-1F24C3CF41F6}" sibTransId="{183E176F-4017-4F46-957E-FE4C3E9C3683}"/>
    <dgm:cxn modelId="{2936D3AF-C792-F44F-8D4A-A34DBB4A57A1}" srcId="{0B0FA9E8-F19C-194F-9807-1B20040F8672}" destId="{6710EC26-C31F-0347-8433-06737BB872E2}" srcOrd="2" destOrd="0" parTransId="{EB9B5B88-A671-9745-93FB-1E36314B1084}" sibTransId="{836DF027-44DE-C941-8295-0DD3F48E9A3B}"/>
    <dgm:cxn modelId="{9FFB4EDB-4410-4EAB-BD63-8BC66C1CAA27}" type="presOf" srcId="{6710EC26-C31F-0347-8433-06737BB872E2}" destId="{66E2114F-5BB6-AB4E-A2D7-B2B7635B7C89}" srcOrd="0" destOrd="0" presId="urn:microsoft.com/office/officeart/2005/8/layout/hChevron3"/>
    <dgm:cxn modelId="{BE507B22-E330-4334-B041-E3DADEA486FC}" type="presOf" srcId="{1012BCE9-6820-254B-AB40-CFC11F49E701}" destId="{F71802A0-E65C-1144-97CF-FA87B52466C6}" srcOrd="0" destOrd="0" presId="urn:microsoft.com/office/officeart/2005/8/layout/hChevron3"/>
    <dgm:cxn modelId="{19EAC5ED-6554-4329-9898-B50F2328CBFD}" type="presOf" srcId="{662ABBBD-81A4-6A4E-95BE-41C36B5B6CA7}" destId="{6F860FFC-ECA1-C847-83BD-3A240B241341}" srcOrd="0" destOrd="0" presId="urn:microsoft.com/office/officeart/2005/8/layout/hChevron3"/>
    <dgm:cxn modelId="{C6E91B2A-7D98-4A83-9633-F2CF903F150D}" type="presOf" srcId="{0B0FA9E8-F19C-194F-9807-1B20040F8672}" destId="{CC053FC9-F87B-8E42-890F-96DC4DD026B1}"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en-GB" sz="2000" kern="1200" dirty="0" err="1" smtClean="0"/>
            <a:t>Riconoscere</a:t>
          </a:r>
          <a:r>
            <a:rPr lang="en-GB" sz="2000" kern="1200" dirty="0" smtClean="0"/>
            <a:t> </a:t>
          </a:r>
          <a:r>
            <a:rPr lang="en-GB" sz="2000" kern="1200" dirty="0" err="1" smtClean="0"/>
            <a:t>questioni</a:t>
          </a:r>
          <a:r>
            <a:rPr lang="en-GB" sz="2000" kern="1200" dirty="0" smtClean="0"/>
            <a:t> </a:t>
          </a:r>
          <a:r>
            <a:rPr lang="en-GB" sz="2000" kern="1200" dirty="0" err="1" smtClean="0"/>
            <a:t>morali</a:t>
          </a:r>
          <a:endParaRPr lang="en-US" sz="2000" kern="1200" dirty="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GB" sz="2000" kern="1200" dirty="0" err="1" smtClean="0"/>
            <a:t>Esprimere</a:t>
          </a:r>
          <a:r>
            <a:rPr lang="en-GB" sz="2000" kern="1200" dirty="0" smtClean="0"/>
            <a:t> </a:t>
          </a:r>
          <a:r>
            <a:rPr lang="en-GB" sz="2000" kern="1200" dirty="0" err="1" smtClean="0"/>
            <a:t>giudizi</a:t>
          </a:r>
          <a:r>
            <a:rPr lang="en-GB" sz="2000" kern="1200" dirty="0" smtClean="0"/>
            <a:t> </a:t>
          </a:r>
          <a:r>
            <a:rPr lang="en-GB" sz="2000" kern="1200" dirty="0" err="1" smtClean="0"/>
            <a:t>morali</a:t>
          </a:r>
          <a:endParaRPr lang="en-US" sz="2000" kern="1200" dirty="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GB" sz="2000" kern="1200" dirty="0" err="1" smtClean="0"/>
            <a:t>Stabilire</a:t>
          </a:r>
          <a:r>
            <a:rPr lang="en-GB" sz="2000" kern="1200" dirty="0" smtClean="0"/>
            <a:t>  </a:t>
          </a:r>
          <a:r>
            <a:rPr lang="en-GB" sz="2000" kern="1200" dirty="0" err="1" smtClean="0"/>
            <a:t>intenzioni</a:t>
          </a:r>
          <a:r>
            <a:rPr lang="en-GB" sz="2000" kern="1200" dirty="0" smtClean="0"/>
            <a:t> </a:t>
          </a:r>
          <a:r>
            <a:rPr lang="en-GB" sz="2000" kern="1200" dirty="0" err="1" smtClean="0"/>
            <a:t>morali</a:t>
          </a:r>
          <a:endParaRPr lang="en-US" sz="2000" kern="1200" dirty="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en-GB" sz="2000" kern="1200" dirty="0" err="1" smtClean="0"/>
            <a:t>Comportarsi</a:t>
          </a:r>
          <a:r>
            <a:rPr lang="en-GB" sz="2000" kern="1200" dirty="0" smtClean="0"/>
            <a:t> </a:t>
          </a:r>
          <a:r>
            <a:rPr lang="en-GB" sz="2000" kern="1200" dirty="0" err="1" smtClean="0"/>
            <a:t>moralmente</a:t>
          </a:r>
          <a:endParaRPr lang="en-US" sz="2000" kern="1200" dirty="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xmlns="" val="354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xmlns="" val="3082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90412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xmlns=""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‹N›</a:t>
            </a:fld>
            <a:endParaRPr lang="pl-PL" dirty="0"/>
          </a:p>
        </p:txBody>
      </p:sp>
    </p:spTree>
    <p:extLst>
      <p:ext uri="{BB962C8B-B14F-4D97-AF65-F5344CB8AC3E}">
        <p14:creationId xmlns:p14="http://schemas.microsoft.com/office/powerpoint/2010/main" xmlns=""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pPr marL="0" lvl="0" indent="0" algn="r" rtl="0">
                <a:spcBef>
                  <a:spcPts val="0"/>
                </a:spcBef>
                <a:spcAft>
                  <a:spcPts val="0"/>
                </a:spcAft>
                <a:buNone/>
              </a:pPr>
              <a:t>‹N›</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920675" y="2015800"/>
            <a:ext cx="3863976" cy="64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marL="0" lvl="0" indent="0" algn="l" rtl="0">
              <a:spcBef>
                <a:spcPts val="0"/>
              </a:spcBef>
              <a:spcAft>
                <a:spcPts val="0"/>
              </a:spcAft>
              <a:buClr>
                <a:schemeClr val="dk1"/>
              </a:buClr>
              <a:buSzPts val="1100"/>
              <a:buFont typeface="Arial"/>
              <a:buNone/>
            </a:pPr>
            <a:r>
              <a:rPr lang="es" sz="2400" b="0" dirty="0">
                <a:latin typeface="Cambria"/>
                <a:ea typeface="Cambria"/>
                <a:cs typeface="Cambria"/>
                <a:sym typeface="Cambria"/>
              </a:rPr>
              <a:t>ARTCademy</a:t>
            </a:r>
            <a:endParaRPr sz="2400" b="0" dirty="0">
              <a:latin typeface="Cambria"/>
              <a:ea typeface="Cambria"/>
              <a:cs typeface="Cambria"/>
              <a:sym typeface="Cambria"/>
            </a:endParaRPr>
          </a:p>
          <a:p>
            <a:pPr marL="0" lvl="0" indent="0" algn="l" rtl="0">
              <a:spcBef>
                <a:spcPts val="0"/>
              </a:spcBef>
              <a:spcAft>
                <a:spcPts val="0"/>
              </a:spcAft>
              <a:buClr>
                <a:schemeClr val="dk1"/>
              </a:buClr>
              <a:buSzPts val="1100"/>
              <a:buFont typeface="Arial"/>
              <a:buNone/>
            </a:pPr>
            <a:r>
              <a:rPr lang="es" sz="2400" b="0" dirty="0">
                <a:solidFill>
                  <a:srgbClr val="E06666"/>
                </a:solidFill>
                <a:latin typeface="Cambria"/>
                <a:ea typeface="Cambria"/>
                <a:cs typeface="Cambria"/>
                <a:sym typeface="Cambria"/>
              </a:rPr>
              <a:t>“</a:t>
            </a:r>
            <a:r>
              <a:rPr lang="es" sz="2400" b="0" dirty="0" smtClean="0">
                <a:solidFill>
                  <a:srgbClr val="E06666"/>
                </a:solidFill>
                <a:latin typeface="Cambria"/>
                <a:ea typeface="Cambria"/>
                <a:cs typeface="Cambria"/>
                <a:sym typeface="Cambria"/>
              </a:rPr>
              <a:t>Accademia delle Arti e Mestieri”</a:t>
            </a:r>
            <a:endParaRPr sz="2400" dirty="0">
              <a:solidFill>
                <a:srgbClr val="E06666"/>
              </a:solidFill>
              <a:latin typeface="Cambria"/>
              <a:ea typeface="Cambria"/>
              <a:cs typeface="Cambria"/>
              <a:sym typeface="Cambria"/>
            </a:endParaRPr>
          </a:p>
        </p:txBody>
      </p:sp>
      <p:sp>
        <p:nvSpPr>
          <p:cNvPr id="194" name="Google Shape;194;p15"/>
          <p:cNvSpPr txBox="1">
            <a:spLocks noGrp="1"/>
          </p:cNvSpPr>
          <p:nvPr>
            <p:ph type="subTitle" idx="1"/>
          </p:nvPr>
        </p:nvSpPr>
        <p:spPr>
          <a:xfrm>
            <a:off x="920675" y="2740325"/>
            <a:ext cx="4976100" cy="1528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sz="1600" dirty="0">
              <a:solidFill>
                <a:srgbClr val="595959"/>
              </a:solidFill>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solidFill>
                <a:srgbClr val="595959"/>
              </a:solidFill>
            </a:endParaRPr>
          </a:p>
          <a:p>
            <a:pPr marL="0" lvl="0" indent="0" algn="l" rtl="0">
              <a:lnSpc>
                <a:spcPct val="115000"/>
              </a:lnSpc>
              <a:spcBef>
                <a:spcPts val="0"/>
              </a:spcBef>
              <a:spcAft>
                <a:spcPts val="0"/>
              </a:spcAft>
              <a:buNone/>
            </a:pPr>
            <a:endParaRPr dirty="0">
              <a:latin typeface="Cambria"/>
              <a:ea typeface="Cambria"/>
              <a:cs typeface="Cambria"/>
              <a:sym typeface="Cambria"/>
            </a:endParaRPr>
          </a:p>
          <a:p>
            <a:pPr marL="0" lvl="0" indent="0" algn="l" rtl="0">
              <a:lnSpc>
                <a:spcPct val="115000"/>
              </a:lnSpc>
              <a:spcBef>
                <a:spcPts val="0"/>
              </a:spcBef>
              <a:spcAft>
                <a:spcPts val="0"/>
              </a:spcAft>
              <a:buClr>
                <a:schemeClr val="dk1"/>
              </a:buClr>
              <a:buSzPts val="1100"/>
              <a:buFont typeface="Arial"/>
              <a:buNone/>
            </a:pPr>
            <a:endParaRPr dirty="0">
              <a:latin typeface="Cambria"/>
              <a:ea typeface="Cambria"/>
              <a:cs typeface="Cambria"/>
              <a:sym typeface="Cambria"/>
            </a:endParaRPr>
          </a:p>
          <a:p>
            <a:pPr marL="0" lvl="0" indent="0" algn="l" rtl="0">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None/>
            </a:pPr>
            <a:endParaRPr sz="1600" dirty="0">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6401" y="636134"/>
            <a:ext cx="8520600" cy="572700"/>
          </a:xfrm>
        </p:spPr>
        <p:txBody>
          <a:bodyPr/>
          <a:lstStyle/>
          <a:p>
            <a:r>
              <a:rPr lang="en-GB" dirty="0" err="1" smtClean="0">
                <a:solidFill>
                  <a:srgbClr val="F24F4F"/>
                </a:solidFill>
                <a:latin typeface="Cambria" panose="02040503050406030204" pitchFamily="18" charset="0"/>
              </a:rPr>
              <a:t>Vantaggi</a:t>
            </a:r>
            <a:r>
              <a:rPr lang="en-GB" dirty="0" smtClean="0">
                <a:solidFill>
                  <a:srgbClr val="F24F4F"/>
                </a:solidFill>
                <a:latin typeface="Cambria" panose="02040503050406030204" pitchFamily="18" charset="0"/>
              </a:rPr>
              <a:t> del decision-making di </a:t>
            </a:r>
            <a:r>
              <a:rPr lang="en-GB" dirty="0" err="1" smtClean="0">
                <a:solidFill>
                  <a:srgbClr val="F24F4F"/>
                </a:solidFill>
                <a:latin typeface="Cambria" panose="02040503050406030204" pitchFamily="18" charset="0"/>
              </a:rPr>
              <a:t>gruppo</a:t>
            </a:r>
            <a:r>
              <a:rPr lang="en-GB" dirty="0" smtClean="0">
                <a:solidFill>
                  <a:srgbClr val="F24F4F"/>
                </a:solidFill>
                <a:latin typeface="Cambria" panose="02040503050406030204" pitchFamily="18" charset="0"/>
              </a:rPr>
              <a:t> </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sz="1600" dirty="0" err="1" smtClean="0"/>
              <a:t>Idealmente</a:t>
            </a:r>
            <a:r>
              <a:rPr lang="en-GB" sz="1600" dirty="0" smtClean="0"/>
              <a:t>, </a:t>
            </a:r>
            <a:r>
              <a:rPr lang="en-GB" sz="1600" dirty="0" err="1" smtClean="0"/>
              <a:t>il</a:t>
            </a:r>
            <a:r>
              <a:rPr lang="en-GB" sz="1600" dirty="0" smtClean="0"/>
              <a:t> decision making di </a:t>
            </a:r>
            <a:r>
              <a:rPr lang="en-GB" sz="1600" dirty="0" err="1" smtClean="0"/>
              <a:t>gruppo</a:t>
            </a:r>
            <a:r>
              <a:rPr lang="en-GB" sz="1600" dirty="0" smtClean="0"/>
              <a:t> </a:t>
            </a:r>
            <a:r>
              <a:rPr lang="en-GB" sz="1600" dirty="0" err="1" smtClean="0"/>
              <a:t>può</a:t>
            </a:r>
            <a:r>
              <a:rPr lang="en-GB" sz="1600" dirty="0" smtClean="0"/>
              <a:t> </a:t>
            </a:r>
            <a:r>
              <a:rPr lang="en-GB" sz="1600" dirty="0" err="1" smtClean="0"/>
              <a:t>sfruttare</a:t>
            </a:r>
            <a:r>
              <a:rPr lang="en-GB" sz="1600" dirty="0" smtClean="0"/>
              <a:t> la </a:t>
            </a:r>
            <a:r>
              <a:rPr lang="en-GB" sz="1600" dirty="0" err="1" smtClean="0"/>
              <a:t>competenza</a:t>
            </a:r>
            <a:r>
              <a:rPr lang="en-GB" sz="1600" dirty="0" smtClean="0"/>
              <a:t> </a:t>
            </a:r>
            <a:r>
              <a:rPr lang="en-GB" sz="1600" dirty="0" err="1" smtClean="0"/>
              <a:t>dei</a:t>
            </a:r>
            <a:r>
              <a:rPr lang="en-GB" sz="1600" dirty="0" smtClean="0"/>
              <a:t> </a:t>
            </a:r>
            <a:r>
              <a:rPr lang="en-GB" sz="1600" dirty="0" err="1" smtClean="0"/>
              <a:t>suoi</a:t>
            </a:r>
            <a:r>
              <a:rPr lang="en-GB" sz="1600" dirty="0" smtClean="0"/>
              <a:t> </a:t>
            </a:r>
            <a:r>
              <a:rPr lang="en-GB" sz="1600" dirty="0" err="1" smtClean="0"/>
              <a:t>membri</a:t>
            </a:r>
            <a:r>
              <a:rPr lang="en-GB" sz="1600" dirty="0" smtClean="0"/>
              <a:t>.</a:t>
            </a:r>
          </a:p>
          <a:p>
            <a:pPr marL="114300" lvl="0" indent="0">
              <a:buNone/>
            </a:pPr>
            <a:r>
              <a:rPr lang="en-GB" sz="1600" dirty="0"/>
              <a:t> </a:t>
            </a:r>
            <a:r>
              <a:rPr lang="en-GB" sz="1600" dirty="0" smtClean="0"/>
              <a:t>     In </a:t>
            </a:r>
            <a:r>
              <a:rPr lang="en-GB" sz="1600" dirty="0" err="1" smtClean="0"/>
              <a:t>tal</a:t>
            </a:r>
            <a:r>
              <a:rPr lang="en-GB" sz="1600" dirty="0" smtClean="0"/>
              <a:t> </a:t>
            </a:r>
            <a:r>
              <a:rPr lang="en-GB" sz="1600" dirty="0" err="1" smtClean="0"/>
              <a:t>senso</a:t>
            </a:r>
            <a:r>
              <a:rPr lang="en-GB" sz="1600" dirty="0" smtClean="0"/>
              <a:t>, </a:t>
            </a:r>
            <a:r>
              <a:rPr lang="en-GB" sz="1600" dirty="0" err="1" smtClean="0"/>
              <a:t>il</a:t>
            </a:r>
            <a:r>
              <a:rPr lang="en-GB" sz="1600" dirty="0" smtClean="0"/>
              <a:t> </a:t>
            </a:r>
            <a:r>
              <a:rPr lang="en-GB" sz="1600" dirty="0" err="1" smtClean="0"/>
              <a:t>gruppo</a:t>
            </a:r>
            <a:r>
              <a:rPr lang="en-GB" sz="1600" dirty="0" smtClean="0"/>
              <a:t> </a:t>
            </a:r>
            <a:r>
              <a:rPr lang="en-GB" sz="1600" dirty="0" err="1" smtClean="0"/>
              <a:t>può</a:t>
            </a:r>
            <a:r>
              <a:rPr lang="en-GB" sz="1600" dirty="0" smtClean="0"/>
              <a:t> </a:t>
            </a:r>
            <a:r>
              <a:rPr lang="en-GB" sz="1600" dirty="0" err="1" smtClean="0"/>
              <a:t>generare</a:t>
            </a:r>
            <a:r>
              <a:rPr lang="en-GB" sz="1600" dirty="0" smtClean="0"/>
              <a:t> un </a:t>
            </a:r>
            <a:r>
              <a:rPr lang="en-GB" sz="1600" dirty="0" err="1" smtClean="0"/>
              <a:t>numero</a:t>
            </a:r>
            <a:r>
              <a:rPr lang="en-GB" sz="1600" dirty="0" smtClean="0"/>
              <a:t> </a:t>
            </a:r>
            <a:r>
              <a:rPr lang="en-GB" sz="1600" dirty="0" err="1" smtClean="0"/>
              <a:t>più</a:t>
            </a:r>
            <a:r>
              <a:rPr lang="en-GB" sz="1600" dirty="0" smtClean="0"/>
              <a:t> alto di alternative di </a:t>
            </a:r>
            <a:r>
              <a:rPr lang="en-GB" sz="1600" dirty="0" err="1" smtClean="0"/>
              <a:t>più</a:t>
            </a:r>
            <a:r>
              <a:rPr lang="en-GB" sz="1600" dirty="0" smtClean="0"/>
              <a:t> </a:t>
            </a:r>
            <a:r>
              <a:rPr lang="en-GB" sz="1600" dirty="0" err="1" smtClean="0"/>
              <a:t>alta</a:t>
            </a:r>
            <a:r>
              <a:rPr lang="en-GB" sz="1600" dirty="0" smtClean="0"/>
              <a:t> </a:t>
            </a:r>
            <a:r>
              <a:rPr lang="en-GB" sz="1600" dirty="0" err="1" smtClean="0"/>
              <a:t>qualità</a:t>
            </a:r>
            <a:r>
              <a:rPr lang="en-GB" sz="1600" dirty="0" smtClean="0"/>
              <a:t> </a:t>
            </a:r>
            <a:r>
              <a:rPr lang="en-GB" sz="1600" dirty="0" err="1" smtClean="0"/>
              <a:t>rispetto</a:t>
            </a:r>
            <a:r>
              <a:rPr lang="en-GB" sz="1600" dirty="0" smtClean="0"/>
              <a:t> ad un </a:t>
            </a:r>
            <a:r>
              <a:rPr lang="en-GB" sz="1600" dirty="0" err="1" smtClean="0"/>
              <a:t>singolo</a:t>
            </a:r>
            <a:r>
              <a:rPr lang="en-GB" sz="1600" dirty="0" smtClean="0"/>
              <a:t>.        </a:t>
            </a:r>
          </a:p>
          <a:p>
            <a:pPr marL="114300" lvl="0" indent="0">
              <a:buNone/>
            </a:pPr>
            <a:r>
              <a:rPr lang="en-GB" sz="1600" dirty="0"/>
              <a:t> </a:t>
            </a:r>
            <a:r>
              <a:rPr lang="en-GB" sz="1600" dirty="0" smtClean="0"/>
              <a:t>     </a:t>
            </a:r>
          </a:p>
          <a:p>
            <a:pPr lvl="0"/>
            <a:endParaRPr lang="en-GB" sz="1600" dirty="0"/>
          </a:p>
          <a:p>
            <a:pPr lvl="0"/>
            <a:r>
              <a:rPr lang="en-GB" sz="1600" dirty="0" err="1" smtClean="0"/>
              <a:t>Coinvolgendo</a:t>
            </a:r>
            <a:r>
              <a:rPr lang="en-GB" sz="1600" dirty="0" smtClean="0"/>
              <a:t> </a:t>
            </a:r>
            <a:r>
              <a:rPr lang="en-GB" sz="1600" dirty="0" err="1" smtClean="0"/>
              <a:t>più</a:t>
            </a:r>
            <a:r>
              <a:rPr lang="en-GB" sz="1600" dirty="0" smtClean="0"/>
              <a:t> </a:t>
            </a:r>
            <a:r>
              <a:rPr lang="en-GB" sz="1600" dirty="0" err="1" smtClean="0"/>
              <a:t>persone</a:t>
            </a:r>
            <a:r>
              <a:rPr lang="en-GB" sz="1600" dirty="0" smtClean="0"/>
              <a:t>, </a:t>
            </a:r>
            <a:r>
              <a:rPr lang="en-GB" sz="1600" dirty="0" err="1" smtClean="0"/>
              <a:t>questo</a:t>
            </a:r>
            <a:r>
              <a:rPr lang="en-GB" sz="1600" dirty="0" smtClean="0"/>
              <a:t> </a:t>
            </a:r>
            <a:r>
              <a:rPr lang="en-GB" sz="1600" dirty="0" err="1" smtClean="0"/>
              <a:t>tipo</a:t>
            </a:r>
            <a:r>
              <a:rPr lang="en-GB" sz="1600" dirty="0" smtClean="0"/>
              <a:t> di decision making </a:t>
            </a:r>
            <a:r>
              <a:rPr lang="en-GB" sz="1600" dirty="0" err="1" smtClean="0"/>
              <a:t>farà</a:t>
            </a:r>
            <a:r>
              <a:rPr lang="en-GB" sz="1600" dirty="0"/>
              <a:t> </a:t>
            </a:r>
            <a:r>
              <a:rPr lang="en-GB" sz="1600" dirty="0" err="1" smtClean="0"/>
              <a:t>sì</a:t>
            </a:r>
            <a:r>
              <a:rPr lang="en-GB" sz="1600" dirty="0" smtClean="0"/>
              <a:t> </a:t>
            </a:r>
            <a:r>
              <a:rPr lang="en-GB" sz="1600" dirty="0" err="1" smtClean="0"/>
              <a:t>che</a:t>
            </a:r>
            <a:r>
              <a:rPr lang="en-GB" sz="1600" dirty="0" smtClean="0"/>
              <a:t> la </a:t>
            </a:r>
            <a:r>
              <a:rPr lang="en-GB" sz="1600" dirty="0" err="1" smtClean="0"/>
              <a:t>decisione</a:t>
            </a:r>
            <a:r>
              <a:rPr lang="en-GB" sz="1600" dirty="0" smtClean="0"/>
              <a:t> </a:t>
            </a:r>
            <a:r>
              <a:rPr lang="en-GB" sz="1600" dirty="0" err="1" smtClean="0"/>
              <a:t>presa</a:t>
            </a:r>
            <a:r>
              <a:rPr lang="en-GB" sz="1600" dirty="0" smtClean="0"/>
              <a:t> </a:t>
            </a:r>
            <a:r>
              <a:rPr lang="en-GB" sz="1600" dirty="0" err="1" smtClean="0"/>
              <a:t>sia</a:t>
            </a:r>
            <a:r>
              <a:rPr lang="en-GB" sz="1600" dirty="0" smtClean="0"/>
              <a:t> </a:t>
            </a:r>
            <a:r>
              <a:rPr lang="en-GB" sz="1600" dirty="0" err="1" smtClean="0"/>
              <a:t>più</a:t>
            </a:r>
            <a:r>
              <a:rPr lang="en-GB" sz="1600" dirty="0" smtClean="0"/>
              <a:t> “</a:t>
            </a:r>
            <a:r>
              <a:rPr lang="en-GB" sz="1600" dirty="0" err="1" smtClean="0"/>
              <a:t>accettata</a:t>
            </a:r>
            <a:r>
              <a:rPr lang="en-GB" sz="1600" dirty="0" smtClean="0"/>
              <a:t>”. </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523220"/>
          </a:xfrm>
          <a:prstGeom prst="rect">
            <a:avLst/>
          </a:prstGeom>
          <a:noFill/>
        </p:spPr>
        <p:txBody>
          <a:bodyPr wrap="square" rtlCol="0">
            <a:spAutoFit/>
          </a:bodyPr>
          <a:lstStyle/>
          <a:p>
            <a:r>
              <a:rPr lang="en-US" dirty="0" smtClean="0"/>
              <a:t>UNITA’ </a:t>
            </a:r>
            <a:r>
              <a:rPr lang="pl-PL" dirty="0"/>
              <a:t>4</a:t>
            </a:r>
            <a:r>
              <a:rPr lang="en-US" dirty="0"/>
              <a:t>. </a:t>
            </a:r>
            <a:r>
              <a:rPr lang="en-US" dirty="0" smtClean="0"/>
              <a:t>DECISION MAKING INDIVIDUALI E DI GRUPPO</a:t>
            </a:r>
            <a:endParaRPr lang="es-ES" dirty="0"/>
          </a:p>
        </p:txBody>
      </p:sp>
    </p:spTree>
    <p:extLst>
      <p:ext uri="{BB962C8B-B14F-4D97-AF65-F5344CB8AC3E}">
        <p14:creationId xmlns:p14="http://schemas.microsoft.com/office/powerpoint/2010/main" xmlns="" val="45205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7680" y="402049"/>
            <a:ext cx="8520600" cy="572700"/>
          </a:xfrm>
        </p:spPr>
        <p:txBody>
          <a:bodyPr/>
          <a:lstStyle/>
          <a:p>
            <a:r>
              <a:rPr lang="en-GB" dirty="0" err="1" smtClean="0">
                <a:solidFill>
                  <a:srgbClr val="F24F4F"/>
                </a:solidFill>
                <a:latin typeface="Cambria" panose="02040503050406030204" pitchFamily="18" charset="0"/>
              </a:rPr>
              <a:t>Svantaggi</a:t>
            </a:r>
            <a:r>
              <a:rPr lang="en-GB" dirty="0" smtClean="0">
                <a:solidFill>
                  <a:srgbClr val="F24F4F"/>
                </a:solidFill>
                <a:latin typeface="Cambria" panose="02040503050406030204" pitchFamily="18" charset="0"/>
              </a:rPr>
              <a:t> del decision-making di </a:t>
            </a:r>
            <a:r>
              <a:rPr lang="en-GB" dirty="0" err="1" smtClean="0">
                <a:solidFill>
                  <a:srgbClr val="F24F4F"/>
                </a:solidFill>
                <a:latin typeface="Cambria" panose="02040503050406030204" pitchFamily="18" charset="0"/>
              </a:rPr>
              <a:t>gruppo</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242696" y="760540"/>
            <a:ext cx="8520600" cy="3659936"/>
          </a:xfrm>
        </p:spPr>
        <p:txBody>
          <a:bodyPr/>
          <a:lstStyle/>
          <a:p>
            <a:pPr lvl="0">
              <a:lnSpc>
                <a:spcPct val="150000"/>
              </a:lnSpc>
            </a:pPr>
            <a:r>
              <a:rPr lang="en-GB" sz="1400" dirty="0" smtClean="0"/>
              <a:t>I </a:t>
            </a:r>
            <a:r>
              <a:rPr lang="en-GB" sz="1400" dirty="0" err="1" smtClean="0"/>
              <a:t>gruppi</a:t>
            </a:r>
            <a:r>
              <a:rPr lang="en-GB" sz="1400" dirty="0" smtClean="0"/>
              <a:t> </a:t>
            </a:r>
            <a:r>
              <a:rPr lang="en-GB" sz="1400" dirty="0" err="1" smtClean="0"/>
              <a:t>sono</a:t>
            </a:r>
            <a:r>
              <a:rPr lang="en-GB" sz="1400" dirty="0" smtClean="0"/>
              <a:t> di </a:t>
            </a:r>
            <a:r>
              <a:rPr lang="en-GB" sz="1400" dirty="0" err="1" smtClean="0"/>
              <a:t>solito</a:t>
            </a:r>
            <a:r>
              <a:rPr lang="en-GB" sz="1400" dirty="0" smtClean="0"/>
              <a:t> </a:t>
            </a:r>
            <a:r>
              <a:rPr lang="en-GB" sz="1400" dirty="0" err="1" smtClean="0"/>
              <a:t>più</a:t>
            </a:r>
            <a:r>
              <a:rPr lang="en-GB" sz="1400" dirty="0" smtClean="0"/>
              <a:t> </a:t>
            </a:r>
            <a:r>
              <a:rPr lang="en-GB" sz="1400" dirty="0" err="1" smtClean="0"/>
              <a:t>lenti</a:t>
            </a:r>
            <a:r>
              <a:rPr lang="en-GB" sz="1400" dirty="0" smtClean="0"/>
              <a:t> </a:t>
            </a:r>
            <a:r>
              <a:rPr lang="en-GB" sz="1400" dirty="0" err="1" smtClean="0"/>
              <a:t>nel</a:t>
            </a:r>
            <a:r>
              <a:rPr lang="en-GB" sz="1400" dirty="0" smtClean="0"/>
              <a:t> </a:t>
            </a:r>
            <a:r>
              <a:rPr lang="en-GB" sz="1400" dirty="0" err="1" smtClean="0"/>
              <a:t>decidere</a:t>
            </a:r>
            <a:r>
              <a:rPr lang="en-GB" sz="1400" dirty="0" smtClean="0"/>
              <a:t> </a:t>
            </a:r>
            <a:r>
              <a:rPr lang="en-GB" sz="1400" dirty="0" err="1" smtClean="0"/>
              <a:t>rispetto</a:t>
            </a:r>
            <a:r>
              <a:rPr lang="en-GB" sz="1400" dirty="0" smtClean="0"/>
              <a:t> </a:t>
            </a:r>
            <a:r>
              <a:rPr lang="en-GB" sz="1400" dirty="0" err="1" smtClean="0"/>
              <a:t>ai</a:t>
            </a:r>
            <a:r>
              <a:rPr lang="en-GB" sz="1400" dirty="0" smtClean="0"/>
              <a:t> </a:t>
            </a:r>
            <a:r>
              <a:rPr lang="en-GB" sz="1400" dirty="0" err="1" smtClean="0"/>
              <a:t>singoli</a:t>
            </a:r>
            <a:r>
              <a:rPr lang="en-GB" sz="1400" dirty="0" smtClean="0"/>
              <a:t>: </a:t>
            </a:r>
            <a:r>
              <a:rPr lang="en-GB" sz="1400" dirty="0" err="1" smtClean="0"/>
              <a:t>ciò</a:t>
            </a:r>
            <a:r>
              <a:rPr lang="en-GB" sz="1400" dirty="0" smtClean="0"/>
              <a:t> </a:t>
            </a:r>
            <a:r>
              <a:rPr lang="en-GB" sz="1400" dirty="0" err="1" smtClean="0"/>
              <a:t>comporta</a:t>
            </a:r>
            <a:r>
              <a:rPr lang="en-GB" sz="1400" dirty="0" smtClean="0"/>
              <a:t> </a:t>
            </a:r>
            <a:r>
              <a:rPr lang="en-GB" sz="1400" dirty="0" err="1" smtClean="0"/>
              <a:t>una</a:t>
            </a:r>
            <a:r>
              <a:rPr lang="en-GB" sz="1400" dirty="0" smtClean="0"/>
              <a:t> </a:t>
            </a:r>
            <a:r>
              <a:rPr lang="en-GB" sz="1400" dirty="0" err="1" smtClean="0"/>
              <a:t>perdita</a:t>
            </a:r>
            <a:r>
              <a:rPr lang="en-GB" sz="1400" dirty="0" smtClean="0"/>
              <a:t> di tempo specie </a:t>
            </a:r>
            <a:r>
              <a:rPr lang="en-GB" sz="1400" dirty="0" err="1" smtClean="0"/>
              <a:t>quando</a:t>
            </a:r>
            <a:r>
              <a:rPr lang="en-GB" sz="1400" dirty="0" smtClean="0"/>
              <a:t> le </a:t>
            </a:r>
            <a:r>
              <a:rPr lang="en-GB" sz="1400" dirty="0" err="1" smtClean="0"/>
              <a:t>decisioni</a:t>
            </a:r>
            <a:r>
              <a:rPr lang="en-GB" sz="1400" dirty="0" smtClean="0"/>
              <a:t> </a:t>
            </a:r>
            <a:r>
              <a:rPr lang="en-GB" sz="1400" dirty="0" err="1" smtClean="0"/>
              <a:t>vanno</a:t>
            </a:r>
            <a:r>
              <a:rPr lang="en-GB" sz="1400" dirty="0" smtClean="0"/>
              <a:t> </a:t>
            </a:r>
            <a:r>
              <a:rPr lang="en-GB" sz="1400" dirty="0" err="1" smtClean="0"/>
              <a:t>prese</a:t>
            </a:r>
            <a:r>
              <a:rPr lang="en-GB" sz="1400" dirty="0" smtClean="0"/>
              <a:t> </a:t>
            </a:r>
            <a:r>
              <a:rPr lang="en-GB" sz="1400" dirty="0" err="1" smtClean="0"/>
              <a:t>rapidamente</a:t>
            </a:r>
            <a:r>
              <a:rPr lang="en-GB" sz="1400" dirty="0" smtClean="0"/>
              <a:t>.  </a:t>
            </a:r>
            <a:endParaRPr lang="en-GB" sz="1400" dirty="0"/>
          </a:p>
          <a:p>
            <a:pPr marL="114300" lvl="0" indent="0">
              <a:lnSpc>
                <a:spcPct val="150000"/>
              </a:lnSpc>
              <a:buNone/>
            </a:pPr>
            <a:endParaRPr lang="pl-PL" sz="1400" dirty="0"/>
          </a:p>
          <a:p>
            <a:pPr lvl="0">
              <a:lnSpc>
                <a:spcPct val="150000"/>
              </a:lnSpc>
            </a:pPr>
            <a:r>
              <a:rPr lang="en-GB" sz="1400" dirty="0" smtClean="0"/>
              <a:t>Uno </a:t>
            </a:r>
            <a:r>
              <a:rPr lang="en-GB" sz="1400" dirty="0" err="1" smtClean="0"/>
              <a:t>dei</a:t>
            </a:r>
            <a:r>
              <a:rPr lang="en-GB" sz="1400" dirty="0" smtClean="0"/>
              <a:t> </a:t>
            </a:r>
            <a:r>
              <a:rPr lang="en-GB" sz="1400" dirty="0" err="1" smtClean="0"/>
              <a:t>problemi</a:t>
            </a:r>
            <a:r>
              <a:rPr lang="en-GB" sz="1400" dirty="0" smtClean="0"/>
              <a:t> </a:t>
            </a:r>
            <a:r>
              <a:rPr lang="en-GB" sz="1400" dirty="0" err="1" smtClean="0"/>
              <a:t>più</a:t>
            </a:r>
            <a:r>
              <a:rPr lang="en-GB" sz="1400" dirty="0" smtClean="0"/>
              <a:t> </a:t>
            </a:r>
            <a:r>
              <a:rPr lang="en-GB" sz="1400" dirty="0" err="1" smtClean="0"/>
              <a:t>frequenti</a:t>
            </a:r>
            <a:r>
              <a:rPr lang="en-GB" sz="1400" dirty="0" smtClean="0"/>
              <a:t> è </a:t>
            </a:r>
            <a:r>
              <a:rPr lang="en-GB" sz="1400" dirty="0" err="1" smtClean="0"/>
              <a:t>il</a:t>
            </a:r>
            <a:r>
              <a:rPr lang="en-GB" sz="1400" dirty="0" smtClean="0"/>
              <a:t> </a:t>
            </a:r>
            <a:r>
              <a:rPr lang="en-GB" sz="1400" dirty="0" err="1" smtClean="0"/>
              <a:t>pensare</a:t>
            </a:r>
            <a:r>
              <a:rPr lang="en-GB" sz="1400" dirty="0" smtClean="0"/>
              <a:t> </a:t>
            </a:r>
            <a:r>
              <a:rPr lang="en-GB" sz="1400" dirty="0" err="1" smtClean="0"/>
              <a:t>collettivamente</a:t>
            </a:r>
            <a:r>
              <a:rPr lang="en-GB" sz="1400" dirty="0" smtClean="0"/>
              <a:t>. </a:t>
            </a:r>
            <a:r>
              <a:rPr lang="en-GB" sz="1400" dirty="0" err="1" smtClean="0"/>
              <a:t>Ciò</a:t>
            </a:r>
            <a:r>
              <a:rPr lang="en-GB" sz="1400" dirty="0" smtClean="0"/>
              <a:t> </a:t>
            </a:r>
            <a:r>
              <a:rPr lang="en-GB" sz="1400" dirty="0" err="1" smtClean="0"/>
              <a:t>accade</a:t>
            </a:r>
            <a:r>
              <a:rPr lang="en-GB" sz="1400" dirty="0" smtClean="0"/>
              <a:t> </a:t>
            </a:r>
            <a:r>
              <a:rPr lang="en-GB" sz="1400" dirty="0" err="1" smtClean="0"/>
              <a:t>quando</a:t>
            </a:r>
            <a:r>
              <a:rPr lang="en-GB" sz="1400" dirty="0" smtClean="0"/>
              <a:t> </a:t>
            </a:r>
            <a:r>
              <a:rPr lang="en-GB" sz="1400" dirty="0" err="1" smtClean="0"/>
              <a:t>i</a:t>
            </a:r>
            <a:r>
              <a:rPr lang="en-GB" sz="1400" dirty="0" smtClean="0"/>
              <a:t> </a:t>
            </a:r>
            <a:r>
              <a:rPr lang="en-GB" sz="1400" dirty="0" err="1" smtClean="0"/>
              <a:t>singoli</a:t>
            </a:r>
            <a:r>
              <a:rPr lang="en-GB" sz="1400" dirty="0" smtClean="0"/>
              <a:t> in un </a:t>
            </a:r>
            <a:r>
              <a:rPr lang="en-GB" sz="1400" dirty="0" err="1" smtClean="0"/>
              <a:t>gruppo</a:t>
            </a:r>
            <a:r>
              <a:rPr lang="en-GB" sz="1400" dirty="0" smtClean="0"/>
              <a:t> </a:t>
            </a:r>
            <a:r>
              <a:rPr lang="en-GB" sz="1400" dirty="0" err="1" smtClean="0"/>
              <a:t>sono</a:t>
            </a:r>
            <a:r>
              <a:rPr lang="en-GB" sz="1400" dirty="0" smtClean="0"/>
              <a:t> sotto </a:t>
            </a:r>
            <a:r>
              <a:rPr lang="en-GB" sz="1400" dirty="0" err="1" smtClean="0"/>
              <a:t>pressione</a:t>
            </a:r>
            <a:r>
              <a:rPr lang="en-GB" sz="1400" dirty="0" smtClean="0"/>
              <a:t> </a:t>
            </a:r>
            <a:r>
              <a:rPr lang="en-GB" sz="1400" dirty="0" err="1" smtClean="0"/>
              <a:t>nel</a:t>
            </a:r>
            <a:r>
              <a:rPr lang="en-GB" sz="1400" dirty="0" smtClean="0"/>
              <a:t> </a:t>
            </a:r>
            <a:r>
              <a:rPr lang="en-GB" sz="1400" dirty="0" err="1" smtClean="0"/>
              <a:t>conformarsi</a:t>
            </a:r>
            <a:r>
              <a:rPr lang="en-GB" sz="1400" dirty="0" smtClean="0"/>
              <a:t> a </a:t>
            </a:r>
            <a:r>
              <a:rPr lang="en-GB" sz="1400" dirty="0" err="1" smtClean="0"/>
              <a:t>quella</a:t>
            </a:r>
            <a:r>
              <a:rPr lang="en-GB" sz="1400" dirty="0" smtClean="0"/>
              <a:t> </a:t>
            </a:r>
            <a:r>
              <a:rPr lang="en-GB" sz="1400" dirty="0" err="1" smtClean="0"/>
              <a:t>che</a:t>
            </a:r>
            <a:r>
              <a:rPr lang="en-GB" sz="1400" dirty="0" smtClean="0"/>
              <a:t> è </a:t>
            </a:r>
            <a:r>
              <a:rPr lang="en-GB" sz="1400" dirty="0" err="1" smtClean="0"/>
              <a:t>l’opinione</a:t>
            </a:r>
            <a:r>
              <a:rPr lang="en-GB" sz="1400" dirty="0" smtClean="0"/>
              <a:t> </a:t>
            </a:r>
            <a:r>
              <a:rPr lang="en-GB" sz="1400" dirty="0" err="1" smtClean="0"/>
              <a:t>dominante</a:t>
            </a:r>
            <a:r>
              <a:rPr lang="en-GB" sz="1400" dirty="0" smtClean="0"/>
              <a:t> del </a:t>
            </a:r>
            <a:r>
              <a:rPr lang="en-GB" sz="1400" dirty="0" err="1" smtClean="0"/>
              <a:t>gruppo</a:t>
            </a:r>
            <a:r>
              <a:rPr lang="en-GB" sz="1400" dirty="0" smtClean="0"/>
              <a:t>. </a:t>
            </a:r>
            <a:r>
              <a:rPr lang="en-GB" sz="1400" dirty="0" err="1" smtClean="0"/>
              <a:t>Quelle</a:t>
            </a:r>
            <a:r>
              <a:rPr lang="en-GB" sz="1400" dirty="0" smtClean="0"/>
              <a:t> </a:t>
            </a:r>
            <a:r>
              <a:rPr lang="en-GB" sz="1400" dirty="0" err="1" smtClean="0"/>
              <a:t>discordanti</a:t>
            </a:r>
            <a:r>
              <a:rPr lang="en-GB" sz="1400" dirty="0" smtClean="0"/>
              <a:t> </a:t>
            </a:r>
            <a:r>
              <a:rPr lang="en-GB" sz="1400" dirty="0" err="1" smtClean="0"/>
              <a:t>dalla</a:t>
            </a:r>
            <a:r>
              <a:rPr lang="en-GB" sz="1400" dirty="0" smtClean="0"/>
              <a:t> </a:t>
            </a:r>
            <a:r>
              <a:rPr lang="en-GB" sz="1400" dirty="0" err="1" smtClean="0"/>
              <a:t>principale</a:t>
            </a:r>
            <a:r>
              <a:rPr lang="en-GB" sz="1400" dirty="0" smtClean="0"/>
              <a:t> </a:t>
            </a:r>
            <a:r>
              <a:rPr lang="en-GB" sz="1400" dirty="0" err="1" smtClean="0"/>
              <a:t>sono</a:t>
            </a:r>
            <a:r>
              <a:rPr lang="en-GB" sz="1400" dirty="0" smtClean="0"/>
              <a:t> </a:t>
            </a:r>
            <a:r>
              <a:rPr lang="en-GB" sz="1400" dirty="0" err="1" smtClean="0"/>
              <a:t>soppresse</a:t>
            </a:r>
            <a:r>
              <a:rPr lang="en-GB" sz="1400" dirty="0" smtClean="0"/>
              <a:t> e di </a:t>
            </a:r>
            <a:r>
              <a:rPr lang="en-GB" sz="1400" dirty="0" err="1" smtClean="0"/>
              <a:t>conseguenza</a:t>
            </a:r>
            <a:r>
              <a:rPr lang="en-GB" sz="1400" dirty="0" smtClean="0"/>
              <a:t> le </a:t>
            </a:r>
            <a:r>
              <a:rPr lang="en-GB" sz="1400" dirty="0" err="1" smtClean="0"/>
              <a:t>possibili</a:t>
            </a:r>
            <a:r>
              <a:rPr lang="en-GB" sz="1400" dirty="0" smtClean="0"/>
              <a:t> alternative non </a:t>
            </a:r>
            <a:r>
              <a:rPr lang="en-GB" sz="1400" dirty="0" err="1" smtClean="0"/>
              <a:t>sono</a:t>
            </a:r>
            <a:r>
              <a:rPr lang="en-GB" sz="1400" dirty="0" smtClean="0"/>
              <a:t> del </a:t>
            </a:r>
            <a:r>
              <a:rPr lang="en-GB" sz="1400" dirty="0" err="1" smtClean="0"/>
              <a:t>tutto</a:t>
            </a:r>
            <a:r>
              <a:rPr lang="en-GB" sz="1400" dirty="0" smtClean="0"/>
              <a:t> considerate. </a:t>
            </a:r>
            <a:endParaRPr lang="en-GB" sz="1400" dirty="0"/>
          </a:p>
          <a:p>
            <a:pPr lvl="0">
              <a:lnSpc>
                <a:spcPct val="150000"/>
              </a:lnSpc>
            </a:pPr>
            <a:endParaRPr lang="it-IT" sz="1400" dirty="0" smtClean="0"/>
          </a:p>
          <a:p>
            <a:pPr lvl="0">
              <a:lnSpc>
                <a:spcPct val="150000"/>
              </a:lnSpc>
            </a:pPr>
            <a:r>
              <a:rPr lang="it-IT" sz="1400" dirty="0" smtClean="0"/>
              <a:t>C’è una tendenza nei gruppi a propendere verso soluzioni estreme per risolvere un problema. Tale fenomeno è un chiaro esempio di polarizzazione che si verifica quando una decisione è più rischiosa di quella che ogni membro avrebbe preso individualmente. Ciò comporta un senso di responsabilità minore da parte di alcuni membri del gruppo.</a:t>
            </a:r>
            <a:endParaRPr lang="pl-PL" sz="14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1270"/>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242696" y="212066"/>
            <a:ext cx="4624199" cy="523220"/>
          </a:xfrm>
          <a:prstGeom prst="rect">
            <a:avLst/>
          </a:prstGeom>
          <a:noFill/>
        </p:spPr>
        <p:txBody>
          <a:bodyPr wrap="square" rtlCol="0">
            <a:spAutoFit/>
          </a:bodyPr>
          <a:lstStyle/>
          <a:p>
            <a:r>
              <a:rPr lang="en-US" dirty="0" smtClean="0"/>
              <a:t>UNITA’ </a:t>
            </a:r>
            <a:r>
              <a:rPr lang="pl-PL" dirty="0"/>
              <a:t>4</a:t>
            </a:r>
            <a:r>
              <a:rPr lang="en-US" dirty="0"/>
              <a:t>. </a:t>
            </a:r>
            <a:r>
              <a:rPr lang="en-US" dirty="0" smtClean="0"/>
              <a:t>DECISION MAKING INDIVIDUALE E DI GRUPPO</a:t>
            </a:r>
            <a:endParaRPr lang="es-ES" dirty="0"/>
          </a:p>
        </p:txBody>
      </p:sp>
    </p:spTree>
    <p:extLst>
      <p:ext uri="{BB962C8B-B14F-4D97-AF65-F5344CB8AC3E}">
        <p14:creationId xmlns:p14="http://schemas.microsoft.com/office/powerpoint/2010/main" xmlns="" val="11742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49846" y="479480"/>
            <a:ext cx="8520600" cy="572700"/>
          </a:xfrm>
        </p:spPr>
        <p:txBody>
          <a:bodyPr/>
          <a:lstStyle/>
          <a:p>
            <a:r>
              <a:rPr lang="en-GB" dirty="0" err="1" smtClean="0">
                <a:solidFill>
                  <a:srgbClr val="F24F4F"/>
                </a:solidFill>
                <a:latin typeface="Cambria" panose="02040503050406030204" pitchFamily="18" charset="0"/>
              </a:rPr>
              <a:t>Vantaggi</a:t>
            </a:r>
            <a:r>
              <a:rPr lang="en-GB" dirty="0" smtClean="0">
                <a:solidFill>
                  <a:srgbClr val="F24F4F"/>
                </a:solidFill>
                <a:latin typeface="Cambria" panose="02040503050406030204" pitchFamily="18" charset="0"/>
              </a:rPr>
              <a:t> del decision-making </a:t>
            </a:r>
            <a:r>
              <a:rPr lang="en-GB" dirty="0" err="1" smtClean="0">
                <a:solidFill>
                  <a:srgbClr val="F24F4F"/>
                </a:solidFill>
                <a:latin typeface="Cambria" panose="02040503050406030204" pitchFamily="18" charset="0"/>
              </a:rPr>
              <a:t>individuale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en-GB" dirty="0" smtClean="0"/>
              <a:t>Di </a:t>
            </a:r>
            <a:r>
              <a:rPr lang="en-GB" dirty="0" err="1" smtClean="0"/>
              <a:t>solito</a:t>
            </a:r>
            <a:r>
              <a:rPr lang="en-GB" dirty="0" smtClean="0"/>
              <a:t>, un </a:t>
            </a:r>
            <a:r>
              <a:rPr lang="en-GB" dirty="0" err="1" smtClean="0"/>
              <a:t>singolo</a:t>
            </a:r>
            <a:r>
              <a:rPr lang="en-GB" dirty="0" smtClean="0"/>
              <a:t> </a:t>
            </a:r>
            <a:r>
              <a:rPr lang="en-GB" dirty="0" err="1" smtClean="0"/>
              <a:t>prende</a:t>
            </a:r>
            <a:r>
              <a:rPr lang="en-GB" dirty="0" smtClean="0"/>
              <a:t> </a:t>
            </a:r>
            <a:r>
              <a:rPr lang="en-GB" dirty="0" err="1" smtClean="0"/>
              <a:t>decisioni</a:t>
            </a:r>
            <a:r>
              <a:rPr lang="en-GB" dirty="0" smtClean="0"/>
              <a:t> </a:t>
            </a:r>
            <a:r>
              <a:rPr lang="en-GB" dirty="0" err="1" smtClean="0"/>
              <a:t>rapide</a:t>
            </a:r>
            <a:r>
              <a:rPr lang="en-GB" dirty="0" smtClean="0"/>
              <a:t>, a </a:t>
            </a:r>
            <a:r>
              <a:rPr lang="en-GB" dirty="0" err="1" smtClean="0"/>
              <a:t>differenza</a:t>
            </a:r>
            <a:r>
              <a:rPr lang="en-GB" dirty="0" smtClean="0"/>
              <a:t> di </a:t>
            </a:r>
            <a:r>
              <a:rPr lang="en-GB" dirty="0" err="1" smtClean="0"/>
              <a:t>quanto</a:t>
            </a:r>
            <a:r>
              <a:rPr lang="en-GB" dirty="0" smtClean="0"/>
              <a:t> </a:t>
            </a:r>
            <a:r>
              <a:rPr lang="en-GB" dirty="0" err="1" smtClean="0"/>
              <a:t>accade</a:t>
            </a:r>
            <a:r>
              <a:rPr lang="en-GB" dirty="0" smtClean="0"/>
              <a:t> in un </a:t>
            </a:r>
            <a:r>
              <a:rPr lang="en-GB" dirty="0" err="1" smtClean="0"/>
              <a:t>gruppo</a:t>
            </a:r>
            <a:r>
              <a:rPr lang="en-GB" dirty="0" smtClean="0"/>
              <a:t> in cui </a:t>
            </a:r>
            <a:r>
              <a:rPr lang="en-GB" dirty="0" err="1" smtClean="0"/>
              <a:t>prendere</a:t>
            </a:r>
            <a:r>
              <a:rPr lang="en-GB" dirty="0" smtClean="0"/>
              <a:t> </a:t>
            </a:r>
            <a:r>
              <a:rPr lang="en-GB" dirty="0" err="1" smtClean="0"/>
              <a:t>una</a:t>
            </a:r>
            <a:r>
              <a:rPr lang="en-GB" dirty="0" smtClean="0"/>
              <a:t> </a:t>
            </a:r>
            <a:r>
              <a:rPr lang="en-GB" dirty="0" err="1" smtClean="0"/>
              <a:t>decisione</a:t>
            </a:r>
            <a:r>
              <a:rPr lang="en-GB" dirty="0" smtClean="0"/>
              <a:t> fa </a:t>
            </a:r>
            <a:r>
              <a:rPr lang="en-GB" dirty="0" err="1" smtClean="0"/>
              <a:t>perdere</a:t>
            </a:r>
            <a:r>
              <a:rPr lang="en-GB" dirty="0" smtClean="0"/>
              <a:t> </a:t>
            </a:r>
            <a:r>
              <a:rPr lang="en-GB" dirty="0" err="1" smtClean="0"/>
              <a:t>molto</a:t>
            </a:r>
            <a:r>
              <a:rPr lang="en-GB" dirty="0" smtClean="0"/>
              <a:t> tempo.</a:t>
            </a:r>
            <a:endParaRPr lang="pl-PL" dirty="0"/>
          </a:p>
          <a:p>
            <a:pPr lvl="0"/>
            <a:r>
              <a:rPr lang="en-GB" dirty="0" smtClean="0"/>
              <a:t>I </a:t>
            </a:r>
            <a:r>
              <a:rPr lang="en-GB" dirty="0" err="1" smtClean="0"/>
              <a:t>singoli</a:t>
            </a:r>
            <a:r>
              <a:rPr lang="en-GB" dirty="0" smtClean="0"/>
              <a:t> non </a:t>
            </a:r>
            <a:r>
              <a:rPr lang="en-GB" dirty="0" err="1" smtClean="0"/>
              <a:t>rinunciano</a:t>
            </a:r>
            <a:r>
              <a:rPr lang="en-GB" dirty="0" smtClean="0"/>
              <a:t> </a:t>
            </a:r>
            <a:r>
              <a:rPr lang="en-GB" dirty="0" err="1" smtClean="0"/>
              <a:t>alle</a:t>
            </a:r>
            <a:r>
              <a:rPr lang="en-GB" dirty="0" smtClean="0"/>
              <a:t> </a:t>
            </a:r>
            <a:r>
              <a:rPr lang="en-GB" dirty="0" err="1" smtClean="0"/>
              <a:t>loro</a:t>
            </a:r>
            <a:r>
              <a:rPr lang="en-GB" dirty="0" smtClean="0"/>
              <a:t> </a:t>
            </a:r>
            <a:r>
              <a:rPr lang="en-GB" dirty="0" err="1" smtClean="0"/>
              <a:t>responsabilità</a:t>
            </a:r>
            <a:r>
              <a:rPr lang="en-GB" dirty="0" smtClean="0"/>
              <a:t> </a:t>
            </a:r>
            <a:r>
              <a:rPr lang="en-GB" dirty="0" err="1" smtClean="0"/>
              <a:t>mentre</a:t>
            </a:r>
            <a:r>
              <a:rPr lang="en-GB" dirty="0" smtClean="0"/>
              <a:t> in un </a:t>
            </a:r>
            <a:r>
              <a:rPr lang="en-GB" dirty="0" err="1" smtClean="0"/>
              <a:t>gruppo</a:t>
            </a:r>
            <a:r>
              <a:rPr lang="en-GB" dirty="0" smtClean="0"/>
              <a:t> non è facile </a:t>
            </a:r>
            <a:r>
              <a:rPr lang="en-GB" dirty="0" err="1" smtClean="0"/>
              <a:t>ritenere</a:t>
            </a:r>
            <a:r>
              <a:rPr lang="en-GB" dirty="0" smtClean="0"/>
              <a:t> </a:t>
            </a:r>
            <a:r>
              <a:rPr lang="en-GB" dirty="0" err="1" smtClean="0"/>
              <a:t>che</a:t>
            </a:r>
            <a:r>
              <a:rPr lang="en-GB" dirty="0" smtClean="0"/>
              <a:t> solo </a:t>
            </a:r>
            <a:r>
              <a:rPr lang="en-GB" dirty="0" err="1" smtClean="0"/>
              <a:t>uno</a:t>
            </a:r>
            <a:r>
              <a:rPr lang="en-GB" dirty="0" smtClean="0"/>
              <a:t> </a:t>
            </a:r>
            <a:r>
              <a:rPr lang="en-GB" dirty="0" err="1" smtClean="0"/>
              <a:t>sia</a:t>
            </a:r>
            <a:r>
              <a:rPr lang="en-GB" dirty="0" smtClean="0"/>
              <a:t> </a:t>
            </a:r>
            <a:r>
              <a:rPr lang="en-GB" dirty="0" err="1" smtClean="0"/>
              <a:t>responsabile</a:t>
            </a:r>
            <a:r>
              <a:rPr lang="en-GB" dirty="0" smtClean="0"/>
              <a:t> di </a:t>
            </a:r>
            <a:r>
              <a:rPr lang="en-GB" dirty="0" err="1" smtClean="0"/>
              <a:t>un’azione</a:t>
            </a:r>
            <a:r>
              <a:rPr lang="en-GB" dirty="0" smtClean="0"/>
              <a:t> o </a:t>
            </a:r>
            <a:r>
              <a:rPr lang="en-GB" dirty="0" err="1" smtClean="0"/>
              <a:t>decisione</a:t>
            </a:r>
            <a:r>
              <a:rPr lang="en-GB" dirty="0" smtClean="0"/>
              <a:t> </a:t>
            </a:r>
            <a:r>
              <a:rPr lang="en-GB" dirty="0" err="1" smtClean="0"/>
              <a:t>sbagliata</a:t>
            </a:r>
            <a:r>
              <a:rPr lang="en-GB" dirty="0" smtClean="0"/>
              <a:t>.</a:t>
            </a:r>
            <a:endParaRPr lang="pl-PL" dirty="0"/>
          </a:p>
          <a:p>
            <a:pPr lvl="0"/>
            <a:r>
              <a:rPr lang="en-GB" dirty="0" smtClean="0"/>
              <a:t>Il decision-making di un </a:t>
            </a:r>
            <a:r>
              <a:rPr lang="en-GB" dirty="0" err="1" smtClean="0"/>
              <a:t>singolo</a:t>
            </a:r>
            <a:r>
              <a:rPr lang="en-GB" dirty="0" smtClean="0"/>
              <a:t> fa </a:t>
            </a:r>
            <a:r>
              <a:rPr lang="en-GB" dirty="0" err="1" smtClean="0"/>
              <a:t>risparmiare</a:t>
            </a:r>
            <a:r>
              <a:rPr lang="en-GB" dirty="0" smtClean="0"/>
              <a:t> tempo, </a:t>
            </a:r>
            <a:r>
              <a:rPr lang="en-GB" dirty="0" err="1" smtClean="0"/>
              <a:t>soldi</a:t>
            </a:r>
            <a:r>
              <a:rPr lang="en-GB" dirty="0" smtClean="0"/>
              <a:t> </a:t>
            </a:r>
            <a:r>
              <a:rPr lang="en-GB" dirty="0" err="1" smtClean="0"/>
              <a:t>ed</a:t>
            </a:r>
            <a:r>
              <a:rPr lang="en-GB" dirty="0" smtClean="0"/>
              <a:t> </a:t>
            </a:r>
            <a:r>
              <a:rPr lang="en-GB" dirty="0" err="1" smtClean="0"/>
              <a:t>energie</a:t>
            </a:r>
            <a:r>
              <a:rPr lang="en-GB" dirty="0" smtClean="0"/>
              <a:t> </a:t>
            </a:r>
            <a:r>
              <a:rPr lang="en-GB" dirty="0" err="1" smtClean="0"/>
              <a:t>proprio</a:t>
            </a:r>
            <a:r>
              <a:rPr lang="en-GB" dirty="0" smtClean="0"/>
              <a:t> </a:t>
            </a:r>
            <a:r>
              <a:rPr lang="en-GB" dirty="0" err="1" smtClean="0"/>
              <a:t>perché</a:t>
            </a:r>
            <a:r>
              <a:rPr lang="en-GB" dirty="0" smtClean="0"/>
              <a:t> le </a:t>
            </a:r>
            <a:r>
              <a:rPr lang="en-GB" dirty="0" err="1" smtClean="0"/>
              <a:t>decisioni</a:t>
            </a:r>
            <a:r>
              <a:rPr lang="en-GB" dirty="0" smtClean="0"/>
              <a:t> </a:t>
            </a:r>
            <a:r>
              <a:rPr lang="en-GB" dirty="0" err="1" smtClean="0"/>
              <a:t>sono</a:t>
            </a:r>
            <a:r>
              <a:rPr lang="en-GB" dirty="0" smtClean="0"/>
              <a:t> </a:t>
            </a:r>
            <a:r>
              <a:rPr lang="en-GB" dirty="0" err="1" smtClean="0"/>
              <a:t>prese</a:t>
            </a:r>
            <a:r>
              <a:rPr lang="en-GB" dirty="0" smtClean="0"/>
              <a:t> in </a:t>
            </a:r>
            <a:r>
              <a:rPr lang="en-GB" dirty="0" err="1" smtClean="0"/>
              <a:t>modo</a:t>
            </a:r>
            <a:r>
              <a:rPr lang="en-GB" dirty="0" smtClean="0"/>
              <a:t> </a:t>
            </a:r>
            <a:r>
              <a:rPr lang="en-GB" dirty="0" err="1" smtClean="0"/>
              <a:t>rapido</a:t>
            </a:r>
            <a:r>
              <a:rPr lang="en-GB" dirty="0" smtClean="0"/>
              <a:t> e </a:t>
            </a:r>
            <a:r>
              <a:rPr lang="en-GB" dirty="0" err="1" smtClean="0"/>
              <a:t>logico</a:t>
            </a:r>
            <a:r>
              <a:rPr lang="en-GB" dirty="0" smtClean="0"/>
              <a:t>, al </a:t>
            </a:r>
            <a:r>
              <a:rPr lang="en-GB" dirty="0" err="1" smtClean="0"/>
              <a:t>contrario</a:t>
            </a:r>
            <a:r>
              <a:rPr lang="en-GB" dirty="0" smtClean="0"/>
              <a:t> del decision making di </a:t>
            </a:r>
            <a:r>
              <a:rPr lang="en-GB" dirty="0" err="1" smtClean="0"/>
              <a:t>gruppo</a:t>
            </a:r>
            <a:r>
              <a:rPr lang="en-GB" dirty="0" smtClean="0"/>
              <a:t>.</a:t>
            </a:r>
            <a:endParaRPr lang="pl-PL" dirty="0"/>
          </a:p>
          <a:p>
            <a:r>
              <a:rPr lang="en-GB" dirty="0" smtClean="0"/>
              <a:t>Le </a:t>
            </a:r>
            <a:r>
              <a:rPr lang="en-GB" dirty="0" err="1" smtClean="0"/>
              <a:t>decisioni</a:t>
            </a:r>
            <a:r>
              <a:rPr lang="en-GB" dirty="0" smtClean="0"/>
              <a:t> </a:t>
            </a:r>
            <a:r>
              <a:rPr lang="en-GB" dirty="0" err="1" smtClean="0"/>
              <a:t>individuali</a:t>
            </a:r>
            <a:r>
              <a:rPr lang="en-GB" dirty="0" smtClean="0"/>
              <a:t> </a:t>
            </a:r>
            <a:r>
              <a:rPr lang="en-GB" dirty="0" err="1" smtClean="0"/>
              <a:t>sono</a:t>
            </a:r>
            <a:r>
              <a:rPr lang="en-GB" dirty="0" smtClean="0"/>
              <a:t> </a:t>
            </a:r>
            <a:r>
              <a:rPr lang="en-GB" dirty="0" err="1" smtClean="0"/>
              <a:t>più</a:t>
            </a:r>
            <a:r>
              <a:rPr lang="en-GB" dirty="0" smtClean="0"/>
              <a:t> </a:t>
            </a:r>
            <a:r>
              <a:rPr lang="en-GB" dirty="0" err="1" smtClean="0"/>
              <a:t>razionali</a:t>
            </a:r>
            <a:r>
              <a:rPr lang="en-GB" dirty="0" smtClean="0"/>
              <a:t> di </a:t>
            </a:r>
            <a:r>
              <a:rPr lang="en-GB" dirty="0" err="1" smtClean="0"/>
              <a:t>quelle</a:t>
            </a:r>
            <a:r>
              <a:rPr lang="en-GB" dirty="0" smtClean="0"/>
              <a:t> di </a:t>
            </a:r>
            <a:r>
              <a:rPr lang="en-GB" dirty="0" err="1" smtClean="0"/>
              <a:t>gruppo</a:t>
            </a:r>
            <a:r>
              <a:rPr lang="en-GB" dirty="0" smtClean="0"/>
              <a:t>.</a:t>
            </a:r>
            <a:endParaRPr lang="en-GB"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523220"/>
          </a:xfrm>
          <a:prstGeom prst="rect">
            <a:avLst/>
          </a:prstGeom>
          <a:noFill/>
        </p:spPr>
        <p:txBody>
          <a:bodyPr wrap="square" rtlCol="0">
            <a:spAutoFit/>
          </a:bodyPr>
          <a:lstStyle/>
          <a:p>
            <a:r>
              <a:rPr lang="en-US" dirty="0" smtClean="0"/>
              <a:t>UNITA’ </a:t>
            </a:r>
            <a:r>
              <a:rPr lang="pl-PL" dirty="0"/>
              <a:t>4</a:t>
            </a:r>
            <a:r>
              <a:rPr lang="en-US" dirty="0"/>
              <a:t>. </a:t>
            </a:r>
            <a:r>
              <a:rPr lang="en-US" dirty="0" smtClean="0"/>
              <a:t>DECISION MAKING INDIVIDUALE E DI GRUPPO</a:t>
            </a:r>
            <a:endParaRPr lang="es-ES" dirty="0"/>
          </a:p>
        </p:txBody>
      </p:sp>
    </p:spTree>
    <p:extLst>
      <p:ext uri="{BB962C8B-B14F-4D97-AF65-F5344CB8AC3E}">
        <p14:creationId xmlns:p14="http://schemas.microsoft.com/office/powerpoint/2010/main" xmlns="" val="427700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18711" y="594740"/>
            <a:ext cx="8520600" cy="572700"/>
          </a:xfrm>
        </p:spPr>
        <p:txBody>
          <a:bodyPr/>
          <a:lstStyle/>
          <a:p>
            <a:r>
              <a:rPr lang="en-GB" dirty="0" err="1" smtClean="0">
                <a:solidFill>
                  <a:srgbClr val="F24F4F"/>
                </a:solidFill>
                <a:latin typeface="Cambria" panose="02040503050406030204" pitchFamily="18" charset="0"/>
              </a:rPr>
              <a:t>Svantaggi</a:t>
            </a:r>
            <a:r>
              <a:rPr lang="en-GB" dirty="0" smtClean="0">
                <a:solidFill>
                  <a:srgbClr val="F24F4F"/>
                </a:solidFill>
                <a:latin typeface="Cambria" panose="02040503050406030204" pitchFamily="18" charset="0"/>
              </a:rPr>
              <a:t> del decision-making </a:t>
            </a:r>
            <a:r>
              <a:rPr lang="en-GB" dirty="0" err="1" smtClean="0">
                <a:solidFill>
                  <a:srgbClr val="F24F4F"/>
                </a:solidFill>
                <a:latin typeface="Cambria" panose="02040503050406030204" pitchFamily="18" charset="0"/>
              </a:rPr>
              <a:t>individuale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dirty="0" smtClean="0"/>
              <a:t>Un </a:t>
            </a:r>
            <a:r>
              <a:rPr lang="en-GB" dirty="0" err="1" smtClean="0"/>
              <a:t>gruppo</a:t>
            </a:r>
            <a:r>
              <a:rPr lang="en-GB" dirty="0" smtClean="0"/>
              <a:t> </a:t>
            </a:r>
            <a:r>
              <a:rPr lang="en-GB" dirty="0" err="1" smtClean="0"/>
              <a:t>può</a:t>
            </a:r>
            <a:r>
              <a:rPr lang="en-GB" dirty="0" smtClean="0"/>
              <a:t> </a:t>
            </a:r>
            <a:r>
              <a:rPr lang="en-GB" dirty="0" err="1" smtClean="0"/>
              <a:t>potenzialmente</a:t>
            </a:r>
            <a:r>
              <a:rPr lang="en-GB" dirty="0" smtClean="0"/>
              <a:t> </a:t>
            </a:r>
            <a:r>
              <a:rPr lang="en-GB" dirty="0" err="1" smtClean="0"/>
              <a:t>raccogliere</a:t>
            </a:r>
            <a:r>
              <a:rPr lang="en-GB" dirty="0" smtClean="0"/>
              <a:t> </a:t>
            </a:r>
            <a:r>
              <a:rPr lang="en-GB" dirty="0" err="1" smtClean="0"/>
              <a:t>più</a:t>
            </a:r>
            <a:r>
              <a:rPr lang="en-GB" dirty="0" smtClean="0"/>
              <a:t> </a:t>
            </a:r>
            <a:r>
              <a:rPr lang="en-GB" dirty="0" err="1" smtClean="0"/>
              <a:t>informazioni</a:t>
            </a:r>
            <a:r>
              <a:rPr lang="en-GB" dirty="0" smtClean="0"/>
              <a:t> </a:t>
            </a:r>
            <a:r>
              <a:rPr lang="en-GB" dirty="0" err="1" smtClean="0"/>
              <a:t>rispetto</a:t>
            </a:r>
            <a:r>
              <a:rPr lang="en-GB" dirty="0" smtClean="0"/>
              <a:t> ad un </a:t>
            </a:r>
            <a:r>
              <a:rPr lang="en-GB" dirty="0" err="1" smtClean="0"/>
              <a:t>singolo</a:t>
            </a:r>
            <a:r>
              <a:rPr lang="en-GB" dirty="0" smtClean="0"/>
              <a:t> prima di </a:t>
            </a:r>
            <a:r>
              <a:rPr lang="en-GB" dirty="0" err="1" smtClean="0"/>
              <a:t>prendere</a:t>
            </a:r>
            <a:r>
              <a:rPr lang="en-GB" dirty="0" smtClean="0"/>
              <a:t> </a:t>
            </a:r>
            <a:r>
              <a:rPr lang="en-GB" dirty="0" err="1" smtClean="0"/>
              <a:t>una</a:t>
            </a:r>
            <a:r>
              <a:rPr lang="en-GB" dirty="0" smtClean="0"/>
              <a:t> </a:t>
            </a:r>
            <a:r>
              <a:rPr lang="en-GB" dirty="0" err="1" smtClean="0"/>
              <a:t>decisione</a:t>
            </a:r>
            <a:r>
              <a:rPr lang="en-GB" dirty="0" smtClean="0"/>
              <a:t>.</a:t>
            </a:r>
            <a:endParaRPr lang="pl-PL" dirty="0"/>
          </a:p>
          <a:p>
            <a:pPr lvl="0"/>
            <a:r>
              <a:rPr lang="en-GB" dirty="0" smtClean="0"/>
              <a:t>Le </a:t>
            </a:r>
            <a:r>
              <a:rPr lang="en-GB" dirty="0" err="1" smtClean="0"/>
              <a:t>opinioni</a:t>
            </a:r>
            <a:r>
              <a:rPr lang="en-GB" dirty="0" smtClean="0"/>
              <a:t> e </a:t>
            </a:r>
            <a:r>
              <a:rPr lang="en-GB" dirty="0" err="1" smtClean="0"/>
              <a:t>l’intuizione</a:t>
            </a:r>
            <a:r>
              <a:rPr lang="en-GB" dirty="0" smtClean="0"/>
              <a:t> di un </a:t>
            </a:r>
            <a:r>
              <a:rPr lang="en-GB" dirty="0" err="1" smtClean="0"/>
              <a:t>singolo</a:t>
            </a:r>
            <a:r>
              <a:rPr lang="en-GB" dirty="0" smtClean="0"/>
              <a:t> </a:t>
            </a:r>
            <a:r>
              <a:rPr lang="en-GB" dirty="0" err="1" smtClean="0"/>
              <a:t>possono</a:t>
            </a:r>
            <a:r>
              <a:rPr lang="en-GB" dirty="0" smtClean="0"/>
              <a:t> </a:t>
            </a:r>
            <a:r>
              <a:rPr lang="en-GB" dirty="0" err="1" smtClean="0"/>
              <a:t>essere</a:t>
            </a:r>
            <a:r>
              <a:rPr lang="en-GB" dirty="0" smtClean="0"/>
              <a:t> </a:t>
            </a:r>
            <a:r>
              <a:rPr lang="en-GB" dirty="0" err="1" smtClean="0"/>
              <a:t>determinanti</a:t>
            </a:r>
            <a:r>
              <a:rPr lang="en-GB" dirty="0" smtClean="0"/>
              <a:t> per le sue </a:t>
            </a:r>
            <a:r>
              <a:rPr lang="en-GB" dirty="0" err="1" smtClean="0"/>
              <a:t>decisioni</a:t>
            </a:r>
            <a:r>
              <a:rPr lang="en-GB" dirty="0" smtClean="0"/>
              <a:t>. In un </a:t>
            </a:r>
            <a:r>
              <a:rPr lang="en-GB" dirty="0" err="1" smtClean="0"/>
              <a:t>gruppo</a:t>
            </a:r>
            <a:r>
              <a:rPr lang="en-GB" dirty="0" smtClean="0"/>
              <a:t> </a:t>
            </a:r>
            <a:r>
              <a:rPr lang="en-GB" dirty="0" err="1" smtClean="0"/>
              <a:t>invece</a:t>
            </a:r>
            <a:r>
              <a:rPr lang="en-GB" dirty="0" smtClean="0"/>
              <a:t> </a:t>
            </a:r>
            <a:r>
              <a:rPr lang="en-GB" dirty="0" err="1" smtClean="0"/>
              <a:t>sono</a:t>
            </a:r>
            <a:r>
              <a:rPr lang="en-GB" dirty="0" smtClean="0"/>
              <a:t> considerate </a:t>
            </a:r>
            <a:r>
              <a:rPr lang="en-GB" dirty="0" err="1" smtClean="0"/>
              <a:t>più</a:t>
            </a:r>
            <a:r>
              <a:rPr lang="en-GB" dirty="0" smtClean="0"/>
              <a:t> </a:t>
            </a:r>
            <a:r>
              <a:rPr lang="en-GB" dirty="0" err="1" smtClean="0"/>
              <a:t>opinioni</a:t>
            </a:r>
            <a:r>
              <a:rPr lang="en-GB" dirty="0" smtClean="0"/>
              <a:t> e </a:t>
            </a:r>
            <a:r>
              <a:rPr lang="en-GB" dirty="0" err="1" smtClean="0"/>
              <a:t>ciò</a:t>
            </a:r>
            <a:r>
              <a:rPr lang="en-GB" dirty="0" smtClean="0"/>
              <a:t> </a:t>
            </a:r>
            <a:r>
              <a:rPr lang="en-GB" dirty="0" err="1" smtClean="0"/>
              <a:t>può</a:t>
            </a:r>
            <a:r>
              <a:rPr lang="en-GB" dirty="0" smtClean="0"/>
              <a:t> </a:t>
            </a:r>
            <a:r>
              <a:rPr lang="en-GB" dirty="0" err="1" smtClean="0"/>
              <a:t>portare</a:t>
            </a:r>
            <a:r>
              <a:rPr lang="en-GB" dirty="0" smtClean="0"/>
              <a:t> a </a:t>
            </a:r>
            <a:r>
              <a:rPr lang="en-GB" dirty="0" err="1" smtClean="0"/>
              <a:t>prendere</a:t>
            </a:r>
            <a:r>
              <a:rPr lang="en-GB" dirty="0" smtClean="0"/>
              <a:t> </a:t>
            </a:r>
            <a:r>
              <a:rPr lang="en-GB" dirty="0" err="1" smtClean="0"/>
              <a:t>una</a:t>
            </a:r>
            <a:r>
              <a:rPr lang="en-GB" dirty="0" smtClean="0"/>
              <a:t> </a:t>
            </a:r>
            <a:r>
              <a:rPr lang="en-GB" dirty="0" err="1" smtClean="0"/>
              <a:t>decisione</a:t>
            </a:r>
            <a:r>
              <a:rPr lang="en-GB" dirty="0" smtClean="0"/>
              <a:t> </a:t>
            </a:r>
            <a:r>
              <a:rPr lang="en-GB" dirty="0" err="1" smtClean="0"/>
              <a:t>migliore</a:t>
            </a:r>
            <a:r>
              <a:rPr lang="en-GB" dirty="0" smtClean="0"/>
              <a:t>.</a:t>
            </a:r>
            <a:endParaRPr lang="pl-PL" dirty="0"/>
          </a:p>
          <a:p>
            <a:pPr lvl="0"/>
            <a:r>
              <a:rPr lang="en-GB" dirty="0" smtClean="0"/>
              <a:t>Un </a:t>
            </a:r>
            <a:r>
              <a:rPr lang="en-GB" dirty="0" err="1" smtClean="0"/>
              <a:t>gruppo</a:t>
            </a:r>
            <a:r>
              <a:rPr lang="en-GB" dirty="0" smtClean="0"/>
              <a:t> </a:t>
            </a:r>
            <a:r>
              <a:rPr lang="en-GB" dirty="0" err="1" smtClean="0"/>
              <a:t>può</a:t>
            </a:r>
            <a:r>
              <a:rPr lang="en-GB" dirty="0" smtClean="0"/>
              <a:t> </a:t>
            </a:r>
            <a:r>
              <a:rPr lang="en-GB" dirty="0" err="1" smtClean="0"/>
              <a:t>scoprire</a:t>
            </a:r>
            <a:r>
              <a:rPr lang="en-GB" dirty="0" smtClean="0"/>
              <a:t> </a:t>
            </a:r>
            <a:r>
              <a:rPr lang="en-GB" dirty="0" err="1" smtClean="0"/>
              <a:t>talenti</a:t>
            </a:r>
            <a:r>
              <a:rPr lang="en-GB" dirty="0" smtClean="0"/>
              <a:t> </a:t>
            </a:r>
            <a:r>
              <a:rPr lang="en-GB" dirty="0" err="1" smtClean="0"/>
              <a:t>nascosti</a:t>
            </a:r>
            <a:r>
              <a:rPr lang="en-GB" dirty="0" smtClean="0"/>
              <a:t> e </a:t>
            </a:r>
            <a:r>
              <a:rPr lang="en-GB" dirty="0" err="1" smtClean="0"/>
              <a:t>ottima</a:t>
            </a:r>
            <a:r>
              <a:rPr lang="en-GB" dirty="0" smtClean="0"/>
              <a:t> </a:t>
            </a:r>
            <a:r>
              <a:rPr lang="en-GB" dirty="0" err="1" smtClean="0"/>
              <a:t>competenza</a:t>
            </a:r>
            <a:r>
              <a:rPr lang="en-GB" dirty="0"/>
              <a:t> </a:t>
            </a:r>
            <a:r>
              <a:rPr lang="en-GB" dirty="0" err="1" smtClean="0"/>
              <a:t>nel</a:t>
            </a:r>
            <a:r>
              <a:rPr lang="en-GB" dirty="0" smtClean="0"/>
              <a:t> </a:t>
            </a:r>
            <a:r>
              <a:rPr lang="en-GB" dirty="0" err="1" smtClean="0"/>
              <a:t>dipendente</a:t>
            </a:r>
            <a:r>
              <a:rPr lang="en-GB" dirty="0" smtClean="0"/>
              <a:t> di </a:t>
            </a:r>
            <a:r>
              <a:rPr lang="en-GB" dirty="0" err="1" smtClean="0"/>
              <a:t>una</a:t>
            </a:r>
            <a:r>
              <a:rPr lang="en-GB" dirty="0" smtClean="0"/>
              <a:t> </a:t>
            </a:r>
            <a:r>
              <a:rPr lang="en-GB" dirty="0" err="1" smtClean="0"/>
              <a:t>organizzazione</a:t>
            </a:r>
            <a:r>
              <a:rPr lang="en-GB" dirty="0" smtClean="0"/>
              <a:t>.</a:t>
            </a:r>
            <a:endParaRPr lang="pl-PL" dirty="0"/>
          </a:p>
          <a:p>
            <a:pPr lvl="0"/>
            <a:r>
              <a:rPr lang="en-GB" dirty="0" smtClean="0"/>
              <a:t>Un </a:t>
            </a:r>
            <a:r>
              <a:rPr lang="en-GB" dirty="0" err="1" smtClean="0"/>
              <a:t>singolo</a:t>
            </a:r>
            <a:r>
              <a:rPr lang="en-GB" dirty="0" smtClean="0"/>
              <a:t> non </a:t>
            </a:r>
            <a:r>
              <a:rPr lang="en-GB" dirty="0" err="1" smtClean="0"/>
              <a:t>considera</a:t>
            </a:r>
            <a:r>
              <a:rPr lang="en-GB" dirty="0" smtClean="0"/>
              <a:t> </a:t>
            </a:r>
            <a:r>
              <a:rPr lang="en-GB" dirty="0" err="1" smtClean="0"/>
              <a:t>gli</a:t>
            </a:r>
            <a:r>
              <a:rPr lang="en-GB" dirty="0" smtClean="0"/>
              <a:t> </a:t>
            </a:r>
            <a:r>
              <a:rPr lang="en-GB" dirty="0" err="1" smtClean="0"/>
              <a:t>interessi</a:t>
            </a:r>
            <a:r>
              <a:rPr lang="en-GB" dirty="0" smtClean="0"/>
              <a:t> di </a:t>
            </a:r>
            <a:r>
              <a:rPr lang="en-GB" dirty="0" err="1" smtClean="0"/>
              <a:t>altri</a:t>
            </a:r>
            <a:r>
              <a:rPr lang="en-GB" dirty="0" smtClean="0"/>
              <a:t> </a:t>
            </a:r>
            <a:r>
              <a:rPr lang="en-GB" dirty="0" err="1" smtClean="0"/>
              <a:t>membri</a:t>
            </a:r>
            <a:r>
              <a:rPr lang="en-GB" dirty="0" smtClean="0"/>
              <a:t> </a:t>
            </a:r>
            <a:r>
              <a:rPr lang="en-GB" dirty="0" err="1" smtClean="0"/>
              <a:t>mentre</a:t>
            </a:r>
            <a:r>
              <a:rPr lang="en-GB" dirty="0" smtClean="0"/>
              <a:t> </a:t>
            </a:r>
            <a:r>
              <a:rPr lang="en-GB" dirty="0" err="1" smtClean="0"/>
              <a:t>il</a:t>
            </a:r>
            <a:r>
              <a:rPr lang="en-GB" dirty="0" smtClean="0"/>
              <a:t> </a:t>
            </a:r>
            <a:r>
              <a:rPr lang="en-GB" dirty="0" err="1" smtClean="0"/>
              <a:t>gruppo</a:t>
            </a:r>
            <a:r>
              <a:rPr lang="en-GB" dirty="0" smtClean="0"/>
              <a:t> fa </a:t>
            </a:r>
            <a:r>
              <a:rPr lang="en-GB" dirty="0" err="1" smtClean="0"/>
              <a:t>esattamente</a:t>
            </a:r>
            <a:r>
              <a:rPr lang="en-GB" dirty="0" smtClean="0"/>
              <a:t> </a:t>
            </a:r>
            <a:r>
              <a:rPr lang="en-GB" dirty="0" err="1" smtClean="0"/>
              <a:t>l’opposto</a:t>
            </a:r>
            <a:r>
              <a:rPr lang="en-GB" dirty="0" smtClean="0"/>
              <a:t>.</a:t>
            </a:r>
            <a:endParaRPr lang="pl-PL" dirty="0"/>
          </a:p>
          <a:p>
            <a:pPr marL="114300" indent="0">
              <a:buNone/>
            </a:pPr>
            <a:endParaRPr lang="pl-PL" sz="14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24199" cy="523220"/>
          </a:xfrm>
          <a:prstGeom prst="rect">
            <a:avLst/>
          </a:prstGeom>
          <a:noFill/>
        </p:spPr>
        <p:txBody>
          <a:bodyPr wrap="square" rtlCol="0">
            <a:spAutoFit/>
          </a:bodyPr>
          <a:lstStyle/>
          <a:p>
            <a:r>
              <a:rPr lang="en-US" dirty="0" smtClean="0"/>
              <a:t>UNITA’ </a:t>
            </a:r>
            <a:r>
              <a:rPr lang="pl-PL" dirty="0"/>
              <a:t>4</a:t>
            </a:r>
            <a:r>
              <a:rPr lang="en-US" dirty="0"/>
              <a:t>. </a:t>
            </a:r>
            <a:r>
              <a:rPr lang="en-US" dirty="0" smtClean="0"/>
              <a:t>DECISION MAKING INDIVIDUALI E DI GRUPPO</a:t>
            </a:r>
            <a:endParaRPr lang="es-ES" dirty="0"/>
          </a:p>
        </p:txBody>
      </p:sp>
    </p:spTree>
    <p:extLst>
      <p:ext uri="{BB962C8B-B14F-4D97-AF65-F5344CB8AC3E}">
        <p14:creationId xmlns:p14="http://schemas.microsoft.com/office/powerpoint/2010/main" xmlns="" val="13192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4443" y="518776"/>
            <a:ext cx="8520600" cy="572700"/>
          </a:xfrm>
        </p:spPr>
        <p:txBody>
          <a:bodyPr/>
          <a:lstStyle/>
          <a:p>
            <a:pPr lvl="2"/>
            <a:r>
              <a:rPr lang="en-GB" dirty="0" err="1" smtClean="0">
                <a:solidFill>
                  <a:srgbClr val="F24F4F"/>
                </a:solidFill>
                <a:latin typeface="Cambria" panose="02040503050406030204" pitchFamily="18" charset="0"/>
              </a:rPr>
              <a:t>Orientamento</a:t>
            </a:r>
            <a:r>
              <a:rPr lang="en-GB" dirty="0" smtClean="0">
                <a:solidFill>
                  <a:srgbClr val="F24F4F"/>
                </a:solidFill>
                <a:latin typeface="Cambria" panose="02040503050406030204" pitchFamily="18" charset="0"/>
              </a:rPr>
              <a:t> e </a:t>
            </a:r>
            <a:r>
              <a:rPr lang="en-GB" dirty="0" err="1" smtClean="0">
                <a:solidFill>
                  <a:srgbClr val="F24F4F"/>
                </a:solidFill>
                <a:latin typeface="Cambria" panose="02040503050406030204" pitchFamily="18" charset="0"/>
              </a:rPr>
              <a:t>ragionamento</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etico</a:t>
            </a:r>
            <a:r>
              <a:rPr lang="en-US" dirty="0"/>
              <a:t/>
            </a:r>
            <a:br>
              <a:rPr lang="en-US" dirty="0"/>
            </a:b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3"/>
            <a:ext cx="8157743" cy="3416400"/>
          </a:xfrm>
        </p:spPr>
        <p:txBody>
          <a:bodyPr/>
          <a:lstStyle/>
          <a:p>
            <a:r>
              <a:rPr lang="en-GB" sz="1400" dirty="0" err="1" smtClean="0"/>
              <a:t>L’orientamento</a:t>
            </a:r>
            <a:r>
              <a:rPr lang="en-GB" sz="1400" dirty="0" smtClean="0"/>
              <a:t> </a:t>
            </a:r>
            <a:r>
              <a:rPr lang="en-GB" sz="1400" dirty="0" err="1" smtClean="0"/>
              <a:t>etico</a:t>
            </a:r>
            <a:r>
              <a:rPr lang="en-GB" sz="1400" dirty="0" smtClean="0"/>
              <a:t> </a:t>
            </a:r>
            <a:r>
              <a:rPr lang="en-GB" sz="1400" dirty="0" err="1" smtClean="0"/>
              <a:t>riguarda</a:t>
            </a:r>
            <a:r>
              <a:rPr lang="en-GB" sz="1400" dirty="0" smtClean="0"/>
              <a:t> </a:t>
            </a:r>
            <a:r>
              <a:rPr lang="en-GB" sz="1400" dirty="0" err="1" smtClean="0"/>
              <a:t>il</a:t>
            </a:r>
            <a:r>
              <a:rPr lang="en-GB" sz="1400" dirty="0" smtClean="0"/>
              <a:t> </a:t>
            </a:r>
            <a:r>
              <a:rPr lang="en-GB" sz="1400" dirty="0" err="1" smtClean="0"/>
              <a:t>giudizio</a:t>
            </a:r>
            <a:r>
              <a:rPr lang="en-GB" sz="1400" dirty="0" smtClean="0"/>
              <a:t> </a:t>
            </a:r>
            <a:r>
              <a:rPr lang="en-GB" sz="1400" dirty="0" err="1" smtClean="0"/>
              <a:t>su</a:t>
            </a:r>
            <a:r>
              <a:rPr lang="en-GB" sz="1400" dirty="0" smtClean="0"/>
              <a:t> </a:t>
            </a:r>
            <a:r>
              <a:rPr lang="en-GB" sz="1400" dirty="0" err="1" smtClean="0"/>
              <a:t>cosa</a:t>
            </a:r>
            <a:r>
              <a:rPr lang="en-GB" sz="1400" dirty="0" smtClean="0"/>
              <a:t> è giusto e </a:t>
            </a:r>
            <a:r>
              <a:rPr lang="en-GB" sz="1400" dirty="0" err="1" smtClean="0"/>
              <a:t>sbagliato</a:t>
            </a:r>
            <a:r>
              <a:rPr lang="en-GB" sz="1400" dirty="0" smtClean="0"/>
              <a:t>. </a:t>
            </a:r>
            <a:r>
              <a:rPr lang="en-GB" sz="1400" dirty="0" err="1" smtClean="0"/>
              <a:t>Ciò</a:t>
            </a:r>
            <a:r>
              <a:rPr lang="en-GB" sz="1400" dirty="0" smtClean="0"/>
              <a:t> </a:t>
            </a:r>
            <a:r>
              <a:rPr lang="en-GB" sz="1400" dirty="0" err="1" smtClean="0"/>
              <a:t>vuol</a:t>
            </a:r>
            <a:r>
              <a:rPr lang="en-GB" sz="1400" dirty="0" smtClean="0"/>
              <a:t> dire </a:t>
            </a:r>
            <a:r>
              <a:rPr lang="en-GB" sz="1400" dirty="0" err="1" smtClean="0"/>
              <a:t>che</a:t>
            </a:r>
            <a:r>
              <a:rPr lang="en-GB" sz="1400" dirty="0" smtClean="0"/>
              <a:t> </a:t>
            </a:r>
            <a:r>
              <a:rPr lang="en-GB" sz="1400" dirty="0" err="1" smtClean="0"/>
              <a:t>si</a:t>
            </a:r>
            <a:r>
              <a:rPr lang="en-GB" sz="1400" dirty="0" smtClean="0"/>
              <a:t> ha a </a:t>
            </a:r>
            <a:r>
              <a:rPr lang="en-GB" sz="1400" dirty="0" err="1" smtClean="0"/>
              <a:t>che</a:t>
            </a:r>
            <a:r>
              <a:rPr lang="en-GB" sz="1400" dirty="0" smtClean="0"/>
              <a:t> fare con </a:t>
            </a:r>
            <a:r>
              <a:rPr lang="en-GB" sz="1400" dirty="0" err="1" smtClean="0"/>
              <a:t>questioni</a:t>
            </a:r>
            <a:r>
              <a:rPr lang="en-GB" sz="1400" dirty="0" smtClean="0"/>
              <a:t> </a:t>
            </a:r>
            <a:r>
              <a:rPr lang="en-GB" sz="1400" dirty="0" err="1" smtClean="0"/>
              <a:t>morali</a:t>
            </a:r>
            <a:r>
              <a:rPr lang="en-GB" sz="1400" dirty="0" smtClean="0"/>
              <a:t>. </a:t>
            </a:r>
          </a:p>
          <a:p>
            <a:pPr marL="114300" indent="0">
              <a:buNone/>
            </a:pPr>
            <a:r>
              <a:rPr lang="en-GB" sz="1400" dirty="0"/>
              <a:t> </a:t>
            </a:r>
            <a:r>
              <a:rPr lang="en-GB" sz="1400" dirty="0" smtClean="0"/>
              <a:t>      </a:t>
            </a:r>
            <a:endParaRPr lang="en-GB" sz="1400" dirty="0"/>
          </a:p>
          <a:p>
            <a:r>
              <a:rPr lang="en-GB" sz="1400" dirty="0" smtClean="0"/>
              <a:t>Ci </a:t>
            </a:r>
            <a:r>
              <a:rPr lang="en-GB" sz="1400" dirty="0" err="1" smtClean="0"/>
              <a:t>sono</a:t>
            </a:r>
            <a:r>
              <a:rPr lang="en-GB" sz="1400" dirty="0" smtClean="0"/>
              <a:t> due tipi di </a:t>
            </a:r>
            <a:r>
              <a:rPr lang="en-GB" sz="1400" dirty="0" err="1" smtClean="0"/>
              <a:t>teorie</a:t>
            </a:r>
            <a:r>
              <a:rPr lang="en-GB" sz="1400" dirty="0" smtClean="0"/>
              <a:t> </a:t>
            </a:r>
            <a:r>
              <a:rPr lang="en-GB" sz="1400" dirty="0" err="1" smtClean="0"/>
              <a:t>etiche</a:t>
            </a:r>
            <a:r>
              <a:rPr lang="en-GB" sz="1400" dirty="0" smtClean="0"/>
              <a:t> </a:t>
            </a:r>
            <a:r>
              <a:rPr lang="en-GB" sz="1400" dirty="0" err="1" smtClean="0"/>
              <a:t>che</a:t>
            </a:r>
            <a:r>
              <a:rPr lang="en-GB" sz="1400" dirty="0" smtClean="0"/>
              <a:t> </a:t>
            </a:r>
            <a:r>
              <a:rPr lang="en-GB" sz="1400" dirty="0" err="1" smtClean="0"/>
              <a:t>provano</a:t>
            </a:r>
            <a:r>
              <a:rPr lang="en-GB" sz="1400" dirty="0" smtClean="0"/>
              <a:t> a </a:t>
            </a:r>
            <a:r>
              <a:rPr lang="en-GB" sz="1400" dirty="0" err="1" smtClean="0"/>
              <a:t>specificare</a:t>
            </a:r>
            <a:r>
              <a:rPr lang="en-GB" sz="1400" dirty="0" smtClean="0"/>
              <a:t> e </a:t>
            </a:r>
            <a:r>
              <a:rPr lang="en-GB" sz="1400" dirty="0" err="1" smtClean="0"/>
              <a:t>giustificare</a:t>
            </a:r>
            <a:r>
              <a:rPr lang="en-GB" sz="1400" dirty="0" smtClean="0"/>
              <a:t> </a:t>
            </a:r>
            <a:r>
              <a:rPr lang="en-GB" sz="1400" dirty="0" err="1" smtClean="0"/>
              <a:t>regole</a:t>
            </a:r>
            <a:r>
              <a:rPr lang="en-GB" sz="1400" dirty="0" smtClean="0"/>
              <a:t> </a:t>
            </a:r>
            <a:r>
              <a:rPr lang="en-GB" sz="1400" dirty="0" err="1" smtClean="0"/>
              <a:t>morali</a:t>
            </a:r>
            <a:r>
              <a:rPr lang="en-GB" sz="1400" dirty="0" smtClean="0"/>
              <a:t> e </a:t>
            </a:r>
            <a:r>
              <a:rPr lang="en-GB" sz="1400" dirty="0" err="1" smtClean="0"/>
              <a:t>principi</a:t>
            </a:r>
            <a:r>
              <a:rPr lang="en-GB" sz="1400" dirty="0" smtClean="0"/>
              <a:t>: </a:t>
            </a:r>
            <a:r>
              <a:rPr lang="en-GB" sz="1400" dirty="0" err="1" smtClean="0"/>
              <a:t>l’utilitarismo</a:t>
            </a:r>
            <a:r>
              <a:rPr lang="en-GB" sz="1400" dirty="0" smtClean="0"/>
              <a:t> (</a:t>
            </a:r>
            <a:r>
              <a:rPr lang="en-GB" sz="1400" dirty="0" err="1" smtClean="0"/>
              <a:t>chiamato</a:t>
            </a:r>
            <a:r>
              <a:rPr lang="en-GB" sz="1400" dirty="0" smtClean="0"/>
              <a:t> </a:t>
            </a:r>
            <a:r>
              <a:rPr lang="en-GB" sz="1400" dirty="0" err="1" smtClean="0"/>
              <a:t>anche</a:t>
            </a:r>
            <a:r>
              <a:rPr lang="en-GB" sz="1400" dirty="0" smtClean="0"/>
              <a:t> </a:t>
            </a:r>
            <a:r>
              <a:rPr lang="en-GB" sz="1400" dirty="0" err="1" smtClean="0"/>
              <a:t>consequenzialismo</a:t>
            </a:r>
            <a:r>
              <a:rPr lang="en-GB" sz="1400" dirty="0" smtClean="0"/>
              <a:t>) e </a:t>
            </a:r>
            <a:r>
              <a:rPr lang="en-GB" sz="1400" dirty="0" err="1" smtClean="0"/>
              <a:t>deontologia</a:t>
            </a:r>
            <a:r>
              <a:rPr lang="en-GB" sz="1400" dirty="0" smtClean="0"/>
              <a:t> </a:t>
            </a:r>
            <a:r>
              <a:rPr lang="en-GB" sz="1400" dirty="0" err="1" smtClean="0"/>
              <a:t>etica</a:t>
            </a:r>
            <a:r>
              <a:rPr lang="en-GB" sz="1400" dirty="0" smtClean="0"/>
              <a:t>. La prima è </a:t>
            </a:r>
            <a:r>
              <a:rPr lang="en-GB" sz="1400" dirty="0" err="1" smtClean="0"/>
              <a:t>una</a:t>
            </a:r>
            <a:r>
              <a:rPr lang="en-GB" sz="1400" dirty="0" smtClean="0"/>
              <a:t> </a:t>
            </a:r>
            <a:r>
              <a:rPr lang="en-GB" sz="1400" dirty="0" err="1" smtClean="0"/>
              <a:t>teoria</a:t>
            </a:r>
            <a:r>
              <a:rPr lang="en-GB" sz="1400" dirty="0" smtClean="0"/>
              <a:t> </a:t>
            </a:r>
            <a:r>
              <a:rPr lang="en-GB" sz="1400" dirty="0" err="1" smtClean="0"/>
              <a:t>che</a:t>
            </a:r>
            <a:r>
              <a:rPr lang="en-GB" sz="1400" dirty="0" smtClean="0"/>
              <a:t> </a:t>
            </a:r>
            <a:r>
              <a:rPr lang="en-GB" sz="1400" dirty="0" err="1" smtClean="0"/>
              <a:t>stabilisce</a:t>
            </a:r>
            <a:r>
              <a:rPr lang="en-GB" sz="1400" dirty="0" smtClean="0"/>
              <a:t> </a:t>
            </a:r>
            <a:r>
              <a:rPr lang="en-GB" sz="1400" dirty="0" err="1" smtClean="0"/>
              <a:t>che</a:t>
            </a:r>
            <a:r>
              <a:rPr lang="en-GB" sz="1400" dirty="0" smtClean="0"/>
              <a:t> solo </a:t>
            </a:r>
            <a:r>
              <a:rPr lang="en-GB" sz="1400" dirty="0" err="1" smtClean="0"/>
              <a:t>una</a:t>
            </a:r>
            <a:r>
              <a:rPr lang="en-GB" sz="1400" dirty="0" smtClean="0"/>
              <a:t> </a:t>
            </a:r>
            <a:r>
              <a:rPr lang="en-GB" sz="1400" dirty="0" err="1" smtClean="0"/>
              <a:t>cosa</a:t>
            </a:r>
            <a:r>
              <a:rPr lang="en-GB" sz="1400" dirty="0" smtClean="0"/>
              <a:t>, </a:t>
            </a:r>
            <a:r>
              <a:rPr lang="en-GB" sz="1400" dirty="0" err="1" smtClean="0"/>
              <a:t>l’ultilità</a:t>
            </a:r>
            <a:r>
              <a:rPr lang="en-GB" sz="1400" dirty="0" smtClean="0"/>
              <a:t> </a:t>
            </a:r>
            <a:r>
              <a:rPr lang="en-GB" sz="1400" dirty="0" err="1" smtClean="0"/>
              <a:t>appunto</a:t>
            </a:r>
            <a:r>
              <a:rPr lang="en-GB" sz="1400" dirty="0" smtClean="0"/>
              <a:t>, è </a:t>
            </a:r>
            <a:r>
              <a:rPr lang="en-GB" sz="1400" dirty="0" err="1" smtClean="0"/>
              <a:t>importante</a:t>
            </a:r>
            <a:r>
              <a:rPr lang="en-GB" sz="1400" dirty="0" smtClean="0"/>
              <a:t> </a:t>
            </a:r>
            <a:r>
              <a:rPr lang="en-GB" sz="1400" dirty="0" err="1" smtClean="0"/>
              <a:t>nell’orientamento</a:t>
            </a:r>
            <a:r>
              <a:rPr lang="en-GB" sz="1400" dirty="0" smtClean="0"/>
              <a:t> </a:t>
            </a:r>
            <a:r>
              <a:rPr lang="en-GB" sz="1400" dirty="0" err="1" smtClean="0"/>
              <a:t>etico</a:t>
            </a:r>
            <a:r>
              <a:rPr lang="en-GB" sz="1400" dirty="0" smtClean="0"/>
              <a:t>. La </a:t>
            </a:r>
            <a:r>
              <a:rPr lang="en-GB" sz="1400" dirty="0" err="1" smtClean="0"/>
              <a:t>scelta</a:t>
            </a:r>
            <a:r>
              <a:rPr lang="en-GB" sz="1400" dirty="0" smtClean="0"/>
              <a:t> </a:t>
            </a:r>
            <a:r>
              <a:rPr lang="en-GB" sz="1400" dirty="0" err="1" smtClean="0"/>
              <a:t>che</a:t>
            </a:r>
            <a:r>
              <a:rPr lang="en-GB" sz="1400" dirty="0" smtClean="0"/>
              <a:t> produce </a:t>
            </a:r>
            <a:r>
              <a:rPr lang="en-GB" sz="1400" dirty="0" err="1" smtClean="0"/>
              <a:t>l’ultilità</a:t>
            </a:r>
            <a:r>
              <a:rPr lang="en-GB" sz="1400" dirty="0" smtClean="0"/>
              <a:t> </a:t>
            </a:r>
            <a:r>
              <a:rPr lang="en-GB" sz="1400" dirty="0" err="1" smtClean="0"/>
              <a:t>più</a:t>
            </a:r>
            <a:r>
              <a:rPr lang="en-GB" sz="1400" dirty="0" smtClean="0"/>
              <a:t> </a:t>
            </a:r>
            <a:r>
              <a:rPr lang="en-GB" sz="1400" dirty="0" err="1" smtClean="0"/>
              <a:t>grande</a:t>
            </a:r>
            <a:r>
              <a:rPr lang="en-GB" sz="1400" dirty="0" smtClean="0"/>
              <a:t> è </a:t>
            </a:r>
            <a:r>
              <a:rPr lang="en-GB" sz="1400" dirty="0" err="1" smtClean="0"/>
              <a:t>l’unica</a:t>
            </a:r>
            <a:r>
              <a:rPr lang="en-GB" sz="1400" dirty="0" smtClean="0"/>
              <a:t> </a:t>
            </a:r>
            <a:r>
              <a:rPr lang="en-GB" sz="1400" dirty="0" err="1" smtClean="0"/>
              <a:t>opzione</a:t>
            </a:r>
            <a:r>
              <a:rPr lang="en-GB" sz="1400" dirty="0" smtClean="0"/>
              <a:t> </a:t>
            </a:r>
            <a:r>
              <a:rPr lang="en-GB" sz="1400" dirty="0" err="1" smtClean="0"/>
              <a:t>possibile</a:t>
            </a:r>
            <a:r>
              <a:rPr lang="en-GB" sz="1400" dirty="0" smtClean="0"/>
              <a:t>. I </a:t>
            </a:r>
            <a:r>
              <a:rPr lang="en-GB" sz="1400" dirty="0" err="1" smtClean="0"/>
              <a:t>deontologi</a:t>
            </a:r>
            <a:r>
              <a:rPr lang="en-GB" sz="1400" dirty="0" smtClean="0"/>
              <a:t> </a:t>
            </a:r>
            <a:r>
              <a:rPr lang="en-GB" sz="1400" dirty="0" err="1" smtClean="0"/>
              <a:t>ritengono</a:t>
            </a:r>
            <a:r>
              <a:rPr lang="en-GB" sz="1400" dirty="0" smtClean="0"/>
              <a:t> </a:t>
            </a:r>
            <a:r>
              <a:rPr lang="en-GB" sz="1400" dirty="0" err="1" smtClean="0"/>
              <a:t>che</a:t>
            </a:r>
            <a:r>
              <a:rPr lang="en-GB" sz="1400" dirty="0" smtClean="0"/>
              <a:t> </a:t>
            </a:r>
            <a:r>
              <a:rPr lang="en-GB" sz="1400" dirty="0" err="1" smtClean="0"/>
              <a:t>i</a:t>
            </a:r>
            <a:r>
              <a:rPr lang="en-GB" sz="1400" dirty="0" smtClean="0"/>
              <a:t> </a:t>
            </a:r>
            <a:r>
              <a:rPr lang="en-GB" sz="1400" dirty="0" err="1" smtClean="0"/>
              <a:t>doveri</a:t>
            </a:r>
            <a:r>
              <a:rPr lang="en-GB" sz="1400" dirty="0" smtClean="0"/>
              <a:t> </a:t>
            </a:r>
            <a:r>
              <a:rPr lang="en-GB" sz="1400" dirty="0" err="1" smtClean="0"/>
              <a:t>prevalgano</a:t>
            </a:r>
            <a:r>
              <a:rPr lang="en-GB" sz="1400" dirty="0" smtClean="0"/>
              <a:t> </a:t>
            </a:r>
            <a:r>
              <a:rPr lang="en-GB" sz="1400" dirty="0" err="1" smtClean="0"/>
              <a:t>su</a:t>
            </a:r>
            <a:r>
              <a:rPr lang="en-GB" sz="1400" dirty="0" smtClean="0"/>
              <a:t> </a:t>
            </a:r>
            <a:r>
              <a:rPr lang="en-GB" sz="1400" dirty="0" err="1" smtClean="0"/>
              <a:t>tutto</a:t>
            </a:r>
            <a:r>
              <a:rPr lang="en-GB" sz="1400" dirty="0" smtClean="0"/>
              <a:t> </a:t>
            </a:r>
            <a:r>
              <a:rPr lang="en-GB" sz="1400" dirty="0" err="1" smtClean="0"/>
              <a:t>il</a:t>
            </a:r>
            <a:r>
              <a:rPr lang="en-GB" sz="1400" dirty="0" smtClean="0"/>
              <a:t> resto. Il </a:t>
            </a:r>
            <a:r>
              <a:rPr lang="en-GB" sz="1400" dirty="0" err="1" smtClean="0"/>
              <a:t>dovere</a:t>
            </a:r>
            <a:r>
              <a:rPr lang="en-GB" sz="1400" dirty="0" smtClean="0"/>
              <a:t> è </a:t>
            </a:r>
            <a:r>
              <a:rPr lang="en-GB" sz="1400" dirty="0" err="1" smtClean="0"/>
              <a:t>una</a:t>
            </a:r>
            <a:r>
              <a:rPr lang="en-GB" sz="1400" dirty="0" smtClean="0"/>
              <a:t> </a:t>
            </a:r>
            <a:r>
              <a:rPr lang="en-GB" sz="1400" dirty="0" err="1" smtClean="0"/>
              <a:t>responsabilità</a:t>
            </a:r>
            <a:r>
              <a:rPr lang="en-GB" sz="1400" dirty="0" smtClean="0"/>
              <a:t>, un </a:t>
            </a:r>
            <a:r>
              <a:rPr lang="en-GB" sz="1400" dirty="0" err="1" smtClean="0"/>
              <a:t>obbligo</a:t>
            </a:r>
            <a:r>
              <a:rPr lang="en-GB" sz="1400" dirty="0" smtClean="0"/>
              <a:t>, un </a:t>
            </a:r>
            <a:r>
              <a:rPr lang="en-GB" sz="1400" dirty="0" err="1" smtClean="0"/>
              <a:t>impegno</a:t>
            </a:r>
            <a:r>
              <a:rPr lang="en-GB" sz="1400" dirty="0" smtClean="0"/>
              <a:t> </a:t>
            </a:r>
            <a:r>
              <a:rPr lang="en-GB" sz="1400" dirty="0" err="1" smtClean="0"/>
              <a:t>vincolante</a:t>
            </a:r>
            <a:r>
              <a:rPr lang="en-GB" sz="1400" dirty="0" smtClean="0"/>
              <a:t>.  </a:t>
            </a:r>
            <a:endParaRPr lang="pl-PL" sz="1400" dirty="0"/>
          </a:p>
          <a:p>
            <a:endParaRPr lang="en-US" sz="1400" dirty="0"/>
          </a:p>
          <a:p>
            <a:endParaRPr lang="en-US" sz="14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11700" y="133125"/>
            <a:ext cx="4367048" cy="307777"/>
          </a:xfrm>
          <a:prstGeom prst="rect">
            <a:avLst/>
          </a:prstGeom>
          <a:noFill/>
        </p:spPr>
        <p:txBody>
          <a:bodyPr wrap="square" rtlCol="0">
            <a:spAutoFit/>
          </a:bodyPr>
          <a:lstStyle/>
          <a:p>
            <a:r>
              <a:rPr lang="en-GB" dirty="0" smtClean="0"/>
              <a:t>UNITA’ </a:t>
            </a:r>
            <a:r>
              <a:rPr lang="en-GB" dirty="0"/>
              <a:t>5. </a:t>
            </a:r>
            <a:r>
              <a:rPr lang="en-GB" dirty="0" smtClean="0"/>
              <a:t>ASPETTI ETICI NEL </a:t>
            </a:r>
            <a:r>
              <a:rPr lang="en-GB" dirty="0"/>
              <a:t>DECISION MAKING </a:t>
            </a:r>
          </a:p>
        </p:txBody>
      </p:sp>
    </p:spTree>
    <p:extLst>
      <p:ext uri="{BB962C8B-B14F-4D97-AF65-F5344CB8AC3E}">
        <p14:creationId xmlns:p14="http://schemas.microsoft.com/office/powerpoint/2010/main" xmlns="" val="218687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en-GB" dirty="0" smtClean="0">
                <a:solidFill>
                  <a:srgbClr val="F24F4F"/>
                </a:solidFill>
                <a:latin typeface="Cambria" panose="02040503050406030204" pitchFamily="18" charset="0"/>
              </a:rPr>
              <a:t>Cornice per la </a:t>
            </a:r>
            <a:r>
              <a:rPr lang="en-GB" dirty="0" err="1" smtClean="0">
                <a:solidFill>
                  <a:srgbClr val="F24F4F"/>
                </a:solidFill>
                <a:latin typeface="Cambria" panose="02040503050406030204" pitchFamily="18" charset="0"/>
              </a:rPr>
              <a:t>comprensione</a:t>
            </a:r>
            <a:r>
              <a:rPr lang="en-GB" dirty="0" smtClean="0">
                <a:solidFill>
                  <a:srgbClr val="F24F4F"/>
                </a:solidFill>
                <a:latin typeface="Cambria" panose="02040503050406030204" pitchFamily="18" charset="0"/>
              </a:rPr>
              <a:t> del decision-making </a:t>
            </a:r>
            <a:r>
              <a:rPr lang="en-GB" dirty="0" err="1" smtClean="0">
                <a:solidFill>
                  <a:srgbClr val="F24F4F"/>
                </a:solidFill>
                <a:latin typeface="Cambria" panose="02040503050406030204" pitchFamily="18" charset="0"/>
              </a:rPr>
              <a:t>etico</a:t>
            </a:r>
            <a:endParaRPr lang="es-ES"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815633641"/>
              </p:ext>
            </p:extLst>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6">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6">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7">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72799" y="93795"/>
            <a:ext cx="4367048" cy="523220"/>
          </a:xfrm>
          <a:prstGeom prst="rect">
            <a:avLst/>
          </a:prstGeom>
          <a:noFill/>
        </p:spPr>
        <p:txBody>
          <a:bodyPr wrap="square" rtlCol="0">
            <a:spAutoFit/>
          </a:bodyPr>
          <a:lstStyle/>
          <a:p>
            <a:r>
              <a:rPr lang="en-GB" dirty="0" smtClean="0"/>
              <a:t>UNITA’ </a:t>
            </a:r>
            <a:r>
              <a:rPr lang="en-GB" dirty="0"/>
              <a:t>5. </a:t>
            </a:r>
            <a:r>
              <a:rPr lang="en-GB" dirty="0" smtClean="0"/>
              <a:t>GLI ASPETTI ETICI NEL </a:t>
            </a:r>
            <a:r>
              <a:rPr lang="en-GB" dirty="0"/>
              <a:t>DECISION MAKING </a:t>
            </a:r>
          </a:p>
        </p:txBody>
      </p:sp>
      <p:sp>
        <p:nvSpPr>
          <p:cNvPr id="3" name="TextBox 2"/>
          <p:cNvSpPr txBox="1"/>
          <p:nvPr/>
        </p:nvSpPr>
        <p:spPr>
          <a:xfrm>
            <a:off x="3223647" y="1410349"/>
            <a:ext cx="2513830" cy="461665"/>
          </a:xfrm>
          <a:prstGeom prst="rect">
            <a:avLst/>
          </a:prstGeom>
          <a:noFill/>
          <a:ln>
            <a:solidFill>
              <a:schemeClr val="accent1"/>
            </a:solidFill>
          </a:ln>
        </p:spPr>
        <p:txBody>
          <a:bodyPr wrap="none" rtlCol="0">
            <a:spAutoFit/>
          </a:bodyPr>
          <a:lstStyle/>
          <a:p>
            <a:r>
              <a:rPr lang="en-US" sz="2400" dirty="0" err="1" smtClean="0">
                <a:solidFill>
                  <a:schemeClr val="accent1">
                    <a:lumMod val="50000"/>
                  </a:schemeClr>
                </a:solidFill>
              </a:rPr>
              <a:t>Fattori</a:t>
            </a:r>
            <a:r>
              <a:rPr lang="en-US" sz="2400" dirty="0" smtClean="0">
                <a:solidFill>
                  <a:schemeClr val="accent1">
                    <a:lumMod val="50000"/>
                  </a:schemeClr>
                </a:solidFill>
              </a:rPr>
              <a:t> </a:t>
            </a:r>
            <a:r>
              <a:rPr lang="en-US" sz="2400" dirty="0" err="1" smtClean="0">
                <a:solidFill>
                  <a:schemeClr val="accent1">
                    <a:lumMod val="50000"/>
                  </a:schemeClr>
                </a:solidFill>
              </a:rPr>
              <a:t>Individuali</a:t>
            </a:r>
            <a:endParaRPr lang="en-US" sz="2400" dirty="0">
              <a:solidFill>
                <a:schemeClr val="accent1">
                  <a:lumMod val="50000"/>
                </a:schemeClr>
              </a:solidFill>
            </a:endParaRPr>
          </a:p>
        </p:txBody>
      </p:sp>
      <p:sp>
        <p:nvSpPr>
          <p:cNvPr id="10" name="TextBox 9"/>
          <p:cNvSpPr txBox="1"/>
          <p:nvPr/>
        </p:nvSpPr>
        <p:spPr>
          <a:xfrm>
            <a:off x="3236563" y="3624024"/>
            <a:ext cx="2719014" cy="461665"/>
          </a:xfrm>
          <a:prstGeom prst="rect">
            <a:avLst/>
          </a:prstGeom>
          <a:noFill/>
          <a:ln>
            <a:solidFill>
              <a:schemeClr val="accent1"/>
            </a:solidFill>
          </a:ln>
        </p:spPr>
        <p:txBody>
          <a:bodyPr wrap="none" rtlCol="0">
            <a:spAutoFit/>
          </a:bodyPr>
          <a:lstStyle/>
          <a:p>
            <a:r>
              <a:rPr lang="en-US" sz="2400" dirty="0" err="1" smtClean="0">
                <a:solidFill>
                  <a:schemeClr val="accent1">
                    <a:lumMod val="50000"/>
                  </a:schemeClr>
                </a:solidFill>
              </a:rPr>
              <a:t>Fattori</a:t>
            </a:r>
            <a:r>
              <a:rPr lang="en-US" sz="2400" dirty="0" smtClean="0">
                <a:solidFill>
                  <a:schemeClr val="accent1">
                    <a:lumMod val="50000"/>
                  </a:schemeClr>
                </a:solidFill>
              </a:rPr>
              <a:t> </a:t>
            </a:r>
            <a:r>
              <a:rPr lang="en-US" sz="2400" dirty="0" err="1" smtClean="0">
                <a:solidFill>
                  <a:schemeClr val="accent1">
                    <a:lumMod val="50000"/>
                  </a:schemeClr>
                </a:solidFill>
              </a:rPr>
              <a:t>Situazionali</a:t>
            </a:r>
            <a:endParaRPr lang="en-US" sz="2400" dirty="0">
              <a:solidFill>
                <a:schemeClr val="accent1">
                  <a:lumMod val="50000"/>
                </a:schemeClr>
              </a:solidFill>
            </a:endParaRPr>
          </a:p>
        </p:txBody>
      </p:sp>
      <p:cxnSp>
        <p:nvCxnSpPr>
          <p:cNvPr id="11" name="Straight Connector 10"/>
          <p:cNvCxnSpPr>
            <a:stCxn id="3" idx="2"/>
          </p:cNvCxnSpPr>
          <p:nvPr/>
        </p:nvCxnSpPr>
        <p:spPr>
          <a:xfrm flipH="1">
            <a:off x="1518839" y="1872014"/>
            <a:ext cx="2961723"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3487123" y="1872014"/>
            <a:ext cx="993439"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2"/>
          </p:cNvCxnSpPr>
          <p:nvPr/>
        </p:nvCxnSpPr>
        <p:spPr>
          <a:xfrm>
            <a:off x="4480562" y="1872014"/>
            <a:ext cx="1098828"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2"/>
          </p:cNvCxnSpPr>
          <p:nvPr/>
        </p:nvCxnSpPr>
        <p:spPr>
          <a:xfrm>
            <a:off x="4480562" y="1872014"/>
            <a:ext cx="3113607"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p:cNvCxnSpPr>
          <p:nvPr/>
        </p:nvCxnSpPr>
        <p:spPr>
          <a:xfrm flipH="1" flipV="1">
            <a:off x="1394859" y="3270146"/>
            <a:ext cx="3201211"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595617" y="3239150"/>
            <a:ext cx="1000453"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596070" y="3239150"/>
            <a:ext cx="890330"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596070" y="3270146"/>
            <a:ext cx="2858615"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6" y="989351"/>
            <a:ext cx="1120820" cy="307777"/>
          </a:xfrm>
          <a:prstGeom prst="rect">
            <a:avLst/>
          </a:prstGeom>
          <a:noFill/>
        </p:spPr>
        <p:txBody>
          <a:bodyPr wrap="none" rtlCol="0">
            <a:spAutoFit/>
          </a:bodyPr>
          <a:lstStyle/>
          <a:p>
            <a:r>
              <a:rPr lang="en-US" dirty="0" err="1" smtClean="0"/>
              <a:t>Età</a:t>
            </a:r>
            <a:r>
              <a:rPr lang="en-US" dirty="0" smtClean="0"/>
              <a:t> e </a:t>
            </a:r>
            <a:r>
              <a:rPr lang="en-US" dirty="0" err="1" smtClean="0"/>
              <a:t>sesso</a:t>
            </a:r>
            <a:endParaRPr lang="en-US" dirty="0"/>
          </a:p>
        </p:txBody>
      </p:sp>
      <p:sp>
        <p:nvSpPr>
          <p:cNvPr id="12" name="TextBox 11"/>
          <p:cNvSpPr txBox="1"/>
          <p:nvPr/>
        </p:nvSpPr>
        <p:spPr>
          <a:xfrm>
            <a:off x="464697" y="1259174"/>
            <a:ext cx="2053652" cy="523220"/>
          </a:xfrm>
          <a:prstGeom prst="rect">
            <a:avLst/>
          </a:prstGeom>
          <a:noFill/>
        </p:spPr>
        <p:txBody>
          <a:bodyPr wrap="square" rtlCol="0">
            <a:spAutoFit/>
          </a:bodyPr>
          <a:lstStyle/>
          <a:p>
            <a:r>
              <a:rPr lang="en-US" dirty="0" err="1" smtClean="0"/>
              <a:t>Caratteristiche</a:t>
            </a:r>
            <a:r>
              <a:rPr lang="en-US" dirty="0" smtClean="0"/>
              <a:t> </a:t>
            </a:r>
            <a:r>
              <a:rPr lang="en-US" dirty="0" err="1" smtClean="0"/>
              <a:t>nazionali</a:t>
            </a:r>
            <a:r>
              <a:rPr lang="en-US" dirty="0" smtClean="0"/>
              <a:t> e </a:t>
            </a:r>
            <a:r>
              <a:rPr lang="en-US" dirty="0" err="1" smtClean="0"/>
              <a:t>culturali</a:t>
            </a:r>
            <a:endParaRPr lang="en-US" dirty="0"/>
          </a:p>
        </p:txBody>
      </p:sp>
      <p:sp>
        <p:nvSpPr>
          <p:cNvPr id="14" name="TextBox 13"/>
          <p:cNvSpPr txBox="1"/>
          <p:nvPr/>
        </p:nvSpPr>
        <p:spPr>
          <a:xfrm>
            <a:off x="6880486" y="989351"/>
            <a:ext cx="1903751" cy="523220"/>
          </a:xfrm>
          <a:prstGeom prst="rect">
            <a:avLst/>
          </a:prstGeom>
          <a:noFill/>
        </p:spPr>
        <p:txBody>
          <a:bodyPr wrap="square" rtlCol="0">
            <a:spAutoFit/>
          </a:bodyPr>
          <a:lstStyle/>
          <a:p>
            <a:pPr algn="r"/>
            <a:r>
              <a:rPr lang="en-US" dirty="0" err="1" smtClean="0"/>
              <a:t>Istruzione</a:t>
            </a:r>
            <a:r>
              <a:rPr lang="en-US" dirty="0" smtClean="0"/>
              <a:t> </a:t>
            </a:r>
            <a:r>
              <a:rPr lang="en-US" dirty="0" err="1" smtClean="0"/>
              <a:t>ed</a:t>
            </a:r>
            <a:r>
              <a:rPr lang="en-US" dirty="0" smtClean="0"/>
              <a:t> </a:t>
            </a:r>
          </a:p>
          <a:p>
            <a:pPr algn="r"/>
            <a:r>
              <a:rPr lang="en-US" dirty="0" err="1" smtClean="0"/>
              <a:t>impiego</a:t>
            </a:r>
            <a:endParaRPr lang="en-US" dirty="0"/>
          </a:p>
        </p:txBody>
      </p:sp>
      <p:sp>
        <p:nvSpPr>
          <p:cNvPr id="15" name="TextBox 14"/>
          <p:cNvSpPr txBox="1"/>
          <p:nvPr/>
        </p:nvSpPr>
        <p:spPr>
          <a:xfrm>
            <a:off x="7345179" y="1514007"/>
            <a:ext cx="1411405" cy="738664"/>
          </a:xfrm>
          <a:prstGeom prst="rect">
            <a:avLst/>
          </a:prstGeom>
          <a:noFill/>
        </p:spPr>
        <p:txBody>
          <a:bodyPr wrap="square" rtlCol="0">
            <a:spAutoFit/>
          </a:bodyPr>
          <a:lstStyle/>
          <a:p>
            <a:pPr algn="r"/>
            <a:r>
              <a:rPr lang="en-US" dirty="0" err="1" smtClean="0"/>
              <a:t>Sviuluppo</a:t>
            </a:r>
            <a:r>
              <a:rPr lang="en-US" dirty="0" smtClean="0"/>
              <a:t> </a:t>
            </a:r>
            <a:r>
              <a:rPr lang="en-US" dirty="0" err="1" smtClean="0"/>
              <a:t>cognitivo</a:t>
            </a:r>
            <a:r>
              <a:rPr lang="en-US" dirty="0" smtClean="0"/>
              <a:t> e morale</a:t>
            </a:r>
            <a:endParaRPr lang="en-US" dirty="0"/>
          </a:p>
        </p:txBody>
      </p:sp>
      <p:sp>
        <p:nvSpPr>
          <p:cNvPr id="17" name="TextBox 16"/>
          <p:cNvSpPr txBox="1"/>
          <p:nvPr/>
        </p:nvSpPr>
        <p:spPr>
          <a:xfrm>
            <a:off x="5921115" y="959371"/>
            <a:ext cx="1596912" cy="307777"/>
          </a:xfrm>
          <a:prstGeom prst="rect">
            <a:avLst/>
          </a:prstGeom>
          <a:noFill/>
        </p:spPr>
        <p:txBody>
          <a:bodyPr wrap="none" rtlCol="0">
            <a:spAutoFit/>
          </a:bodyPr>
          <a:lstStyle/>
          <a:p>
            <a:r>
              <a:rPr lang="en-US" dirty="0" err="1" smtClean="0"/>
              <a:t>Luogo</a:t>
            </a:r>
            <a:r>
              <a:rPr lang="en-US" dirty="0" smtClean="0"/>
              <a:t> di </a:t>
            </a:r>
            <a:r>
              <a:rPr lang="en-US" dirty="0" err="1" smtClean="0"/>
              <a:t>controllo</a:t>
            </a:r>
            <a:endParaRPr lang="en-US" dirty="0"/>
          </a:p>
        </p:txBody>
      </p:sp>
      <p:sp>
        <p:nvSpPr>
          <p:cNvPr id="18" name="TextBox 17"/>
          <p:cNvSpPr txBox="1"/>
          <p:nvPr/>
        </p:nvSpPr>
        <p:spPr>
          <a:xfrm>
            <a:off x="5921114" y="1289154"/>
            <a:ext cx="1439818" cy="307777"/>
          </a:xfrm>
          <a:prstGeom prst="rect">
            <a:avLst/>
          </a:prstGeom>
          <a:noFill/>
        </p:spPr>
        <p:txBody>
          <a:bodyPr wrap="none" rtlCol="0">
            <a:spAutoFit/>
          </a:bodyPr>
          <a:lstStyle/>
          <a:p>
            <a:r>
              <a:rPr lang="en-US" dirty="0" err="1" smtClean="0"/>
              <a:t>Valori</a:t>
            </a:r>
            <a:r>
              <a:rPr lang="en-US" dirty="0" smtClean="0"/>
              <a:t> </a:t>
            </a:r>
            <a:r>
              <a:rPr lang="en-US" dirty="0" err="1" smtClean="0"/>
              <a:t>Personali</a:t>
            </a:r>
            <a:endParaRPr lang="en-US" dirty="0"/>
          </a:p>
        </p:txBody>
      </p:sp>
      <p:sp>
        <p:nvSpPr>
          <p:cNvPr id="20" name="TextBox 19"/>
          <p:cNvSpPr txBox="1"/>
          <p:nvPr/>
        </p:nvSpPr>
        <p:spPr>
          <a:xfrm>
            <a:off x="5921115" y="1663909"/>
            <a:ext cx="1665841" cy="307777"/>
          </a:xfrm>
          <a:prstGeom prst="rect">
            <a:avLst/>
          </a:prstGeom>
          <a:noFill/>
        </p:spPr>
        <p:txBody>
          <a:bodyPr wrap="none" rtlCol="0">
            <a:spAutoFit/>
          </a:bodyPr>
          <a:lstStyle/>
          <a:p>
            <a:r>
              <a:rPr lang="en-US" dirty="0" err="1" smtClean="0"/>
              <a:t>Integrità</a:t>
            </a:r>
            <a:r>
              <a:rPr lang="en-US" dirty="0" smtClean="0"/>
              <a:t> </a:t>
            </a:r>
            <a:r>
              <a:rPr lang="en-US" dirty="0" err="1" smtClean="0"/>
              <a:t>personale</a:t>
            </a:r>
            <a:endParaRPr lang="en-US" dirty="0"/>
          </a:p>
        </p:txBody>
      </p:sp>
      <p:sp>
        <p:nvSpPr>
          <p:cNvPr id="21" name="TextBox 20"/>
          <p:cNvSpPr txBox="1"/>
          <p:nvPr/>
        </p:nvSpPr>
        <p:spPr>
          <a:xfrm>
            <a:off x="464695" y="1723869"/>
            <a:ext cx="1994457" cy="307777"/>
          </a:xfrm>
          <a:prstGeom prst="rect">
            <a:avLst/>
          </a:prstGeom>
          <a:noFill/>
        </p:spPr>
        <p:txBody>
          <a:bodyPr wrap="none" rtlCol="0">
            <a:spAutoFit/>
          </a:bodyPr>
          <a:lstStyle/>
          <a:p>
            <a:r>
              <a:rPr lang="en-GB" dirty="0" err="1" smtClean="0"/>
              <a:t>Immaginazione</a:t>
            </a:r>
            <a:r>
              <a:rPr lang="en-GB" dirty="0" smtClean="0"/>
              <a:t> morale</a:t>
            </a:r>
            <a:endParaRPr lang="en-GB" dirty="0"/>
          </a:p>
        </p:txBody>
      </p:sp>
      <p:sp>
        <p:nvSpPr>
          <p:cNvPr id="24" name="Rectangle 23"/>
          <p:cNvSpPr/>
          <p:nvPr/>
        </p:nvSpPr>
        <p:spPr>
          <a:xfrm>
            <a:off x="304947" y="3467173"/>
            <a:ext cx="1457450" cy="307777"/>
          </a:xfrm>
          <a:prstGeom prst="rect">
            <a:avLst/>
          </a:prstGeom>
        </p:spPr>
        <p:txBody>
          <a:bodyPr wrap="none">
            <a:spAutoFit/>
          </a:bodyPr>
          <a:lstStyle/>
          <a:p>
            <a:r>
              <a:rPr lang="en-US" dirty="0" err="1" smtClean="0"/>
              <a:t>Intensità</a:t>
            </a:r>
            <a:r>
              <a:rPr lang="en-US" dirty="0" smtClean="0"/>
              <a:t> morale</a:t>
            </a:r>
            <a:endParaRPr lang="en-US" dirty="0"/>
          </a:p>
        </p:txBody>
      </p:sp>
      <p:sp>
        <p:nvSpPr>
          <p:cNvPr id="26" name="Rectangle 25"/>
          <p:cNvSpPr/>
          <p:nvPr/>
        </p:nvSpPr>
        <p:spPr>
          <a:xfrm>
            <a:off x="305423" y="3781967"/>
            <a:ext cx="1398140" cy="307777"/>
          </a:xfrm>
          <a:prstGeom prst="rect">
            <a:avLst/>
          </a:prstGeom>
        </p:spPr>
        <p:txBody>
          <a:bodyPr wrap="none">
            <a:spAutoFit/>
          </a:bodyPr>
          <a:lstStyle/>
          <a:p>
            <a:r>
              <a:rPr lang="en-US" dirty="0" smtClean="0"/>
              <a:t>Cornice morale</a:t>
            </a:r>
            <a:endParaRPr lang="en-US" dirty="0"/>
          </a:p>
        </p:txBody>
      </p:sp>
      <p:sp>
        <p:nvSpPr>
          <p:cNvPr id="27" name="Rectangle 26"/>
          <p:cNvSpPr/>
          <p:nvPr/>
        </p:nvSpPr>
        <p:spPr>
          <a:xfrm>
            <a:off x="318702" y="4096761"/>
            <a:ext cx="1459054" cy="307777"/>
          </a:xfrm>
          <a:prstGeom prst="rect">
            <a:avLst/>
          </a:prstGeom>
        </p:spPr>
        <p:txBody>
          <a:bodyPr wrap="none">
            <a:spAutoFit/>
          </a:bodyPr>
          <a:lstStyle/>
          <a:p>
            <a:r>
              <a:rPr lang="en-US" dirty="0" err="1" smtClean="0"/>
              <a:t>Riconoscimento</a:t>
            </a:r>
            <a:endParaRPr lang="en-US" dirty="0"/>
          </a:p>
        </p:txBody>
      </p:sp>
      <p:sp>
        <p:nvSpPr>
          <p:cNvPr id="29" name="Rectangle 28"/>
          <p:cNvSpPr/>
          <p:nvPr/>
        </p:nvSpPr>
        <p:spPr>
          <a:xfrm>
            <a:off x="318702" y="4396564"/>
            <a:ext cx="851515" cy="307777"/>
          </a:xfrm>
          <a:prstGeom prst="rect">
            <a:avLst/>
          </a:prstGeom>
        </p:spPr>
        <p:txBody>
          <a:bodyPr wrap="none">
            <a:spAutoFit/>
          </a:bodyPr>
          <a:lstStyle/>
          <a:p>
            <a:r>
              <a:rPr lang="en-US" dirty="0" err="1" smtClean="0"/>
              <a:t>Autorità</a:t>
            </a:r>
            <a:r>
              <a:rPr lang="en-US" dirty="0" smtClean="0"/>
              <a:t> </a:t>
            </a:r>
            <a:endParaRPr lang="en-US" dirty="0"/>
          </a:p>
        </p:txBody>
      </p:sp>
      <p:sp>
        <p:nvSpPr>
          <p:cNvPr id="30" name="Rectangle 29"/>
          <p:cNvSpPr/>
          <p:nvPr/>
        </p:nvSpPr>
        <p:spPr>
          <a:xfrm>
            <a:off x="7005138" y="3362243"/>
            <a:ext cx="1090363" cy="307777"/>
          </a:xfrm>
          <a:prstGeom prst="rect">
            <a:avLst/>
          </a:prstGeom>
        </p:spPr>
        <p:txBody>
          <a:bodyPr wrap="none">
            <a:spAutoFit/>
          </a:bodyPr>
          <a:lstStyle/>
          <a:p>
            <a:r>
              <a:rPr lang="en-US" dirty="0" err="1" smtClean="0"/>
              <a:t>Burocrazia</a:t>
            </a:r>
            <a:r>
              <a:rPr lang="en-US" dirty="0" smtClean="0"/>
              <a:t> </a:t>
            </a:r>
            <a:endParaRPr lang="en-US" dirty="0"/>
          </a:p>
        </p:txBody>
      </p:sp>
      <p:sp>
        <p:nvSpPr>
          <p:cNvPr id="32" name="Rectangle 31"/>
          <p:cNvSpPr/>
          <p:nvPr/>
        </p:nvSpPr>
        <p:spPr>
          <a:xfrm>
            <a:off x="7019718" y="3677036"/>
            <a:ext cx="1350050" cy="307777"/>
          </a:xfrm>
          <a:prstGeom prst="rect">
            <a:avLst/>
          </a:prstGeom>
        </p:spPr>
        <p:txBody>
          <a:bodyPr wrap="none">
            <a:spAutoFit/>
          </a:bodyPr>
          <a:lstStyle/>
          <a:p>
            <a:r>
              <a:rPr lang="en-US" dirty="0" err="1" smtClean="0"/>
              <a:t>Ruoli</a:t>
            </a:r>
            <a:r>
              <a:rPr lang="en-US" dirty="0" smtClean="0"/>
              <a:t> </a:t>
            </a:r>
            <a:r>
              <a:rPr lang="en-US" dirty="0" err="1" smtClean="0"/>
              <a:t>lavorativi</a:t>
            </a:r>
            <a:endParaRPr lang="en-US" dirty="0"/>
          </a:p>
        </p:txBody>
      </p:sp>
      <p:sp>
        <p:nvSpPr>
          <p:cNvPr id="33" name="Rectangle 32"/>
          <p:cNvSpPr/>
          <p:nvPr/>
        </p:nvSpPr>
        <p:spPr>
          <a:xfrm>
            <a:off x="6997014" y="3976840"/>
            <a:ext cx="1577676" cy="307777"/>
          </a:xfrm>
          <a:prstGeom prst="rect">
            <a:avLst/>
          </a:prstGeom>
        </p:spPr>
        <p:txBody>
          <a:bodyPr wrap="none">
            <a:spAutoFit/>
          </a:bodyPr>
          <a:lstStyle/>
          <a:p>
            <a:r>
              <a:rPr lang="en-US" dirty="0" err="1" smtClean="0"/>
              <a:t>Cultura</a:t>
            </a:r>
            <a:r>
              <a:rPr lang="en-US" dirty="0" smtClean="0"/>
              <a:t> </a:t>
            </a:r>
            <a:r>
              <a:rPr lang="en-US" dirty="0" err="1" smtClean="0"/>
              <a:t>aziendale</a:t>
            </a:r>
            <a:endParaRPr lang="en-US" dirty="0"/>
          </a:p>
        </p:txBody>
      </p:sp>
      <p:sp>
        <p:nvSpPr>
          <p:cNvPr id="34" name="Rectangle 33"/>
          <p:cNvSpPr/>
          <p:nvPr/>
        </p:nvSpPr>
        <p:spPr>
          <a:xfrm>
            <a:off x="7000589" y="4276642"/>
            <a:ext cx="1717137" cy="307777"/>
          </a:xfrm>
          <a:prstGeom prst="rect">
            <a:avLst/>
          </a:prstGeom>
        </p:spPr>
        <p:txBody>
          <a:bodyPr wrap="none">
            <a:spAutoFit/>
          </a:bodyPr>
          <a:lstStyle/>
          <a:p>
            <a:r>
              <a:rPr lang="en-US" dirty="0" err="1" smtClean="0"/>
              <a:t>Contesto</a:t>
            </a:r>
            <a:r>
              <a:rPr lang="en-US" dirty="0" smtClean="0"/>
              <a:t> </a:t>
            </a:r>
            <a:r>
              <a:rPr lang="en-US" dirty="0" err="1" smtClean="0"/>
              <a:t>nazionale</a:t>
            </a:r>
            <a:endParaRPr lang="en-US" dirty="0"/>
          </a:p>
        </p:txBody>
      </p:sp>
    </p:spTree>
    <p:extLst>
      <p:ext uri="{BB962C8B-B14F-4D97-AF65-F5344CB8AC3E}">
        <p14:creationId xmlns:p14="http://schemas.microsoft.com/office/powerpoint/2010/main" xmlns="" val="96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7419" y="549805"/>
            <a:ext cx="8520600" cy="572700"/>
          </a:xfrm>
        </p:spPr>
        <p:txBody>
          <a:bodyPr/>
          <a:lstStyle/>
          <a:p>
            <a:pPr lvl="3"/>
            <a:r>
              <a:rPr lang="en-GB" dirty="0" err="1" smtClean="0">
                <a:solidFill>
                  <a:srgbClr val="F24F4F"/>
                </a:solidFill>
                <a:latin typeface="Cambria" panose="02040503050406030204" pitchFamily="18" charset="0"/>
              </a:rPr>
              <a:t>Comportamenti</a:t>
            </a:r>
            <a:r>
              <a:rPr lang="en-GB" dirty="0" smtClean="0">
                <a:solidFill>
                  <a:srgbClr val="F24F4F"/>
                </a:solidFill>
                <a:latin typeface="Cambria" panose="02040503050406030204" pitchFamily="18" charset="0"/>
              </a:rPr>
              <a:t> non </a:t>
            </a:r>
            <a:r>
              <a:rPr lang="en-GB" dirty="0" err="1" smtClean="0">
                <a:solidFill>
                  <a:srgbClr val="F24F4F"/>
                </a:solidFill>
                <a:latin typeface="Cambria" panose="02040503050406030204" pitchFamily="18" charset="0"/>
              </a:rPr>
              <a:t>etici</a:t>
            </a:r>
            <a:r>
              <a:rPr lang="en-US" dirty="0">
                <a:solidFill>
                  <a:srgbClr val="F24F4F"/>
                </a:solidFill>
                <a:latin typeface="Cambria" panose="02040503050406030204" pitchFamily="18" charset="0"/>
              </a:rPr>
              <a:t/>
            </a:r>
            <a:br>
              <a:rPr lang="en-US" dirty="0">
                <a:solidFill>
                  <a:srgbClr val="F24F4F"/>
                </a:solidFill>
                <a:latin typeface="Cambria" panose="02040503050406030204" pitchFamily="18" charset="0"/>
              </a:rPr>
            </a:b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738664"/>
          </a:xfrm>
          <a:prstGeom prst="rect">
            <a:avLst/>
          </a:prstGeom>
          <a:noFill/>
        </p:spPr>
        <p:txBody>
          <a:bodyPr wrap="square" rtlCol="0">
            <a:spAutoFit/>
          </a:bodyPr>
          <a:lstStyle/>
          <a:p>
            <a:r>
              <a:rPr lang="en-GB" dirty="0" smtClean="0"/>
              <a:t>UNITA’ </a:t>
            </a:r>
            <a:r>
              <a:rPr lang="en-GB" dirty="0"/>
              <a:t>5. </a:t>
            </a:r>
            <a:r>
              <a:rPr lang="it-IT" dirty="0" smtClean="0"/>
              <a:t>GLI </a:t>
            </a:r>
            <a:r>
              <a:rPr lang="it-IT" dirty="0"/>
              <a:t>ASPETTI ETICI NEL DECISION </a:t>
            </a:r>
            <a:r>
              <a:rPr lang="it-IT" dirty="0" smtClean="0"/>
              <a:t>MAKING </a:t>
            </a:r>
          </a:p>
          <a:p>
            <a:endParaRPr lang="en-GB" dirty="0"/>
          </a:p>
        </p:txBody>
      </p:sp>
      <p:graphicFrame>
        <p:nvGraphicFramePr>
          <p:cNvPr id="9" name="Content Placeholder 7"/>
          <p:cNvGraphicFramePr>
            <a:graphicFrameLocks/>
          </p:cNvGraphicFramePr>
          <p:nvPr>
            <p:extLst>
              <p:ext uri="{D42A27DB-BD31-4B8C-83A1-F6EECF244321}">
                <p14:modId xmlns:p14="http://schemas.microsoft.com/office/powerpoint/2010/main" xmlns="" val="1121788035"/>
              </p:ext>
            </p:extLst>
          </p:nvPr>
        </p:nvGraphicFramePr>
        <p:xfrm>
          <a:off x="350446" y="1094966"/>
          <a:ext cx="8682949" cy="3479800"/>
        </p:xfrm>
        <a:graphic>
          <a:graphicData uri="http://schemas.openxmlformats.org/drawingml/2006/table">
            <a:tbl>
              <a:tblPr firstRow="1" bandRow="1">
                <a:tableStyleId>{5C22544A-7EE6-4342-B048-85BDC9FD1C3A}</a:tableStyleId>
              </a:tblPr>
              <a:tblGrid>
                <a:gridCol w="1199574">
                  <a:extLst>
                    <a:ext uri="{9D8B030D-6E8A-4147-A177-3AD203B41FA5}">
                      <a16:colId xmlns:a16="http://schemas.microsoft.com/office/drawing/2014/main" xmlns="" val="20000"/>
                    </a:ext>
                  </a:extLst>
                </a:gridCol>
                <a:gridCol w="3825774">
                  <a:extLst>
                    <a:ext uri="{9D8B030D-6E8A-4147-A177-3AD203B41FA5}">
                      <a16:colId xmlns:a16="http://schemas.microsoft.com/office/drawing/2014/main" xmlns="" val="20001"/>
                    </a:ext>
                  </a:extLst>
                </a:gridCol>
                <a:gridCol w="3657601">
                  <a:extLst>
                    <a:ext uri="{9D8B030D-6E8A-4147-A177-3AD203B41FA5}">
                      <a16:colId xmlns:a16="http://schemas.microsoft.com/office/drawing/2014/main" xmlns="" val="20002"/>
                    </a:ext>
                  </a:extLst>
                </a:gridCol>
              </a:tblGrid>
              <a:tr h="370840">
                <a:tc>
                  <a:txBody>
                    <a:bodyPr/>
                    <a:lstStyle/>
                    <a:p>
                      <a:r>
                        <a:rPr lang="en-US" dirty="0" err="1" smtClean="0"/>
                        <a:t>Strategia</a:t>
                      </a:r>
                      <a:endParaRPr lang="en-US" dirty="0"/>
                    </a:p>
                  </a:txBody>
                  <a:tcPr/>
                </a:tc>
                <a:tc>
                  <a:txBody>
                    <a:bodyPr/>
                    <a:lstStyle/>
                    <a:p>
                      <a:r>
                        <a:rPr lang="en-US" dirty="0" err="1" smtClean="0"/>
                        <a:t>Descrizione</a:t>
                      </a:r>
                      <a:endParaRPr lang="en-US" dirty="0"/>
                    </a:p>
                  </a:txBody>
                  <a:tcPr/>
                </a:tc>
                <a:tc>
                  <a:txBody>
                    <a:bodyPr/>
                    <a:lstStyle/>
                    <a:p>
                      <a:r>
                        <a:rPr lang="en-US" dirty="0" err="1" smtClean="0"/>
                        <a:t>Esempi</a:t>
                      </a:r>
                      <a:endParaRPr lang="en-US" dirty="0"/>
                    </a:p>
                  </a:txBody>
                  <a:tcPr/>
                </a:tc>
                <a:extLst>
                  <a:ext uri="{0D108BD9-81ED-4DB2-BD59-A6C34878D82A}">
                    <a16:rowId xmlns:a16="http://schemas.microsoft.com/office/drawing/2014/main" xmlns="" val="10000"/>
                  </a:ext>
                </a:extLst>
              </a:tr>
              <a:tr h="370840">
                <a:tc>
                  <a:txBody>
                    <a:bodyPr/>
                    <a:lstStyle/>
                    <a:p>
                      <a:r>
                        <a:rPr lang="en-GB" sz="1200" noProof="0" dirty="0" err="1" smtClean="0"/>
                        <a:t>Negazione</a:t>
                      </a:r>
                      <a:r>
                        <a:rPr lang="en-GB" sz="1200" baseline="0" noProof="0" dirty="0" smtClean="0"/>
                        <a:t> di </a:t>
                      </a:r>
                      <a:r>
                        <a:rPr lang="en-GB" sz="1200" baseline="0" noProof="0" dirty="0" err="1" smtClean="0"/>
                        <a:t>responsabilità</a:t>
                      </a:r>
                      <a:r>
                        <a:rPr lang="en-GB" sz="1200" baseline="0" noProof="0" dirty="0" smtClean="0"/>
                        <a:t> </a:t>
                      </a:r>
                      <a:endParaRPr lang="en-GB" sz="1200" noProof="0" dirty="0"/>
                    </a:p>
                  </a:txBody>
                  <a:tcPr/>
                </a:tc>
                <a:tc>
                  <a:txBody>
                    <a:bodyPr/>
                    <a:lstStyle/>
                    <a:p>
                      <a:r>
                        <a:rPr lang="en-GB" sz="1200" noProof="0" dirty="0" err="1" smtClean="0"/>
                        <a:t>Gli</a:t>
                      </a:r>
                      <a:r>
                        <a:rPr lang="en-GB" sz="1200" baseline="0" noProof="0" dirty="0" smtClean="0"/>
                        <a:t> </a:t>
                      </a:r>
                      <a:r>
                        <a:rPr lang="en-GB" sz="1200" baseline="0" noProof="0" dirty="0" err="1" smtClean="0"/>
                        <a:t>individui</a:t>
                      </a:r>
                      <a:r>
                        <a:rPr lang="en-GB" sz="1200" baseline="0" noProof="0" dirty="0" smtClean="0"/>
                        <a:t> dal </a:t>
                      </a:r>
                      <a:r>
                        <a:rPr lang="en-GB" sz="1200" baseline="0" noProof="0" dirty="0" err="1" smtClean="0"/>
                        <a:t>comportamento</a:t>
                      </a:r>
                      <a:r>
                        <a:rPr lang="en-GB" sz="1200" baseline="0" noProof="0" dirty="0" smtClean="0"/>
                        <a:t> </a:t>
                      </a:r>
                      <a:r>
                        <a:rPr lang="en-GB" sz="1200" baseline="0" noProof="0" dirty="0" err="1" smtClean="0"/>
                        <a:t>corrotto</a:t>
                      </a:r>
                      <a:r>
                        <a:rPr lang="en-GB" sz="1200" baseline="0" noProof="0" dirty="0" smtClean="0"/>
                        <a:t> </a:t>
                      </a:r>
                      <a:r>
                        <a:rPr lang="en-GB" sz="1200" baseline="0" noProof="0" dirty="0" err="1" smtClean="0"/>
                        <a:t>ritengono</a:t>
                      </a:r>
                      <a:r>
                        <a:rPr lang="en-GB" sz="1200" baseline="0" noProof="0" dirty="0" smtClean="0"/>
                        <a:t> </a:t>
                      </a:r>
                      <a:r>
                        <a:rPr lang="en-GB" sz="1200" baseline="0" noProof="0" dirty="0" err="1" smtClean="0"/>
                        <a:t>che</a:t>
                      </a:r>
                      <a:r>
                        <a:rPr lang="en-GB" sz="1200" baseline="0" noProof="0" dirty="0" smtClean="0"/>
                        <a:t> non </a:t>
                      </a:r>
                      <a:r>
                        <a:rPr lang="en-GB" sz="1200" baseline="0" noProof="0" dirty="0" err="1" smtClean="0"/>
                        <a:t>avevano</a:t>
                      </a:r>
                      <a:r>
                        <a:rPr lang="en-GB" sz="1200" baseline="0" noProof="0" dirty="0" smtClean="0"/>
                        <a:t> </a:t>
                      </a:r>
                      <a:r>
                        <a:rPr lang="en-GB" sz="1200" baseline="0" noProof="0" dirty="0" err="1" smtClean="0"/>
                        <a:t>altre</a:t>
                      </a:r>
                      <a:r>
                        <a:rPr lang="en-GB" sz="1200" baseline="0" noProof="0" dirty="0" smtClean="0"/>
                        <a:t> alternative </a:t>
                      </a:r>
                      <a:r>
                        <a:rPr lang="en-GB" sz="1200" baseline="0" noProof="0" dirty="0" err="1" smtClean="0"/>
                        <a:t>che</a:t>
                      </a:r>
                      <a:r>
                        <a:rPr lang="en-GB" sz="1200" baseline="0" noProof="0" dirty="0" smtClean="0"/>
                        <a:t> </a:t>
                      </a:r>
                      <a:r>
                        <a:rPr lang="en-GB" sz="1200" baseline="0" noProof="0" dirty="0" err="1" smtClean="0"/>
                        <a:t>comportarsi</a:t>
                      </a:r>
                      <a:r>
                        <a:rPr lang="en-GB" sz="1200" baseline="0" noProof="0" dirty="0" smtClean="0"/>
                        <a:t> in quell </a:t>
                      </a:r>
                      <a:r>
                        <a:rPr lang="en-GB" sz="1200" baseline="0" noProof="0" dirty="0" err="1" smtClean="0"/>
                        <a:t>modo</a:t>
                      </a:r>
                      <a:endParaRPr lang="en-GB" sz="1200" noProof="0" dirty="0"/>
                    </a:p>
                  </a:txBody>
                  <a:tcPr/>
                </a:tc>
                <a:tc>
                  <a:txBody>
                    <a:bodyPr/>
                    <a:lstStyle/>
                    <a:p>
                      <a:r>
                        <a:rPr lang="en-GB" sz="1200" noProof="0" dirty="0" smtClean="0"/>
                        <a:t>‘Cosa</a:t>
                      </a:r>
                      <a:r>
                        <a:rPr lang="en-GB" sz="1200" baseline="0" noProof="0" dirty="0" smtClean="0"/>
                        <a:t> </a:t>
                      </a:r>
                      <a:r>
                        <a:rPr lang="en-GB" sz="1200" baseline="0" noProof="0" dirty="0" err="1" smtClean="0"/>
                        <a:t>posso</a:t>
                      </a:r>
                      <a:r>
                        <a:rPr lang="en-GB" sz="1200" baseline="0" noProof="0" dirty="0" smtClean="0"/>
                        <a:t> </a:t>
                      </a:r>
                      <a:r>
                        <a:rPr lang="en-GB" sz="1200" baseline="0" noProof="0" dirty="0" err="1" smtClean="0"/>
                        <a:t>farci</a:t>
                      </a:r>
                      <a:r>
                        <a:rPr lang="en-GB" sz="1200" noProof="0" dirty="0" smtClean="0"/>
                        <a:t>’? ‘</a:t>
                      </a:r>
                      <a:r>
                        <a:rPr lang="en-GB" sz="1200" noProof="0" dirty="0" err="1" smtClean="0"/>
                        <a:t>Ciò</a:t>
                      </a:r>
                      <a:r>
                        <a:rPr lang="en-GB" sz="1200" noProof="0" dirty="0" smtClean="0"/>
                        <a:t> </a:t>
                      </a:r>
                      <a:r>
                        <a:rPr lang="en-GB" sz="1200" noProof="0" dirty="0" err="1" smtClean="0"/>
                        <a:t>che</a:t>
                      </a:r>
                      <a:r>
                        <a:rPr lang="en-GB" sz="1200" noProof="0" dirty="0" smtClean="0"/>
                        <a:t> </a:t>
                      </a:r>
                      <a:r>
                        <a:rPr lang="en-GB" sz="1200" noProof="0" dirty="0" err="1" smtClean="0"/>
                        <a:t>l’azienda</a:t>
                      </a:r>
                      <a:r>
                        <a:rPr lang="en-GB" sz="1200" noProof="0" dirty="0" smtClean="0"/>
                        <a:t> decide</a:t>
                      </a:r>
                      <a:r>
                        <a:rPr lang="en-GB" sz="1200" baseline="0" noProof="0" dirty="0" smtClean="0"/>
                        <a:t> di fare per la </a:t>
                      </a:r>
                      <a:r>
                        <a:rPr lang="en-GB" sz="1200" baseline="0" noProof="0" dirty="0" err="1" smtClean="0"/>
                        <a:t>corruzione</a:t>
                      </a:r>
                      <a:r>
                        <a:rPr lang="en-GB" sz="1200" baseline="0" noProof="0" dirty="0" smtClean="0"/>
                        <a:t> </a:t>
                      </a:r>
                      <a:r>
                        <a:rPr lang="en-GB" sz="1200" noProof="0" dirty="0" smtClean="0"/>
                        <a:t>non è </a:t>
                      </a:r>
                      <a:r>
                        <a:rPr lang="en-GB" sz="1200" noProof="0" dirty="0" err="1" smtClean="0"/>
                        <a:t>affar</a:t>
                      </a:r>
                      <a:r>
                        <a:rPr lang="en-GB" sz="1200" baseline="0" noProof="0" dirty="0" smtClean="0"/>
                        <a:t> </a:t>
                      </a:r>
                      <a:r>
                        <a:rPr lang="en-GB" sz="1200" baseline="0" noProof="0" dirty="0" err="1" smtClean="0"/>
                        <a:t>mio</a:t>
                      </a:r>
                      <a:r>
                        <a:rPr lang="en-GB" sz="1200" noProof="0" dirty="0" smtClean="0"/>
                        <a:t>’</a:t>
                      </a:r>
                      <a:r>
                        <a:rPr lang="en-GB" sz="1200" baseline="0" noProof="0" dirty="0" smtClean="0"/>
                        <a:t> </a:t>
                      </a:r>
                      <a:endParaRPr lang="en-GB" sz="1200" noProof="0" dirty="0"/>
                    </a:p>
                  </a:txBody>
                  <a:tcPr/>
                </a:tc>
                <a:extLst>
                  <a:ext uri="{0D108BD9-81ED-4DB2-BD59-A6C34878D82A}">
                    <a16:rowId xmlns:a16="http://schemas.microsoft.com/office/drawing/2014/main" xmlns="" val="10001"/>
                  </a:ext>
                </a:extLst>
              </a:tr>
              <a:tr h="370840">
                <a:tc>
                  <a:txBody>
                    <a:bodyPr/>
                    <a:lstStyle/>
                    <a:p>
                      <a:r>
                        <a:rPr lang="en-GB" sz="1200" noProof="0" dirty="0" err="1" smtClean="0"/>
                        <a:t>Negazione</a:t>
                      </a:r>
                      <a:r>
                        <a:rPr lang="en-GB" sz="1200" baseline="0" noProof="0" dirty="0" smtClean="0"/>
                        <a:t> di </a:t>
                      </a:r>
                      <a:r>
                        <a:rPr lang="en-GB" sz="1200" baseline="0" noProof="0" dirty="0" err="1" smtClean="0"/>
                        <a:t>danni</a:t>
                      </a:r>
                      <a:r>
                        <a:rPr lang="en-GB" sz="1200" baseline="0" noProof="0" dirty="0" smtClean="0"/>
                        <a:t> </a:t>
                      </a:r>
                      <a:r>
                        <a:rPr lang="en-GB" sz="1200" baseline="0" noProof="0" dirty="0" err="1" smtClean="0"/>
                        <a:t>fisici</a:t>
                      </a:r>
                      <a:r>
                        <a:rPr lang="en-GB" sz="1200" baseline="0" noProof="0" dirty="0" smtClean="0"/>
                        <a:t> </a:t>
                      </a:r>
                      <a:endParaRPr lang="en-GB" sz="1200" noProof="0" dirty="0"/>
                    </a:p>
                  </a:txBody>
                  <a:tcPr/>
                </a:tc>
                <a:tc>
                  <a:txBody>
                    <a:bodyPr/>
                    <a:lstStyle/>
                    <a:p>
                      <a:r>
                        <a:rPr lang="en-GB" sz="1200" baseline="0" noProof="0" dirty="0" err="1" smtClean="0"/>
                        <a:t>Gli</a:t>
                      </a:r>
                      <a:r>
                        <a:rPr lang="en-GB" sz="1200" baseline="0" noProof="0" dirty="0" smtClean="0"/>
                        <a:t> </a:t>
                      </a:r>
                      <a:r>
                        <a:rPr lang="en-GB" sz="1200" baseline="0" noProof="0" dirty="0" err="1" smtClean="0"/>
                        <a:t>individui</a:t>
                      </a:r>
                      <a:r>
                        <a:rPr lang="en-GB" sz="1200" baseline="0" noProof="0" dirty="0" smtClean="0"/>
                        <a:t> </a:t>
                      </a:r>
                      <a:r>
                        <a:rPr lang="en-GB" sz="1200" baseline="0" noProof="0" dirty="0" err="1" smtClean="0"/>
                        <a:t>sono</a:t>
                      </a:r>
                      <a:r>
                        <a:rPr lang="en-GB" sz="1200" baseline="0" noProof="0" dirty="0" smtClean="0"/>
                        <a:t> </a:t>
                      </a:r>
                      <a:r>
                        <a:rPr lang="en-GB" sz="1200" baseline="0" noProof="0" dirty="0" err="1" smtClean="0"/>
                        <a:t>convinti</a:t>
                      </a:r>
                      <a:r>
                        <a:rPr lang="en-GB" sz="1200" baseline="0" noProof="0" dirty="0" smtClean="0"/>
                        <a:t> </a:t>
                      </a:r>
                      <a:r>
                        <a:rPr lang="en-GB" sz="1200" baseline="0" noProof="0" dirty="0" err="1" smtClean="0"/>
                        <a:t>che</a:t>
                      </a:r>
                      <a:r>
                        <a:rPr lang="en-GB" sz="1200" baseline="0" noProof="0" dirty="0" smtClean="0"/>
                        <a:t> </a:t>
                      </a:r>
                      <a:r>
                        <a:rPr lang="en-GB" sz="1200" baseline="0" noProof="0" dirty="0" err="1" smtClean="0"/>
                        <a:t>nessuno</a:t>
                      </a:r>
                      <a:r>
                        <a:rPr lang="en-GB" sz="1200" baseline="0" noProof="0" dirty="0" smtClean="0"/>
                        <a:t> </a:t>
                      </a:r>
                      <a:r>
                        <a:rPr lang="en-GB" sz="1200" baseline="0" noProof="0" dirty="0" err="1" smtClean="0"/>
                        <a:t>sia</a:t>
                      </a:r>
                      <a:r>
                        <a:rPr lang="en-GB" sz="1200" baseline="0" noProof="0" dirty="0" smtClean="0"/>
                        <a:t> </a:t>
                      </a:r>
                      <a:r>
                        <a:rPr lang="en-GB" sz="1200" baseline="0" noProof="0" dirty="0" err="1" smtClean="0"/>
                        <a:t>danneggiato</a:t>
                      </a:r>
                      <a:r>
                        <a:rPr lang="en-GB" sz="1200" baseline="0" noProof="0" dirty="0" smtClean="0"/>
                        <a:t> </a:t>
                      </a:r>
                      <a:r>
                        <a:rPr lang="en-GB" sz="1200" baseline="0" noProof="0" dirty="0" err="1" smtClean="0"/>
                        <a:t>nelle</a:t>
                      </a:r>
                      <a:r>
                        <a:rPr lang="en-GB" sz="1200" baseline="0" noProof="0" dirty="0" smtClean="0"/>
                        <a:t> </a:t>
                      </a:r>
                      <a:r>
                        <a:rPr lang="en-GB" sz="1200" baseline="0" noProof="0" dirty="0" err="1" smtClean="0"/>
                        <a:t>loro</a:t>
                      </a:r>
                      <a:r>
                        <a:rPr lang="en-GB" sz="1200" baseline="0" noProof="0" dirty="0" smtClean="0"/>
                        <a:t> </a:t>
                      </a:r>
                      <a:r>
                        <a:rPr lang="en-GB" sz="1200" baseline="0" noProof="0" dirty="0" err="1" smtClean="0"/>
                        <a:t>azioni</a:t>
                      </a:r>
                      <a:r>
                        <a:rPr lang="en-GB" sz="1200" baseline="0" noProof="0" dirty="0" smtClean="0"/>
                        <a:t>.  </a:t>
                      </a:r>
                      <a:endParaRPr lang="en-GB" sz="1200" noProof="0" dirty="0"/>
                    </a:p>
                  </a:txBody>
                  <a:tcPr/>
                </a:tc>
                <a:tc>
                  <a:txBody>
                    <a:bodyPr/>
                    <a:lstStyle/>
                    <a:p>
                      <a:r>
                        <a:rPr lang="en-GB" sz="1200" noProof="0" dirty="0"/>
                        <a:t>‘</a:t>
                      </a:r>
                      <a:r>
                        <a:rPr lang="en-GB" sz="1200" noProof="0" dirty="0" err="1" smtClean="0"/>
                        <a:t>Nessuno</a:t>
                      </a:r>
                      <a:r>
                        <a:rPr lang="en-GB" sz="1200" baseline="0" noProof="0" dirty="0" smtClean="0"/>
                        <a:t> ha </a:t>
                      </a:r>
                      <a:r>
                        <a:rPr lang="en-GB" sz="1200" baseline="0" noProof="0" dirty="0" err="1" smtClean="0"/>
                        <a:t>subito</a:t>
                      </a:r>
                      <a:r>
                        <a:rPr lang="en-GB" sz="1200" baseline="0" noProof="0" dirty="0" smtClean="0"/>
                        <a:t> </a:t>
                      </a:r>
                      <a:r>
                        <a:rPr lang="en-GB" sz="1200" baseline="0" noProof="0" dirty="0" err="1" smtClean="0"/>
                        <a:t>danni</a:t>
                      </a:r>
                      <a:r>
                        <a:rPr lang="en-GB" sz="1200" noProof="0" dirty="0" smtClean="0"/>
                        <a:t>’</a:t>
                      </a:r>
                      <a:endParaRPr lang="en-GB" sz="1200" noProof="0" dirty="0"/>
                    </a:p>
                    <a:p>
                      <a:r>
                        <a:rPr lang="en-GB" sz="1200" noProof="0" dirty="0" smtClean="0"/>
                        <a:t>‘</a:t>
                      </a:r>
                      <a:r>
                        <a:rPr lang="en-GB" sz="1200" noProof="0" dirty="0" err="1" smtClean="0"/>
                        <a:t>Poteva</a:t>
                      </a:r>
                      <a:r>
                        <a:rPr lang="en-GB" sz="1200" baseline="0" noProof="0" dirty="0" smtClean="0"/>
                        <a:t> </a:t>
                      </a:r>
                      <a:r>
                        <a:rPr lang="en-GB" sz="1200" baseline="0" noProof="0" dirty="0" err="1" smtClean="0"/>
                        <a:t>andare</a:t>
                      </a:r>
                      <a:r>
                        <a:rPr lang="en-GB" sz="1200" baseline="0" noProof="0" dirty="0" smtClean="0"/>
                        <a:t> </a:t>
                      </a:r>
                      <a:r>
                        <a:rPr lang="en-GB" sz="1200" baseline="0" noProof="0" dirty="0" err="1" smtClean="0"/>
                        <a:t>peggio</a:t>
                      </a:r>
                      <a:r>
                        <a:rPr lang="en-GB" sz="1200" noProof="0" dirty="0" smtClean="0"/>
                        <a:t>’</a:t>
                      </a:r>
                      <a:endParaRPr lang="en-GB" sz="1200" noProof="0" dirty="0"/>
                    </a:p>
                  </a:txBody>
                  <a:tcPr/>
                </a:tc>
                <a:extLst>
                  <a:ext uri="{0D108BD9-81ED-4DB2-BD59-A6C34878D82A}">
                    <a16:rowId xmlns:a16="http://schemas.microsoft.com/office/drawing/2014/main" xmlns="" val="10002"/>
                  </a:ext>
                </a:extLst>
              </a:tr>
              <a:tr h="370840">
                <a:tc>
                  <a:txBody>
                    <a:bodyPr/>
                    <a:lstStyle/>
                    <a:p>
                      <a:r>
                        <a:rPr lang="en-GB" sz="1200" noProof="0" dirty="0" err="1" smtClean="0"/>
                        <a:t>Negazione</a:t>
                      </a:r>
                      <a:r>
                        <a:rPr lang="en-GB" sz="1200" baseline="0" noProof="0" dirty="0" smtClean="0"/>
                        <a:t> </a:t>
                      </a:r>
                      <a:r>
                        <a:rPr lang="en-GB" sz="1200" baseline="0" noProof="0" dirty="0" err="1" smtClean="0"/>
                        <a:t>della</a:t>
                      </a:r>
                      <a:r>
                        <a:rPr lang="en-GB" sz="1200" baseline="0" noProof="0" dirty="0" smtClean="0"/>
                        <a:t> </a:t>
                      </a:r>
                      <a:r>
                        <a:rPr lang="en-GB" sz="1200" noProof="0" dirty="0" smtClean="0"/>
                        <a:t> </a:t>
                      </a:r>
                      <a:r>
                        <a:rPr lang="en-GB" sz="1200" noProof="0" dirty="0" err="1" smtClean="0"/>
                        <a:t>vittima</a:t>
                      </a:r>
                      <a:endParaRPr lang="en-GB" sz="1200" noProof="0" dirty="0"/>
                    </a:p>
                  </a:txBody>
                  <a:tcPr/>
                </a:tc>
                <a:tc>
                  <a:txBody>
                    <a:bodyPr/>
                    <a:lstStyle/>
                    <a:p>
                      <a:r>
                        <a:rPr lang="en-GB" sz="1200" noProof="0" dirty="0" err="1" smtClean="0"/>
                        <a:t>Negare</a:t>
                      </a:r>
                      <a:r>
                        <a:rPr lang="en-GB" sz="1200" noProof="0" dirty="0" smtClean="0"/>
                        <a:t> </a:t>
                      </a:r>
                      <a:r>
                        <a:rPr lang="en-GB" sz="1200" noProof="0" dirty="0" err="1" smtClean="0"/>
                        <a:t>ogni</a:t>
                      </a:r>
                      <a:r>
                        <a:rPr lang="en-GB" sz="1200" noProof="0" dirty="0" smtClean="0"/>
                        <a:t> </a:t>
                      </a:r>
                      <a:r>
                        <a:rPr lang="en-GB" sz="1200" noProof="0" dirty="0" err="1" smtClean="0"/>
                        <a:t>colpa</a:t>
                      </a:r>
                      <a:r>
                        <a:rPr lang="en-GB" sz="1200" noProof="0" dirty="0" smtClean="0"/>
                        <a:t> </a:t>
                      </a:r>
                      <a:r>
                        <a:rPr lang="en-GB" sz="1200" noProof="0" dirty="0" err="1" smtClean="0"/>
                        <a:t>sostenendo</a:t>
                      </a:r>
                      <a:r>
                        <a:rPr lang="en-GB" sz="1200" baseline="0" noProof="0" dirty="0" smtClean="0"/>
                        <a:t> la parte </a:t>
                      </a:r>
                      <a:r>
                        <a:rPr lang="en-GB" sz="1200" baseline="0" noProof="0" dirty="0" err="1" smtClean="0"/>
                        <a:t>lesa</a:t>
                      </a:r>
                      <a:r>
                        <a:rPr lang="en-GB" sz="1200" baseline="0" noProof="0" dirty="0" smtClean="0"/>
                        <a:t> </a:t>
                      </a:r>
                      <a:r>
                        <a:rPr lang="en-GB" sz="1200" baseline="0" noProof="0" dirty="0" err="1" smtClean="0"/>
                        <a:t>meritava</a:t>
                      </a:r>
                      <a:r>
                        <a:rPr lang="en-GB" sz="1200" baseline="0" noProof="0" dirty="0" smtClean="0"/>
                        <a:t> </a:t>
                      </a:r>
                      <a:r>
                        <a:rPr lang="en-GB" sz="1200" baseline="0" noProof="0" dirty="0" err="1" smtClean="0"/>
                        <a:t>ciò</a:t>
                      </a:r>
                      <a:r>
                        <a:rPr lang="en-GB" sz="1200" baseline="0" noProof="0" dirty="0" smtClean="0"/>
                        <a:t> </a:t>
                      </a:r>
                      <a:r>
                        <a:rPr lang="en-GB" sz="1200" baseline="0" noProof="0" dirty="0" err="1" smtClean="0"/>
                        <a:t>che</a:t>
                      </a:r>
                      <a:r>
                        <a:rPr lang="en-GB" sz="1200" baseline="0" noProof="0" dirty="0" smtClean="0"/>
                        <a:t> è </a:t>
                      </a:r>
                      <a:r>
                        <a:rPr lang="en-GB" sz="1200" baseline="0" noProof="0" dirty="0" err="1" smtClean="0"/>
                        <a:t>successo</a:t>
                      </a:r>
                      <a:r>
                        <a:rPr lang="en-GB" sz="1200" baseline="0" noProof="0" dirty="0" smtClean="0"/>
                        <a:t>. </a:t>
                      </a:r>
                      <a:endParaRPr lang="en-GB" sz="1200" noProof="0" dirty="0"/>
                    </a:p>
                  </a:txBody>
                  <a:tcPr/>
                </a:tc>
                <a:tc>
                  <a:txBody>
                    <a:bodyPr/>
                    <a:lstStyle/>
                    <a:p>
                      <a:r>
                        <a:rPr lang="en-GB" sz="1200" noProof="0" dirty="0" smtClean="0"/>
                        <a:t>‘Se lo </a:t>
                      </a:r>
                      <a:r>
                        <a:rPr lang="en-GB" sz="1200" noProof="0" dirty="0" err="1" smtClean="0"/>
                        <a:t>meritavano</a:t>
                      </a:r>
                      <a:r>
                        <a:rPr lang="en-GB" sz="1200" noProof="0" dirty="0" smtClean="0"/>
                        <a:t>’ </a:t>
                      </a:r>
                      <a:endParaRPr lang="en-GB" sz="1200" noProof="0" dirty="0"/>
                    </a:p>
                    <a:p>
                      <a:r>
                        <a:rPr lang="en-GB" sz="1200" noProof="0" dirty="0" smtClean="0"/>
                        <a:t>’Hanno</a:t>
                      </a:r>
                      <a:r>
                        <a:rPr lang="en-GB" sz="1200" baseline="0" noProof="0" dirty="0" smtClean="0"/>
                        <a:t> </a:t>
                      </a:r>
                      <a:r>
                        <a:rPr lang="en-GB" sz="1200" baseline="0" noProof="0" dirty="0" err="1" smtClean="0"/>
                        <a:t>scelto</a:t>
                      </a:r>
                      <a:r>
                        <a:rPr lang="en-GB" sz="1200" baseline="0" noProof="0" dirty="0" smtClean="0"/>
                        <a:t> </a:t>
                      </a:r>
                      <a:r>
                        <a:rPr lang="en-GB" sz="1200" baseline="0" noProof="0" dirty="0" err="1" smtClean="0"/>
                        <a:t>loro</a:t>
                      </a:r>
                      <a:r>
                        <a:rPr lang="en-GB" sz="1200" baseline="0" noProof="0" dirty="0" smtClean="0"/>
                        <a:t> di </a:t>
                      </a:r>
                      <a:r>
                        <a:rPr lang="en-GB" sz="1200" baseline="0" noProof="0" dirty="0" err="1" smtClean="0"/>
                        <a:t>partecipare</a:t>
                      </a:r>
                      <a:r>
                        <a:rPr lang="en-GB" sz="1200" noProof="0" dirty="0" smtClean="0"/>
                        <a:t>’</a:t>
                      </a:r>
                      <a:endParaRPr lang="en-GB" sz="1200" noProof="0" dirty="0"/>
                    </a:p>
                  </a:txBody>
                  <a:tcPr/>
                </a:tc>
                <a:extLst>
                  <a:ext uri="{0D108BD9-81ED-4DB2-BD59-A6C34878D82A}">
                    <a16:rowId xmlns:a16="http://schemas.microsoft.com/office/drawing/2014/main" xmlns="" val="10003"/>
                  </a:ext>
                </a:extLst>
              </a:tr>
              <a:tr h="370840">
                <a:tc>
                  <a:txBody>
                    <a:bodyPr/>
                    <a:lstStyle/>
                    <a:p>
                      <a:r>
                        <a:rPr lang="en-GB" sz="1200" noProof="0" dirty="0" smtClean="0"/>
                        <a:t>Peso </a:t>
                      </a:r>
                      <a:r>
                        <a:rPr lang="en-GB" sz="1200" noProof="0" dirty="0" err="1" smtClean="0"/>
                        <a:t>sociale</a:t>
                      </a:r>
                      <a:endParaRPr lang="en-GB" sz="1200" noProof="0" dirty="0"/>
                    </a:p>
                  </a:txBody>
                  <a:tcPr/>
                </a:tc>
                <a:tc>
                  <a:txBody>
                    <a:bodyPr/>
                    <a:lstStyle/>
                    <a:p>
                      <a:pPr marL="342900" indent="-342900">
                        <a:buAutoNum type="arabicPeriod"/>
                      </a:pPr>
                      <a:r>
                        <a:rPr lang="en-GB" sz="1200" noProof="0" dirty="0" err="1" smtClean="0"/>
                        <a:t>Condannare</a:t>
                      </a:r>
                      <a:r>
                        <a:rPr lang="en-GB" sz="1200" noProof="0" dirty="0" smtClean="0"/>
                        <a:t> chi</a:t>
                      </a:r>
                      <a:r>
                        <a:rPr lang="en-GB" sz="1200" baseline="0" noProof="0" dirty="0" smtClean="0"/>
                        <a:t> </a:t>
                      </a:r>
                      <a:r>
                        <a:rPr lang="en-GB" sz="1200" baseline="0" noProof="0" dirty="0" err="1" smtClean="0"/>
                        <a:t>condanna</a:t>
                      </a:r>
                      <a:endParaRPr lang="en-GB" sz="1200" noProof="0" dirty="0"/>
                    </a:p>
                    <a:p>
                      <a:pPr marL="342900" indent="-342900">
                        <a:buAutoNum type="arabicPeriod"/>
                      </a:pPr>
                      <a:r>
                        <a:rPr lang="en-GB" sz="1200" noProof="0" dirty="0" err="1" smtClean="0"/>
                        <a:t>Paragone</a:t>
                      </a:r>
                      <a:r>
                        <a:rPr lang="en-GB" sz="1200" noProof="0" dirty="0" smtClean="0"/>
                        <a:t> </a:t>
                      </a:r>
                      <a:r>
                        <a:rPr lang="en-GB" sz="1200" noProof="0" dirty="0" err="1" smtClean="0"/>
                        <a:t>sociale</a:t>
                      </a:r>
                      <a:r>
                        <a:rPr lang="en-GB" sz="1200" noProof="0" dirty="0" smtClean="0"/>
                        <a:t> </a:t>
                      </a:r>
                      <a:r>
                        <a:rPr lang="en-GB" sz="1200" noProof="0" dirty="0" err="1" smtClean="0"/>
                        <a:t>selettivo</a:t>
                      </a:r>
                      <a:endParaRPr lang="en-GB" sz="1200" noProof="0" dirty="0"/>
                    </a:p>
                  </a:txBody>
                  <a:tcPr/>
                </a:tc>
                <a:tc>
                  <a:txBody>
                    <a:bodyPr/>
                    <a:lstStyle/>
                    <a:p>
                      <a:r>
                        <a:rPr lang="en-GB" sz="1200" noProof="0" dirty="0" smtClean="0"/>
                        <a:t>’Non </a:t>
                      </a:r>
                      <a:r>
                        <a:rPr lang="en-GB" sz="1200" noProof="0" dirty="0" err="1" smtClean="0"/>
                        <a:t>hai</a:t>
                      </a:r>
                      <a:r>
                        <a:rPr lang="en-GB" sz="1200" noProof="0" dirty="0" smtClean="0"/>
                        <a:t> </a:t>
                      </a:r>
                      <a:r>
                        <a:rPr lang="en-GB" sz="1200" noProof="0" dirty="0" err="1" smtClean="0"/>
                        <a:t>diritto</a:t>
                      </a:r>
                      <a:r>
                        <a:rPr lang="en-GB" sz="1200" noProof="0" dirty="0" smtClean="0"/>
                        <a:t> di </a:t>
                      </a:r>
                      <a:r>
                        <a:rPr lang="en-GB" sz="1200" noProof="0" dirty="0" err="1" smtClean="0"/>
                        <a:t>criticarci</a:t>
                      </a:r>
                      <a:r>
                        <a:rPr lang="en-GB" sz="1200" noProof="0" dirty="0" smtClean="0"/>
                        <a:t>’</a:t>
                      </a:r>
                      <a:endParaRPr lang="en-GB" sz="1200" noProof="0" dirty="0"/>
                    </a:p>
                    <a:p>
                      <a:r>
                        <a:rPr lang="en-GB" sz="1200" noProof="0" dirty="0" smtClean="0"/>
                        <a:t>‘</a:t>
                      </a:r>
                      <a:r>
                        <a:rPr lang="en-GB" sz="1200" noProof="0" dirty="0" err="1" smtClean="0"/>
                        <a:t>Gli</a:t>
                      </a:r>
                      <a:r>
                        <a:rPr lang="en-GB" sz="1200" noProof="0" dirty="0" smtClean="0"/>
                        <a:t> </a:t>
                      </a:r>
                      <a:r>
                        <a:rPr lang="en-GB" sz="1200" noProof="0" dirty="0" err="1" smtClean="0"/>
                        <a:t>altri</a:t>
                      </a:r>
                      <a:r>
                        <a:rPr lang="en-GB" sz="1200" noProof="0" dirty="0" smtClean="0"/>
                        <a:t> </a:t>
                      </a:r>
                      <a:r>
                        <a:rPr lang="en-GB" sz="1200" noProof="0" dirty="0" err="1" smtClean="0"/>
                        <a:t>sono</a:t>
                      </a:r>
                      <a:r>
                        <a:rPr lang="en-GB" sz="1200" noProof="0" dirty="0" smtClean="0"/>
                        <a:t> </a:t>
                      </a:r>
                      <a:r>
                        <a:rPr lang="en-GB" sz="1200" noProof="0" dirty="0" err="1" smtClean="0"/>
                        <a:t>peggio</a:t>
                      </a:r>
                      <a:r>
                        <a:rPr lang="en-GB" sz="1200" baseline="0" noProof="0" dirty="0" smtClean="0"/>
                        <a:t> di </a:t>
                      </a:r>
                      <a:r>
                        <a:rPr lang="en-GB" sz="1200" baseline="0" noProof="0" dirty="0" err="1" smtClean="0"/>
                        <a:t>noi</a:t>
                      </a:r>
                      <a:r>
                        <a:rPr lang="en-GB" sz="1200" baseline="0" noProof="0" dirty="0" smtClean="0"/>
                        <a:t>’</a:t>
                      </a:r>
                      <a:endParaRPr lang="en-GB" sz="1200" noProof="0" dirty="0"/>
                    </a:p>
                  </a:txBody>
                  <a:tcPr/>
                </a:tc>
                <a:extLst>
                  <a:ext uri="{0D108BD9-81ED-4DB2-BD59-A6C34878D82A}">
                    <a16:rowId xmlns:a16="http://schemas.microsoft.com/office/drawing/2014/main" xmlns="" val="10004"/>
                  </a:ext>
                </a:extLst>
              </a:tr>
              <a:tr h="370840">
                <a:tc>
                  <a:txBody>
                    <a:bodyPr/>
                    <a:lstStyle/>
                    <a:p>
                      <a:r>
                        <a:rPr lang="en-GB" sz="1200" noProof="0" dirty="0" err="1" smtClean="0"/>
                        <a:t>Segni</a:t>
                      </a:r>
                      <a:r>
                        <a:rPr lang="en-GB" sz="1200" noProof="0" dirty="0" smtClean="0"/>
                        <a:t> di </a:t>
                      </a:r>
                      <a:r>
                        <a:rPr lang="en-GB" sz="1200" noProof="0" dirty="0" err="1" smtClean="0"/>
                        <a:t>Lealtà</a:t>
                      </a:r>
                      <a:r>
                        <a:rPr lang="en-GB" sz="1200" baseline="0" noProof="0" dirty="0" smtClean="0"/>
                        <a:t> </a:t>
                      </a:r>
                      <a:endParaRPr lang="en-GB" sz="1200" noProof="0" dirty="0"/>
                    </a:p>
                  </a:txBody>
                  <a:tcPr/>
                </a:tc>
                <a:tc>
                  <a:txBody>
                    <a:bodyPr/>
                    <a:lstStyle/>
                    <a:p>
                      <a:r>
                        <a:rPr lang="en-GB" sz="1200" noProof="0" dirty="0" err="1" smtClean="0"/>
                        <a:t>Gli</a:t>
                      </a:r>
                      <a:r>
                        <a:rPr lang="en-GB" sz="1200" baseline="0" noProof="0" dirty="0" smtClean="0"/>
                        <a:t> </a:t>
                      </a:r>
                      <a:r>
                        <a:rPr lang="en-GB" sz="1200" baseline="0" noProof="0" dirty="0" err="1" smtClean="0"/>
                        <a:t>individui</a:t>
                      </a:r>
                      <a:r>
                        <a:rPr lang="en-GB" sz="1200" baseline="0" noProof="0" dirty="0" smtClean="0"/>
                        <a:t> </a:t>
                      </a:r>
                      <a:r>
                        <a:rPr lang="en-GB" sz="1200" baseline="0" noProof="0" dirty="0" err="1" smtClean="0"/>
                        <a:t>ritengono</a:t>
                      </a:r>
                      <a:r>
                        <a:rPr lang="en-GB" sz="1200" baseline="0" noProof="0" dirty="0" smtClean="0"/>
                        <a:t> </a:t>
                      </a:r>
                      <a:r>
                        <a:rPr lang="en-GB" sz="1200" baseline="0" noProof="0" dirty="0" err="1" smtClean="0"/>
                        <a:t>che</a:t>
                      </a:r>
                      <a:r>
                        <a:rPr lang="en-GB" sz="1200" baseline="0" noProof="0" dirty="0" smtClean="0"/>
                        <a:t> la </a:t>
                      </a:r>
                      <a:r>
                        <a:rPr lang="en-GB" sz="1200" baseline="0" noProof="0" dirty="0" err="1" smtClean="0"/>
                        <a:t>violazione</a:t>
                      </a:r>
                      <a:r>
                        <a:rPr lang="en-GB" sz="1200" baseline="0" noProof="0" dirty="0" smtClean="0"/>
                        <a:t> </a:t>
                      </a:r>
                      <a:r>
                        <a:rPr lang="en-GB" sz="1200" baseline="0" noProof="0" dirty="0" err="1" smtClean="0"/>
                        <a:t>delle</a:t>
                      </a:r>
                      <a:r>
                        <a:rPr lang="en-GB" sz="1200" baseline="0" noProof="0" dirty="0" smtClean="0"/>
                        <a:t> </a:t>
                      </a:r>
                      <a:r>
                        <a:rPr lang="en-GB" sz="1200" baseline="0" noProof="0" dirty="0" err="1" smtClean="0"/>
                        <a:t>norme</a:t>
                      </a:r>
                      <a:r>
                        <a:rPr lang="en-GB" sz="1200" baseline="0" noProof="0" dirty="0" smtClean="0"/>
                        <a:t> </a:t>
                      </a:r>
                      <a:r>
                        <a:rPr lang="en-GB" sz="1200" baseline="0" noProof="0" dirty="0" err="1" smtClean="0"/>
                        <a:t>sia</a:t>
                      </a:r>
                      <a:r>
                        <a:rPr lang="en-GB" sz="1200" baseline="0" noProof="0" dirty="0" smtClean="0"/>
                        <a:t> </a:t>
                      </a:r>
                      <a:r>
                        <a:rPr lang="en-GB" sz="1200" baseline="0" noProof="0" dirty="0" err="1" smtClean="0"/>
                        <a:t>dovuta</a:t>
                      </a:r>
                      <a:r>
                        <a:rPr lang="en-GB" sz="1200" baseline="0" noProof="0" dirty="0" smtClean="0"/>
                        <a:t> al </a:t>
                      </a:r>
                      <a:r>
                        <a:rPr lang="en-GB" sz="1200" baseline="0" noProof="0" dirty="0" err="1" smtClean="0"/>
                        <a:t>tentativo</a:t>
                      </a:r>
                      <a:r>
                        <a:rPr lang="en-GB" sz="1200" baseline="0" noProof="0" dirty="0" smtClean="0"/>
                        <a:t> di </a:t>
                      </a:r>
                      <a:r>
                        <a:rPr lang="en-GB" sz="1200" baseline="0" noProof="0" dirty="0" err="1" smtClean="0"/>
                        <a:t>stabilire</a:t>
                      </a:r>
                      <a:r>
                        <a:rPr lang="en-GB" sz="1200" baseline="0" noProof="0" dirty="0" smtClean="0"/>
                        <a:t> un </a:t>
                      </a:r>
                      <a:r>
                        <a:rPr lang="en-GB" sz="1200" baseline="0" noProof="0" dirty="0" err="1" smtClean="0"/>
                        <a:t>valore</a:t>
                      </a:r>
                      <a:r>
                        <a:rPr lang="en-GB" sz="1200" baseline="0" noProof="0" dirty="0" smtClean="0"/>
                        <a:t> </a:t>
                      </a:r>
                      <a:r>
                        <a:rPr lang="en-GB" sz="1200" baseline="0" noProof="0" dirty="0" err="1" smtClean="0"/>
                        <a:t>più</a:t>
                      </a:r>
                      <a:r>
                        <a:rPr lang="en-GB" sz="1200" baseline="0" noProof="0" dirty="0" smtClean="0"/>
                        <a:t> alto.</a:t>
                      </a:r>
                      <a:endParaRPr lang="en-GB" sz="1200" noProof="0" dirty="0"/>
                    </a:p>
                  </a:txBody>
                  <a:tcPr/>
                </a:tc>
                <a:tc>
                  <a:txBody>
                    <a:bodyPr/>
                    <a:lstStyle/>
                    <a:p>
                      <a:r>
                        <a:rPr lang="en-GB" sz="1200" noProof="0" dirty="0" smtClean="0"/>
                        <a:t>’</a:t>
                      </a:r>
                      <a:r>
                        <a:rPr lang="en-GB" sz="1200" noProof="0" dirty="0" err="1" smtClean="0"/>
                        <a:t>Abbiamo</a:t>
                      </a:r>
                      <a:r>
                        <a:rPr lang="en-GB" sz="1200" baseline="0" noProof="0" dirty="0" smtClean="0"/>
                        <a:t> </a:t>
                      </a:r>
                      <a:r>
                        <a:rPr lang="en-GB" sz="1200" baseline="0" noProof="0" dirty="0" err="1" smtClean="0"/>
                        <a:t>agito</a:t>
                      </a:r>
                      <a:r>
                        <a:rPr lang="en-GB" sz="1200" baseline="0" noProof="0" dirty="0" smtClean="0"/>
                        <a:t> per </a:t>
                      </a:r>
                      <a:r>
                        <a:rPr lang="en-GB" sz="1200" baseline="0" noProof="0" dirty="0" err="1" smtClean="0"/>
                        <a:t>azioni</a:t>
                      </a:r>
                      <a:r>
                        <a:rPr lang="en-GB" sz="1200" baseline="0" noProof="0" dirty="0" smtClean="0"/>
                        <a:t> </a:t>
                      </a:r>
                      <a:r>
                        <a:rPr lang="en-GB" sz="1200" baseline="0" noProof="0" dirty="0" err="1" smtClean="0"/>
                        <a:t>più</a:t>
                      </a:r>
                      <a:r>
                        <a:rPr lang="en-GB" sz="1200" baseline="0" noProof="0" dirty="0" smtClean="0"/>
                        <a:t> </a:t>
                      </a:r>
                      <a:r>
                        <a:rPr lang="en-GB" sz="1200" baseline="0" noProof="0" dirty="0" err="1" smtClean="0"/>
                        <a:t>importanti</a:t>
                      </a:r>
                      <a:r>
                        <a:rPr lang="en-GB" sz="1200" baseline="0" noProof="0" dirty="0" smtClean="0"/>
                        <a:t>’</a:t>
                      </a:r>
                      <a:r>
                        <a:rPr lang="en-GB" sz="1200" noProof="0" dirty="0" smtClean="0"/>
                        <a:t>;</a:t>
                      </a:r>
                      <a:r>
                        <a:rPr lang="en-GB" sz="1200" baseline="0" noProof="0" dirty="0" smtClean="0"/>
                        <a:t> ‘Non Io </a:t>
                      </a:r>
                      <a:r>
                        <a:rPr lang="en-GB" sz="1200" baseline="0" noProof="0" dirty="0" err="1" smtClean="0"/>
                        <a:t>riferirei</a:t>
                      </a:r>
                      <a:r>
                        <a:rPr lang="en-GB" sz="1200" baseline="0" noProof="0" dirty="0" smtClean="0"/>
                        <a:t> per </a:t>
                      </a:r>
                      <a:r>
                        <a:rPr lang="en-GB" sz="1200" baseline="0" noProof="0" dirty="0" err="1" smtClean="0"/>
                        <a:t>lealtà</a:t>
                      </a:r>
                      <a:r>
                        <a:rPr lang="en-GB" sz="1200" baseline="0" noProof="0" dirty="0" smtClean="0"/>
                        <a:t> </a:t>
                      </a:r>
                      <a:r>
                        <a:rPr lang="en-GB" sz="1200" baseline="0" noProof="0" dirty="0" err="1" smtClean="0"/>
                        <a:t>nei</a:t>
                      </a:r>
                      <a:r>
                        <a:rPr lang="en-GB" sz="1200" baseline="0" noProof="0" dirty="0" smtClean="0"/>
                        <a:t> </a:t>
                      </a:r>
                      <a:r>
                        <a:rPr lang="en-GB" sz="1200" baseline="0" noProof="0" dirty="0" err="1" smtClean="0"/>
                        <a:t>confronti</a:t>
                      </a:r>
                      <a:r>
                        <a:rPr lang="en-GB" sz="1200" baseline="0" noProof="0" dirty="0" smtClean="0"/>
                        <a:t> del </a:t>
                      </a:r>
                      <a:r>
                        <a:rPr lang="en-GB" sz="1200" baseline="0" noProof="0" dirty="0" err="1" smtClean="0"/>
                        <a:t>mio</a:t>
                      </a:r>
                      <a:r>
                        <a:rPr lang="en-GB" sz="1200" baseline="0" noProof="0" dirty="0" smtClean="0"/>
                        <a:t> boss’</a:t>
                      </a:r>
                      <a:endParaRPr lang="en-GB" sz="1200" noProof="0" dirty="0"/>
                    </a:p>
                  </a:txBody>
                  <a:tcPr/>
                </a:tc>
                <a:extLst>
                  <a:ext uri="{0D108BD9-81ED-4DB2-BD59-A6C34878D82A}">
                    <a16:rowId xmlns:a16="http://schemas.microsoft.com/office/drawing/2014/main" xmlns="" val="10005"/>
                  </a:ext>
                </a:extLst>
              </a:tr>
              <a:tr h="370840">
                <a:tc>
                  <a:txBody>
                    <a:bodyPr/>
                    <a:lstStyle/>
                    <a:p>
                      <a:r>
                        <a:rPr lang="en-GB" sz="1200" noProof="0" dirty="0" err="1" smtClean="0"/>
                        <a:t>Metafora</a:t>
                      </a:r>
                      <a:r>
                        <a:rPr lang="en-GB" sz="1200" baseline="0" noProof="0" dirty="0" smtClean="0"/>
                        <a:t> del </a:t>
                      </a:r>
                      <a:r>
                        <a:rPr lang="en-GB" sz="1200" baseline="0" noProof="0" dirty="0" err="1" smtClean="0"/>
                        <a:t>registro</a:t>
                      </a:r>
                      <a:endParaRPr lang="en-GB" sz="1200" noProof="0" dirty="0"/>
                    </a:p>
                  </a:txBody>
                  <a:tcPr/>
                </a:tc>
                <a:tc>
                  <a:txBody>
                    <a:bodyPr/>
                    <a:lstStyle/>
                    <a:p>
                      <a:r>
                        <a:rPr lang="en-GB" sz="1200" noProof="0" dirty="0" err="1" smtClean="0"/>
                        <a:t>Gli</a:t>
                      </a:r>
                      <a:r>
                        <a:rPr lang="en-GB" sz="1200" noProof="0" dirty="0" smtClean="0"/>
                        <a:t> </a:t>
                      </a:r>
                      <a:r>
                        <a:rPr lang="en-GB" sz="1200" noProof="0" dirty="0" err="1" smtClean="0"/>
                        <a:t>individui</a:t>
                      </a:r>
                      <a:r>
                        <a:rPr lang="en-GB" sz="1200" noProof="0" dirty="0" smtClean="0"/>
                        <a:t> </a:t>
                      </a:r>
                      <a:r>
                        <a:rPr lang="en-GB" sz="1200" noProof="0" dirty="0" err="1" smtClean="0"/>
                        <a:t>sostengono</a:t>
                      </a:r>
                      <a:r>
                        <a:rPr lang="en-GB" sz="1200" noProof="0" dirty="0" smtClean="0"/>
                        <a:t> </a:t>
                      </a:r>
                      <a:r>
                        <a:rPr lang="en-GB" sz="1200" noProof="0" dirty="0" err="1" smtClean="0"/>
                        <a:t>che</a:t>
                      </a:r>
                      <a:r>
                        <a:rPr lang="en-GB" sz="1200" baseline="0" noProof="0" dirty="0" smtClean="0"/>
                        <a:t> </a:t>
                      </a:r>
                      <a:r>
                        <a:rPr lang="en-GB" sz="1200" baseline="0" noProof="0" dirty="0" err="1" smtClean="0"/>
                        <a:t>possono</a:t>
                      </a:r>
                      <a:r>
                        <a:rPr lang="en-GB" sz="1200" baseline="0" noProof="0" dirty="0" smtClean="0"/>
                        <a:t> </a:t>
                      </a:r>
                      <a:r>
                        <a:rPr lang="en-GB" sz="1200" baseline="0" noProof="0" dirty="0" err="1" smtClean="0"/>
                        <a:t>avere</a:t>
                      </a:r>
                      <a:r>
                        <a:rPr lang="en-GB" sz="1200" baseline="0" noProof="0" dirty="0" smtClean="0"/>
                        <a:t> </a:t>
                      </a:r>
                      <a:r>
                        <a:rPr lang="en-GB" sz="1200" baseline="0" noProof="0" dirty="0" err="1" smtClean="0"/>
                        <a:t>comportamenti</a:t>
                      </a:r>
                      <a:r>
                        <a:rPr lang="en-GB" sz="1200" baseline="0" noProof="0" dirty="0" smtClean="0"/>
                        <a:t> </a:t>
                      </a:r>
                      <a:r>
                        <a:rPr lang="en-GB" sz="1200" baseline="0" noProof="0" dirty="0" err="1" smtClean="0"/>
                        <a:t>anomali</a:t>
                      </a:r>
                      <a:r>
                        <a:rPr lang="en-GB" sz="1200" baseline="0" noProof="0" dirty="0" smtClean="0"/>
                        <a:t> a causa del tempo e </a:t>
                      </a:r>
                      <a:r>
                        <a:rPr lang="en-GB" sz="1200" baseline="0" noProof="0" dirty="0" err="1" smtClean="0"/>
                        <a:t>sforzo</a:t>
                      </a:r>
                      <a:r>
                        <a:rPr lang="en-GB" sz="1200" baseline="0" noProof="0" dirty="0" smtClean="0"/>
                        <a:t> </a:t>
                      </a:r>
                      <a:r>
                        <a:rPr lang="en-GB" sz="1200" baseline="0" noProof="0" dirty="0" err="1" smtClean="0"/>
                        <a:t>accumulato</a:t>
                      </a:r>
                      <a:r>
                        <a:rPr lang="en-GB" sz="1200" baseline="0" noProof="0" dirty="0" smtClean="0"/>
                        <a:t> a </a:t>
                      </a:r>
                      <a:r>
                        <a:rPr lang="en-GB" sz="1200" baseline="0" noProof="0" dirty="0" err="1" smtClean="0"/>
                        <a:t>lavoro</a:t>
                      </a:r>
                      <a:r>
                        <a:rPr lang="en-GB" sz="1200" baseline="0" noProof="0" dirty="0" smtClean="0"/>
                        <a:t>.</a:t>
                      </a:r>
                      <a:endParaRPr lang="en-GB" sz="1200" noProof="0" dirty="0"/>
                    </a:p>
                  </a:txBody>
                  <a:tcPr/>
                </a:tc>
                <a:tc>
                  <a:txBody>
                    <a:bodyPr/>
                    <a:lstStyle/>
                    <a:p>
                      <a:r>
                        <a:rPr lang="en-GB" sz="1200" noProof="0" dirty="0" smtClean="0"/>
                        <a:t>‘è</a:t>
                      </a:r>
                      <a:r>
                        <a:rPr lang="en-GB" sz="1200" baseline="0" noProof="0" dirty="0" smtClean="0"/>
                        <a:t> giusto </a:t>
                      </a:r>
                      <a:r>
                        <a:rPr lang="en-GB" sz="1200" baseline="0" noProof="0" dirty="0" err="1" smtClean="0"/>
                        <a:t>usare</a:t>
                      </a:r>
                      <a:r>
                        <a:rPr lang="en-GB" sz="1200" baseline="0" noProof="0" dirty="0" smtClean="0"/>
                        <a:t> </a:t>
                      </a:r>
                      <a:r>
                        <a:rPr lang="en-GB" sz="1200" baseline="0" noProof="0" dirty="0" err="1" smtClean="0"/>
                        <a:t>Intenet</a:t>
                      </a:r>
                      <a:r>
                        <a:rPr lang="en-GB" sz="1200" baseline="0" noProof="0" dirty="0" smtClean="0"/>
                        <a:t> per </a:t>
                      </a:r>
                      <a:r>
                        <a:rPr lang="en-GB" sz="1200" baseline="0" noProof="0" dirty="0" err="1" smtClean="0"/>
                        <a:t>ragioni</a:t>
                      </a:r>
                      <a:r>
                        <a:rPr lang="en-GB" sz="1200" baseline="0" noProof="0" dirty="0" smtClean="0"/>
                        <a:t> </a:t>
                      </a:r>
                      <a:r>
                        <a:rPr lang="en-GB" sz="1200" baseline="0" noProof="0" dirty="0" err="1" smtClean="0"/>
                        <a:t>personali</a:t>
                      </a:r>
                      <a:r>
                        <a:rPr lang="en-GB" sz="1200" baseline="0" noProof="0" dirty="0" smtClean="0"/>
                        <a:t> a </a:t>
                      </a:r>
                      <a:r>
                        <a:rPr lang="en-GB" sz="1200" baseline="0" noProof="0" dirty="0" err="1" smtClean="0"/>
                        <a:t>lavoro</a:t>
                      </a:r>
                      <a:r>
                        <a:rPr lang="en-GB" sz="1200" baseline="0" noProof="0" dirty="0" smtClean="0"/>
                        <a:t>. </a:t>
                      </a:r>
                      <a:r>
                        <a:rPr lang="en-GB" sz="1200" baseline="0" noProof="0" dirty="0" err="1" smtClean="0"/>
                        <a:t>Dopo</a:t>
                      </a:r>
                      <a:r>
                        <a:rPr lang="en-GB" sz="1200" baseline="0" noProof="0" dirty="0" smtClean="0"/>
                        <a:t> </a:t>
                      </a:r>
                      <a:r>
                        <a:rPr lang="en-GB" sz="1200" baseline="0" noProof="0" dirty="0" err="1" smtClean="0"/>
                        <a:t>tutto</a:t>
                      </a:r>
                      <a:r>
                        <a:rPr lang="en-GB" sz="1200" baseline="0" noProof="0" dirty="0" smtClean="0"/>
                        <a:t>, </a:t>
                      </a:r>
                      <a:r>
                        <a:rPr lang="en-GB" sz="1200" baseline="0" noProof="0" dirty="0" err="1" smtClean="0"/>
                        <a:t>lavoro</a:t>
                      </a:r>
                      <a:r>
                        <a:rPr lang="en-GB" sz="1200" baseline="0" noProof="0" dirty="0" smtClean="0"/>
                        <a:t> </a:t>
                      </a:r>
                      <a:r>
                        <a:rPr lang="en-GB" sz="1200" baseline="0" noProof="0" dirty="0" err="1" smtClean="0"/>
                        <a:t>più</a:t>
                      </a:r>
                      <a:r>
                        <a:rPr lang="en-GB" sz="1200" baseline="0" noProof="0" dirty="0" smtClean="0"/>
                        <a:t> del </a:t>
                      </a:r>
                      <a:r>
                        <a:rPr lang="en-GB" sz="1200" baseline="0" noProof="0" dirty="0" err="1" smtClean="0"/>
                        <a:t>dovuto</a:t>
                      </a:r>
                      <a:r>
                        <a:rPr lang="en-GB" sz="1200" baseline="0" noProof="0" dirty="0" smtClean="0"/>
                        <a:t>.</a:t>
                      </a:r>
                      <a:r>
                        <a:rPr lang="en-GB" sz="1200" noProof="0" dirty="0" smtClean="0"/>
                        <a:t>’</a:t>
                      </a:r>
                      <a:endParaRPr lang="en-GB" sz="1200" noProof="0" dirty="0"/>
                    </a:p>
                  </a:txBody>
                  <a:tcPr/>
                </a:tc>
                <a:extLst>
                  <a:ext uri="{0D108BD9-81ED-4DB2-BD59-A6C34878D82A}">
                    <a16:rowId xmlns:a16="http://schemas.microsoft.com/office/drawing/2014/main" xmlns="" val="10006"/>
                  </a:ext>
                </a:extLst>
              </a:tr>
            </a:tbl>
          </a:graphicData>
        </a:graphic>
      </p:graphicFrame>
      <p:sp>
        <p:nvSpPr>
          <p:cNvPr id="10" name="Rectangle 9"/>
          <p:cNvSpPr/>
          <p:nvPr/>
        </p:nvSpPr>
        <p:spPr>
          <a:xfrm>
            <a:off x="7065975" y="4325516"/>
            <a:ext cx="1885453" cy="307777"/>
          </a:xfrm>
          <a:prstGeom prst="rect">
            <a:avLst/>
          </a:prstGeom>
        </p:spPr>
        <p:txBody>
          <a:bodyPr wrap="none">
            <a:spAutoFit/>
          </a:bodyPr>
          <a:lstStyle/>
          <a:p>
            <a:r>
              <a:rPr lang="en-US" dirty="0"/>
              <a:t>Crane &amp;Matten, 2010</a:t>
            </a:r>
          </a:p>
        </p:txBody>
      </p:sp>
    </p:spTree>
    <p:extLst>
      <p:ext uri="{BB962C8B-B14F-4D97-AF65-F5344CB8AC3E}">
        <p14:creationId xmlns:p14="http://schemas.microsoft.com/office/powerpoint/2010/main" xmlns="" val="208199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it-IT" sz="6000" dirty="0" smtClean="0">
                <a:solidFill>
                  <a:srgbClr val="E06666"/>
                </a:solidFill>
                <a:latin typeface="Cambria"/>
                <a:ea typeface="Cambria"/>
                <a:cs typeface="Cambria"/>
                <a:sym typeface="Cambria"/>
              </a:rPr>
              <a:t>GRAZIE!</a:t>
            </a:r>
            <a:endParaRPr lang="it-IT"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xmlns="" val="53133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493298" y="1246220"/>
            <a:ext cx="7239345" cy="1586432"/>
          </a:xfrm>
          <a:prstGeom prst="rect">
            <a:avLst/>
          </a:prstGeom>
        </p:spPr>
        <p:txBody>
          <a:bodyPr spcFirstLastPara="1" wrap="square" lIns="91425" tIns="91425" rIns="91425" bIns="91425" anchor="t" anchorCtr="0">
            <a:noAutofit/>
          </a:bodyPr>
          <a:lstStyle/>
          <a:p>
            <a:pPr lvl="0" algn="l"/>
            <a:r>
              <a:rPr lang="it-IT" sz="3200" b="0" dirty="0" smtClean="0">
                <a:solidFill>
                  <a:srgbClr val="E06666"/>
                </a:solidFill>
                <a:latin typeface="Cambria"/>
                <a:ea typeface="Cambria"/>
                <a:cs typeface="Cambria"/>
                <a:sym typeface="Cambria"/>
              </a:rPr>
              <a:t>Modulo 3. </a:t>
            </a:r>
            <a:r>
              <a:rPr lang="it-IT" sz="3200" b="0" dirty="0" err="1" smtClean="0">
                <a:solidFill>
                  <a:srgbClr val="E06666"/>
                </a:solidFill>
                <a:latin typeface="Cambria"/>
                <a:ea typeface="Cambria"/>
                <a:cs typeface="Cambria"/>
              </a:rPr>
              <a:t>Decision-making</a:t>
            </a:r>
            <a:endParaRPr lang="it-IT" sz="3200" b="0" dirty="0">
              <a:latin typeface="Cambria"/>
              <a:ea typeface="Cambria"/>
              <a:cs typeface="Cambria"/>
              <a:sym typeface="Cambria"/>
            </a:endParaRPr>
          </a:p>
        </p:txBody>
      </p:sp>
      <p:sp>
        <p:nvSpPr>
          <p:cNvPr id="6"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smtClean="0">
                <a:solidFill>
                  <a:srgbClr val="F24F4F"/>
                </a:solidFill>
                <a:latin typeface="Cambria" panose="02040503050406030204" pitchFamily="18" charset="0"/>
              </a:rPr>
              <a:t>Decision </a:t>
            </a:r>
            <a:r>
              <a:rPr lang="pl-PL" dirty="0">
                <a:solidFill>
                  <a:srgbClr val="F24F4F"/>
                </a:solidFill>
                <a:latin typeface="Cambria" panose="02040503050406030204" pitchFamily="18" charset="0"/>
              </a:rPr>
              <a:t>Making - </a:t>
            </a:r>
            <a:r>
              <a:rPr lang="pl-PL" dirty="0" smtClean="0">
                <a:solidFill>
                  <a:srgbClr val="F24F4F"/>
                </a:solidFill>
                <a:latin typeface="Cambria" panose="02040503050406030204" pitchFamily="18" charset="0"/>
              </a:rPr>
              <a:t>Introdu</a:t>
            </a:r>
            <a:r>
              <a:rPr lang="it-IT" dirty="0" smtClean="0">
                <a:solidFill>
                  <a:srgbClr val="F24F4F"/>
                </a:solidFill>
                <a:latin typeface="Cambria" panose="02040503050406030204" pitchFamily="18" charset="0"/>
              </a:rPr>
              <a:t>zione</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86774"/>
            <a:ext cx="8520600" cy="3416400"/>
          </a:xfrm>
        </p:spPr>
        <p:txBody>
          <a:bodyPr/>
          <a:lstStyle/>
          <a:p>
            <a:pPr marL="114300" lvl="0" indent="0">
              <a:buNone/>
            </a:pPr>
            <a:r>
              <a:rPr lang="en-GB" dirty="0" err="1" smtClean="0"/>
              <a:t>Individui</a:t>
            </a:r>
            <a:r>
              <a:rPr lang="en-GB" dirty="0" smtClean="0"/>
              <a:t> a </a:t>
            </a:r>
            <a:r>
              <a:rPr lang="en-GB" dirty="0" err="1" smtClean="0"/>
              <a:t>tutti</a:t>
            </a:r>
            <a:r>
              <a:rPr lang="en-GB" dirty="0" smtClean="0"/>
              <a:t> </a:t>
            </a:r>
            <a:r>
              <a:rPr lang="en-GB" dirty="0" err="1" smtClean="0"/>
              <a:t>i</a:t>
            </a:r>
            <a:r>
              <a:rPr lang="en-GB" dirty="0" smtClean="0"/>
              <a:t> </a:t>
            </a:r>
            <a:r>
              <a:rPr lang="en-GB" dirty="0" err="1" smtClean="0"/>
              <a:t>livelli</a:t>
            </a:r>
            <a:r>
              <a:rPr lang="en-GB" dirty="0" smtClean="0"/>
              <a:t> e in </a:t>
            </a:r>
            <a:r>
              <a:rPr lang="en-GB" dirty="0" err="1" smtClean="0"/>
              <a:t>tutte</a:t>
            </a:r>
            <a:r>
              <a:rPr lang="en-GB" dirty="0" smtClean="0"/>
              <a:t> le </a:t>
            </a:r>
            <a:r>
              <a:rPr lang="en-GB" dirty="0" err="1" smtClean="0"/>
              <a:t>aree</a:t>
            </a:r>
            <a:r>
              <a:rPr lang="en-GB" dirty="0" smtClean="0"/>
              <a:t> </a:t>
            </a:r>
            <a:r>
              <a:rPr lang="en-GB" dirty="0" err="1" smtClean="0"/>
              <a:t>prendono</a:t>
            </a:r>
            <a:r>
              <a:rPr lang="en-GB" dirty="0" smtClean="0"/>
              <a:t> </a:t>
            </a:r>
            <a:r>
              <a:rPr lang="en-GB" dirty="0" err="1" smtClean="0"/>
              <a:t>decisioni</a:t>
            </a:r>
            <a:r>
              <a:rPr lang="en-GB" dirty="0" smtClean="0"/>
              <a:t> </a:t>
            </a:r>
            <a:r>
              <a:rPr lang="en-GB" dirty="0" err="1" smtClean="0"/>
              <a:t>nell’interesse</a:t>
            </a:r>
            <a:r>
              <a:rPr lang="en-GB" dirty="0" smtClean="0"/>
              <a:t> </a:t>
            </a:r>
            <a:r>
              <a:rPr lang="en-GB" dirty="0" err="1" smtClean="0"/>
              <a:t>dell’azienda</a:t>
            </a:r>
            <a:r>
              <a:rPr lang="en-GB" dirty="0" smtClean="0"/>
              <a:t>. </a:t>
            </a:r>
            <a:endParaRPr lang="en-GB" dirty="0" smtClean="0"/>
          </a:p>
          <a:p>
            <a:pPr marL="114300" lvl="0" indent="0">
              <a:buNone/>
            </a:pPr>
            <a:endParaRPr lang="en-GB" dirty="0" smtClean="0"/>
          </a:p>
          <a:p>
            <a:pPr marL="114300" lvl="0" indent="0">
              <a:buNone/>
            </a:pPr>
            <a:r>
              <a:rPr lang="en-GB" dirty="0" err="1" smtClean="0"/>
              <a:t>Tutte</a:t>
            </a:r>
            <a:r>
              <a:rPr lang="en-GB" dirty="0" smtClean="0"/>
              <a:t> le </a:t>
            </a:r>
            <a:r>
              <a:rPr lang="en-GB" dirty="0" err="1" smtClean="0"/>
              <a:t>aziende</a:t>
            </a:r>
            <a:r>
              <a:rPr lang="en-GB" dirty="0" smtClean="0"/>
              <a:t> </a:t>
            </a:r>
            <a:r>
              <a:rPr lang="en-GB" dirty="0" err="1" smtClean="0"/>
              <a:t>prendono</a:t>
            </a:r>
            <a:r>
              <a:rPr lang="en-GB" dirty="0" smtClean="0"/>
              <a:t> </a:t>
            </a:r>
            <a:r>
              <a:rPr lang="en-GB" dirty="0" err="1" smtClean="0"/>
              <a:t>decisioni</a:t>
            </a:r>
            <a:r>
              <a:rPr lang="en-GB" dirty="0"/>
              <a:t> </a:t>
            </a:r>
            <a:r>
              <a:rPr lang="en-GB" dirty="0" smtClean="0"/>
              <a:t>prima o poi come parte del </a:t>
            </a:r>
            <a:r>
              <a:rPr lang="en-GB" dirty="0" err="1" smtClean="0"/>
              <a:t>processo</a:t>
            </a:r>
            <a:r>
              <a:rPr lang="en-GB" dirty="0" smtClean="0"/>
              <a:t> </a:t>
            </a:r>
            <a:r>
              <a:rPr lang="en-GB" dirty="0" err="1" smtClean="0"/>
              <a:t>manageriale</a:t>
            </a:r>
            <a:r>
              <a:rPr lang="en-GB" dirty="0" smtClean="0"/>
              <a:t>. </a:t>
            </a:r>
            <a:r>
              <a:rPr lang="en-GB" dirty="0" err="1" smtClean="0"/>
              <a:t>Infatti</a:t>
            </a:r>
            <a:r>
              <a:rPr lang="en-GB" dirty="0" smtClean="0"/>
              <a:t>, </a:t>
            </a:r>
            <a:r>
              <a:rPr lang="en-GB" dirty="0" err="1" smtClean="0"/>
              <a:t>essere</a:t>
            </a:r>
            <a:r>
              <a:rPr lang="en-GB" dirty="0" smtClean="0"/>
              <a:t> </a:t>
            </a:r>
            <a:r>
              <a:rPr lang="en-GB" dirty="0" err="1" smtClean="0"/>
              <a:t>capaci</a:t>
            </a:r>
            <a:r>
              <a:rPr lang="en-GB" dirty="0" smtClean="0"/>
              <a:t> di </a:t>
            </a:r>
            <a:r>
              <a:rPr lang="en-GB" dirty="0" err="1" smtClean="0"/>
              <a:t>prendere</a:t>
            </a:r>
            <a:r>
              <a:rPr lang="en-GB" dirty="0" smtClean="0"/>
              <a:t> </a:t>
            </a:r>
            <a:r>
              <a:rPr lang="en-GB" dirty="0" err="1" smtClean="0"/>
              <a:t>decisioni</a:t>
            </a:r>
            <a:r>
              <a:rPr lang="en-GB" dirty="0" smtClean="0"/>
              <a:t> </a:t>
            </a:r>
            <a:r>
              <a:rPr lang="en-GB" dirty="0" err="1" smtClean="0"/>
              <a:t>importanti</a:t>
            </a:r>
            <a:r>
              <a:rPr lang="en-GB" dirty="0" smtClean="0"/>
              <a:t> è solo </a:t>
            </a:r>
            <a:r>
              <a:rPr lang="en-GB" dirty="0" err="1" smtClean="0"/>
              <a:t>una</a:t>
            </a:r>
            <a:r>
              <a:rPr lang="en-GB" dirty="0" smtClean="0"/>
              <a:t> </a:t>
            </a:r>
            <a:r>
              <a:rPr lang="en-GB" dirty="0" err="1" smtClean="0"/>
              <a:t>delle</a:t>
            </a:r>
            <a:r>
              <a:rPr lang="en-GB" dirty="0" smtClean="0"/>
              <a:t> </a:t>
            </a:r>
            <a:r>
              <a:rPr lang="en-GB" dirty="0" err="1" smtClean="0"/>
              <a:t>abilità</a:t>
            </a:r>
            <a:r>
              <a:rPr lang="en-GB" dirty="0" smtClean="0"/>
              <a:t> </a:t>
            </a:r>
            <a:r>
              <a:rPr lang="en-GB" dirty="0" err="1" smtClean="0"/>
              <a:t>che</a:t>
            </a:r>
            <a:r>
              <a:rPr lang="en-GB" dirty="0" smtClean="0"/>
              <a:t> </a:t>
            </a:r>
            <a:r>
              <a:rPr lang="en-GB" dirty="0" err="1" smtClean="0"/>
              <a:t>ogni</a:t>
            </a:r>
            <a:r>
              <a:rPr lang="en-GB" dirty="0" smtClean="0"/>
              <a:t> manager </a:t>
            </a:r>
            <a:r>
              <a:rPr lang="en-GB" dirty="0" err="1" smtClean="0"/>
              <a:t>dovrebbe</a:t>
            </a:r>
            <a:r>
              <a:rPr lang="en-GB" dirty="0" smtClean="0"/>
              <a:t> </a:t>
            </a:r>
            <a:r>
              <a:rPr lang="en-GB" dirty="0" err="1" smtClean="0"/>
              <a:t>avere</a:t>
            </a:r>
            <a:r>
              <a:rPr lang="en-GB" dirty="0" smtClean="0"/>
              <a:t>. </a:t>
            </a:r>
            <a:endParaRPr lang="en-GB" dirty="0"/>
          </a:p>
          <a:p>
            <a:pPr marL="114300" lvl="0" indent="0">
              <a:buNone/>
            </a:pPr>
            <a:endParaRPr lang="pl-PL" dirty="0"/>
          </a:p>
          <a:p>
            <a:pPr marL="114300" lvl="0" indent="0">
              <a:buNone/>
            </a:pPr>
            <a:r>
              <a:rPr lang="it-IT" dirty="0" smtClean="0"/>
              <a:t>Il </a:t>
            </a:r>
            <a:r>
              <a:rPr lang="it-IT" dirty="0" err="1" smtClean="0"/>
              <a:t>decision</a:t>
            </a:r>
            <a:r>
              <a:rPr lang="it-IT" dirty="0" smtClean="0"/>
              <a:t> </a:t>
            </a:r>
            <a:r>
              <a:rPr lang="it-IT" dirty="0" err="1" smtClean="0"/>
              <a:t>making</a:t>
            </a:r>
            <a:r>
              <a:rPr lang="it-IT" dirty="0" smtClean="0"/>
              <a:t> non è però qualcosa che riguarda solo i manager poiché tutti i membri di un’organizzazione prendono decisioni che influenzano il loro stesso lavoro e l’organizzazione per la quale lavorano. </a:t>
            </a:r>
          </a:p>
          <a:p>
            <a:pPr marL="114300" lvl="0" indent="0">
              <a:buNone/>
            </a:pPr>
            <a:endParaRPr lang="pl-PL" dirty="0" smtClean="0"/>
          </a:p>
          <a:p>
            <a:pPr marL="114300" lvl="0" indent="0">
              <a:buNone/>
            </a:pP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 </a:t>
            </a:r>
            <a:r>
              <a:rPr lang="en-US" dirty="0"/>
              <a:t>1. </a:t>
            </a:r>
            <a:r>
              <a:rPr lang="en-US" dirty="0" err="1" smtClean="0"/>
              <a:t>Principi</a:t>
            </a:r>
            <a:r>
              <a:rPr lang="en-US" dirty="0" smtClean="0"/>
              <a:t> di DECISION MAKING</a:t>
            </a:r>
            <a:endParaRPr lang="es-ES" dirty="0"/>
          </a:p>
        </p:txBody>
      </p:sp>
    </p:spTree>
    <p:extLst>
      <p:ext uri="{BB962C8B-B14F-4D97-AF65-F5344CB8AC3E}">
        <p14:creationId xmlns:p14="http://schemas.microsoft.com/office/powerpoint/2010/main" xmlns="" val="1630397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solidFill>
                  <a:srgbClr val="F24F4F"/>
                </a:solidFill>
                <a:latin typeface="Cambria" panose="02040503050406030204" pitchFamily="18" charset="0"/>
              </a:rPr>
              <a:t>Cos’è</a:t>
            </a:r>
            <a:r>
              <a:rPr lang="en-US" dirty="0" smtClean="0">
                <a:solidFill>
                  <a:srgbClr val="F24F4F"/>
                </a:solidFill>
                <a:latin typeface="Cambria" panose="02040503050406030204" pitchFamily="18" charset="0"/>
              </a:rPr>
              <a:t> </a:t>
            </a:r>
            <a:r>
              <a:rPr lang="en-US" dirty="0" err="1" smtClean="0">
                <a:solidFill>
                  <a:srgbClr val="F24F4F"/>
                </a:solidFill>
                <a:latin typeface="Cambria" panose="02040503050406030204" pitchFamily="18" charset="0"/>
              </a:rPr>
              <a:t>il</a:t>
            </a:r>
            <a:r>
              <a:rPr lang="en-US" dirty="0" smtClean="0">
                <a:solidFill>
                  <a:srgbClr val="F24F4F"/>
                </a:solidFill>
                <a:latin typeface="Cambria" panose="02040503050406030204" pitchFamily="18" charset="0"/>
              </a:rPr>
              <a:t> </a:t>
            </a:r>
            <a:r>
              <a:rPr lang="en-US" dirty="0">
                <a:solidFill>
                  <a:srgbClr val="F24F4F"/>
                </a:solidFill>
                <a:latin typeface="Cambria" panose="02040503050406030204" pitchFamily="18" charset="0"/>
              </a:rPr>
              <a:t>Decision Making?</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buNone/>
            </a:pPr>
            <a:endParaRPr lang="pl-PL" dirty="0" smtClean="0"/>
          </a:p>
          <a:p>
            <a:pPr marL="114300" indent="0">
              <a:buNone/>
            </a:pPr>
            <a:r>
              <a:rPr lang="en-GB" b="1" dirty="0"/>
              <a:t>Decision-making</a:t>
            </a:r>
            <a:r>
              <a:rPr lang="en-GB" dirty="0"/>
              <a:t> </a:t>
            </a:r>
            <a:r>
              <a:rPr lang="en-GB" dirty="0" smtClean="0"/>
              <a:t>– è </a:t>
            </a:r>
            <a:r>
              <a:rPr lang="en-GB" dirty="0" err="1" smtClean="0"/>
              <a:t>l’azione</a:t>
            </a:r>
            <a:r>
              <a:rPr lang="en-GB" dirty="0" smtClean="0"/>
              <a:t> </a:t>
            </a:r>
            <a:r>
              <a:rPr lang="en-GB" dirty="0" err="1" smtClean="0"/>
              <a:t>scelta</a:t>
            </a:r>
            <a:r>
              <a:rPr lang="en-GB" dirty="0" smtClean="0"/>
              <a:t> </a:t>
            </a:r>
            <a:r>
              <a:rPr lang="en-GB" dirty="0" err="1" smtClean="0"/>
              <a:t>tra</a:t>
            </a:r>
            <a:r>
              <a:rPr lang="en-GB" dirty="0" smtClean="0"/>
              <a:t> due alternative per </a:t>
            </a:r>
            <a:r>
              <a:rPr lang="en-GB" dirty="0" err="1" smtClean="0"/>
              <a:t>arrivare</a:t>
            </a:r>
            <a:r>
              <a:rPr lang="en-GB" dirty="0" smtClean="0"/>
              <a:t> </a:t>
            </a:r>
            <a:r>
              <a:rPr lang="en-GB" dirty="0" err="1" smtClean="0"/>
              <a:t>alla</a:t>
            </a:r>
            <a:r>
              <a:rPr lang="en-GB" dirty="0" smtClean="0"/>
              <a:t> </a:t>
            </a:r>
            <a:r>
              <a:rPr lang="en-GB" dirty="0" err="1" smtClean="0"/>
              <a:t>soluzione</a:t>
            </a:r>
            <a:r>
              <a:rPr lang="en-GB" dirty="0" smtClean="0"/>
              <a:t> di un </a:t>
            </a:r>
            <a:r>
              <a:rPr lang="en-GB" dirty="0" err="1" smtClean="0"/>
              <a:t>dato</a:t>
            </a:r>
            <a:r>
              <a:rPr lang="en-GB" dirty="0" smtClean="0"/>
              <a:t> </a:t>
            </a:r>
            <a:r>
              <a:rPr lang="en-GB" dirty="0" err="1" smtClean="0"/>
              <a:t>problema</a:t>
            </a:r>
            <a:r>
              <a:rPr lang="en-GB" dirty="0"/>
              <a:t> </a:t>
            </a:r>
            <a:r>
              <a:rPr lang="en-GB" dirty="0" smtClean="0"/>
              <a:t>(Trewartha </a:t>
            </a:r>
            <a:r>
              <a:rPr lang="en-GB" dirty="0"/>
              <a:t>&amp; Newport 1982).</a:t>
            </a:r>
            <a:endParaRPr lang="en-GB" dirty="0" smtClean="0"/>
          </a:p>
          <a:p>
            <a:pPr marL="114300" lvl="0" indent="0">
              <a:buNone/>
            </a:pPr>
            <a:endParaRPr lang="en-GB" dirty="0" smtClean="0"/>
          </a:p>
          <a:p>
            <a:pPr marL="114300" lvl="0" indent="0">
              <a:buNone/>
            </a:pPr>
            <a:r>
              <a:rPr lang="en-GB" dirty="0" smtClean="0"/>
              <a:t>Come dice Chris </a:t>
            </a:r>
            <a:r>
              <a:rPr lang="en-GB" dirty="0" err="1" smtClean="0"/>
              <a:t>Ogueri</a:t>
            </a:r>
            <a:r>
              <a:rPr lang="en-GB" dirty="0" smtClean="0"/>
              <a:t>, </a:t>
            </a:r>
            <a:r>
              <a:rPr lang="en-GB" dirty="0" err="1" smtClean="0"/>
              <a:t>prendere</a:t>
            </a:r>
            <a:r>
              <a:rPr lang="en-GB" dirty="0" smtClean="0"/>
              <a:t> </a:t>
            </a:r>
            <a:r>
              <a:rPr lang="en-GB" dirty="0" err="1" smtClean="0"/>
              <a:t>una</a:t>
            </a:r>
            <a:r>
              <a:rPr lang="en-GB" dirty="0" smtClean="0"/>
              <a:t> </a:t>
            </a:r>
            <a:r>
              <a:rPr lang="en-GB" dirty="0" err="1" smtClean="0"/>
              <a:t>decisione</a:t>
            </a:r>
            <a:r>
              <a:rPr lang="en-GB" dirty="0" smtClean="0"/>
              <a:t> </a:t>
            </a:r>
            <a:r>
              <a:rPr lang="en-GB" dirty="0" err="1" smtClean="0"/>
              <a:t>implica</a:t>
            </a:r>
            <a:r>
              <a:rPr lang="en-GB" dirty="0" smtClean="0"/>
              <a:t> </a:t>
            </a:r>
            <a:r>
              <a:rPr lang="en-GB" dirty="0" err="1" smtClean="0"/>
              <a:t>che</a:t>
            </a:r>
            <a:r>
              <a:rPr lang="en-GB" dirty="0" smtClean="0"/>
              <a:t> ci </a:t>
            </a:r>
            <a:r>
              <a:rPr lang="en-GB" dirty="0" err="1" smtClean="0"/>
              <a:t>sono</a:t>
            </a:r>
            <a:r>
              <a:rPr lang="en-GB" dirty="0" smtClean="0"/>
              <a:t> alternative da </a:t>
            </a:r>
            <a:r>
              <a:rPr lang="en-GB" dirty="0" err="1" smtClean="0"/>
              <a:t>considerare</a:t>
            </a:r>
            <a:r>
              <a:rPr lang="en-GB" dirty="0" smtClean="0"/>
              <a:t>, </a:t>
            </a:r>
            <a:r>
              <a:rPr lang="en-GB" dirty="0" err="1" smtClean="0"/>
              <a:t>possibililmente</a:t>
            </a:r>
            <a:r>
              <a:rPr lang="en-GB" dirty="0" smtClean="0"/>
              <a:t> </a:t>
            </a:r>
            <a:r>
              <a:rPr lang="en-GB" dirty="0" err="1" smtClean="0"/>
              <a:t>quelle</a:t>
            </a:r>
            <a:r>
              <a:rPr lang="en-GB" dirty="0" smtClean="0"/>
              <a:t> </a:t>
            </a:r>
            <a:r>
              <a:rPr lang="en-GB" dirty="0" err="1" smtClean="0"/>
              <a:t>che</a:t>
            </a:r>
            <a:r>
              <a:rPr lang="en-GB" dirty="0" smtClean="0"/>
              <a:t>:  </a:t>
            </a:r>
            <a:endParaRPr lang="en-GB" dirty="0"/>
          </a:p>
          <a:p>
            <a:pPr marL="114300" lvl="0" indent="0">
              <a:buNone/>
            </a:pPr>
            <a:endParaRPr lang="pl-PL" dirty="0"/>
          </a:p>
          <a:p>
            <a:pPr lvl="0">
              <a:buAutoNum type="arabicParenBoth"/>
            </a:pPr>
            <a:r>
              <a:rPr lang="en-GB" dirty="0" smtClean="0"/>
              <a:t>Hanno la </a:t>
            </a:r>
            <a:r>
              <a:rPr lang="en-GB" dirty="0" err="1" smtClean="0"/>
              <a:t>più</a:t>
            </a:r>
            <a:r>
              <a:rPr lang="en-GB" dirty="0" smtClean="0"/>
              <a:t> </a:t>
            </a:r>
            <a:r>
              <a:rPr lang="en-GB" dirty="0" err="1" smtClean="0"/>
              <a:t>alta</a:t>
            </a:r>
            <a:r>
              <a:rPr lang="en-GB" dirty="0" smtClean="0"/>
              <a:t> </a:t>
            </a:r>
            <a:r>
              <a:rPr lang="en-GB" dirty="0" err="1" smtClean="0"/>
              <a:t>probabilità</a:t>
            </a:r>
            <a:r>
              <a:rPr lang="en-GB" dirty="0" smtClean="0"/>
              <a:t> di </a:t>
            </a:r>
            <a:r>
              <a:rPr lang="en-GB" dirty="0" err="1" smtClean="0"/>
              <a:t>successo</a:t>
            </a:r>
            <a:r>
              <a:rPr lang="en-GB" dirty="0" smtClean="0"/>
              <a:t> </a:t>
            </a:r>
            <a:r>
              <a:rPr lang="en-GB" dirty="0" err="1" smtClean="0"/>
              <a:t>ed</a:t>
            </a:r>
            <a:r>
              <a:rPr lang="en-GB" dirty="0" smtClean="0"/>
              <a:t> </a:t>
            </a:r>
            <a:r>
              <a:rPr lang="en-GB" dirty="0" err="1" smtClean="0"/>
              <a:t>efficacia</a:t>
            </a:r>
            <a:endParaRPr lang="pl-PL" dirty="0" smtClean="0"/>
          </a:p>
          <a:p>
            <a:pPr lvl="0">
              <a:buAutoNum type="arabicParenBoth"/>
            </a:pPr>
            <a:r>
              <a:rPr lang="en-GB" dirty="0" err="1" smtClean="0"/>
              <a:t>Quelle</a:t>
            </a:r>
            <a:r>
              <a:rPr lang="en-GB" dirty="0" smtClean="0"/>
              <a:t> </a:t>
            </a:r>
            <a:r>
              <a:rPr lang="en-GB" dirty="0" err="1" smtClean="0"/>
              <a:t>che</a:t>
            </a:r>
            <a:r>
              <a:rPr lang="en-GB" dirty="0" smtClean="0"/>
              <a:t> </a:t>
            </a:r>
            <a:r>
              <a:rPr lang="en-GB" dirty="0" err="1"/>
              <a:t>m</a:t>
            </a:r>
            <a:r>
              <a:rPr lang="en-GB" dirty="0" err="1" smtClean="0"/>
              <a:t>eglio</a:t>
            </a:r>
            <a:r>
              <a:rPr lang="en-GB" dirty="0" smtClean="0"/>
              <a:t> </a:t>
            </a:r>
            <a:r>
              <a:rPr lang="en-GB" dirty="0" err="1" smtClean="0"/>
              <a:t>si</a:t>
            </a:r>
            <a:r>
              <a:rPr lang="en-GB" dirty="0" smtClean="0"/>
              <a:t> </a:t>
            </a:r>
            <a:r>
              <a:rPr lang="en-GB" dirty="0" err="1" smtClean="0"/>
              <a:t>addicono</a:t>
            </a:r>
            <a:r>
              <a:rPr lang="en-GB" dirty="0" smtClean="0"/>
              <a:t> </a:t>
            </a:r>
            <a:r>
              <a:rPr lang="en-GB" dirty="0" err="1" smtClean="0"/>
              <a:t>ai</a:t>
            </a:r>
            <a:r>
              <a:rPr lang="en-GB" dirty="0" smtClean="0"/>
              <a:t> </a:t>
            </a:r>
            <a:r>
              <a:rPr lang="en-GB" dirty="0" err="1" smtClean="0"/>
              <a:t>nostri</a:t>
            </a:r>
            <a:r>
              <a:rPr lang="en-GB" dirty="0" smtClean="0"/>
              <a:t> </a:t>
            </a:r>
            <a:r>
              <a:rPr lang="en-GB" dirty="0" err="1" smtClean="0"/>
              <a:t>obiettivi</a:t>
            </a:r>
            <a:r>
              <a:rPr lang="en-GB" dirty="0" smtClean="0"/>
              <a:t>, </a:t>
            </a:r>
            <a:r>
              <a:rPr lang="en-GB" dirty="0" err="1" smtClean="0"/>
              <a:t>desideri</a:t>
            </a:r>
            <a:r>
              <a:rPr lang="en-GB" dirty="0" smtClean="0"/>
              <a:t>, stile di vita, </a:t>
            </a:r>
            <a:r>
              <a:rPr lang="en-GB" dirty="0" err="1" smtClean="0"/>
              <a:t>valori</a:t>
            </a:r>
            <a:r>
              <a:rPr lang="en-GB" dirty="0" smtClean="0"/>
              <a:t>, </a:t>
            </a:r>
            <a:r>
              <a:rPr lang="en-GB" dirty="0" err="1" smtClean="0"/>
              <a:t>eccetera</a:t>
            </a:r>
            <a:r>
              <a:rPr lang="en-GB" dirty="0" smtClean="0"/>
              <a:t>.</a:t>
            </a: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 </a:t>
            </a:r>
            <a:r>
              <a:rPr lang="en-US" dirty="0"/>
              <a:t>1. </a:t>
            </a:r>
            <a:r>
              <a:rPr lang="en-US" dirty="0" smtClean="0"/>
              <a:t>PRINCIPI DI DECISION MAKING</a:t>
            </a:r>
            <a:endParaRPr lang="es-ES" dirty="0"/>
          </a:p>
        </p:txBody>
      </p:sp>
    </p:spTree>
    <p:extLst>
      <p:ext uri="{BB962C8B-B14F-4D97-AF65-F5344CB8AC3E}">
        <p14:creationId xmlns:p14="http://schemas.microsoft.com/office/powerpoint/2010/main" xmlns="" val="2507085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94740"/>
            <a:ext cx="8520600" cy="572700"/>
          </a:xfrm>
        </p:spPr>
        <p:txBody>
          <a:bodyPr/>
          <a:lstStyle/>
          <a:p>
            <a:r>
              <a:rPr lang="en-US" sz="2000" dirty="0" err="1" smtClean="0">
                <a:solidFill>
                  <a:srgbClr val="F24F4F"/>
                </a:solidFill>
                <a:latin typeface="Cambria" panose="02040503050406030204" pitchFamily="18" charset="0"/>
              </a:rPr>
              <a:t>Stili</a:t>
            </a:r>
            <a:r>
              <a:rPr lang="en-US" sz="2000" dirty="0" smtClean="0">
                <a:solidFill>
                  <a:srgbClr val="F24F4F"/>
                </a:solidFill>
                <a:latin typeface="Cambria" panose="02040503050406030204" pitchFamily="18" charset="0"/>
              </a:rPr>
              <a:t> di Decision </a:t>
            </a:r>
            <a:r>
              <a:rPr lang="en-US" sz="2000" dirty="0">
                <a:solidFill>
                  <a:srgbClr val="F24F4F"/>
                </a:solidFill>
                <a:latin typeface="Cambria" panose="02040503050406030204" pitchFamily="18" charset="0"/>
              </a:rPr>
              <a:t>making </a:t>
            </a:r>
            <a:r>
              <a:rPr lang="en-US" sz="2000" dirty="0" smtClean="0">
                <a:solidFill>
                  <a:srgbClr val="F24F4F"/>
                </a:solidFill>
                <a:latin typeface="Cambria" panose="02040503050406030204" pitchFamily="18" charset="0"/>
              </a:rPr>
              <a:t>da un </a:t>
            </a:r>
            <a:r>
              <a:rPr lang="en-US" sz="2000" dirty="0" err="1" smtClean="0">
                <a:solidFill>
                  <a:srgbClr val="F24F4F"/>
                </a:solidFill>
                <a:latin typeface="Cambria" panose="02040503050406030204" pitchFamily="18" charset="0"/>
              </a:rPr>
              <a:t>punto</a:t>
            </a:r>
            <a:r>
              <a:rPr lang="en-US" sz="2000" dirty="0" smtClean="0">
                <a:solidFill>
                  <a:srgbClr val="F24F4F"/>
                </a:solidFill>
                <a:latin typeface="Cambria" panose="02040503050406030204" pitchFamily="18" charset="0"/>
              </a:rPr>
              <a:t> di vista del </a:t>
            </a:r>
            <a:r>
              <a:rPr lang="en-US" sz="2000" dirty="0" err="1" smtClean="0">
                <a:solidFill>
                  <a:srgbClr val="F24F4F"/>
                </a:solidFill>
                <a:latin typeface="Cambria" panose="02040503050406030204" pitchFamily="18" charset="0"/>
              </a:rPr>
              <a:t>trattamento</a:t>
            </a:r>
            <a:r>
              <a:rPr lang="en-US" sz="2000" dirty="0" smtClean="0">
                <a:solidFill>
                  <a:srgbClr val="F24F4F"/>
                </a:solidFill>
                <a:latin typeface="Cambria" panose="02040503050406030204" pitchFamily="18" charset="0"/>
              </a:rPr>
              <a:t> </a:t>
            </a:r>
            <a:r>
              <a:rPr lang="en-US" sz="2000" dirty="0" err="1" smtClean="0">
                <a:solidFill>
                  <a:srgbClr val="F24F4F"/>
                </a:solidFill>
                <a:latin typeface="Cambria" panose="02040503050406030204" pitchFamily="18" charset="0"/>
              </a:rPr>
              <a:t>delle</a:t>
            </a:r>
            <a:r>
              <a:rPr lang="en-US" sz="2000" dirty="0" smtClean="0">
                <a:solidFill>
                  <a:srgbClr val="F24F4F"/>
                </a:solidFill>
                <a:latin typeface="Cambria" panose="02040503050406030204" pitchFamily="18" charset="0"/>
              </a:rPr>
              <a:t> </a:t>
            </a:r>
            <a:r>
              <a:rPr lang="en-US" sz="2000" dirty="0" err="1" smtClean="0">
                <a:solidFill>
                  <a:srgbClr val="F24F4F"/>
                </a:solidFill>
                <a:latin typeface="Cambria" panose="02040503050406030204" pitchFamily="18" charset="0"/>
              </a:rPr>
              <a:t>informazioni</a:t>
            </a:r>
            <a:endParaRPr lang="es-ES" sz="2000"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4873" y="1231239"/>
            <a:ext cx="8520600" cy="3416400"/>
          </a:xfrm>
        </p:spPr>
        <p:txBody>
          <a:bodyPr/>
          <a:lstStyle/>
          <a:p>
            <a:pPr marL="114300" lvl="0" indent="0">
              <a:buNone/>
            </a:pPr>
            <a:r>
              <a:rPr lang="en-GB" dirty="0" err="1" smtClean="0"/>
              <a:t>Gli</a:t>
            </a:r>
            <a:r>
              <a:rPr lang="en-GB" dirty="0" smtClean="0"/>
              <a:t> </a:t>
            </a:r>
            <a:r>
              <a:rPr lang="en-GB" dirty="0" err="1" smtClean="0"/>
              <a:t>stili</a:t>
            </a:r>
            <a:r>
              <a:rPr lang="en-GB" dirty="0" smtClean="0"/>
              <a:t> del decision-making </a:t>
            </a:r>
            <a:r>
              <a:rPr lang="en-GB" dirty="0" err="1" smtClean="0"/>
              <a:t>sono</a:t>
            </a:r>
            <a:r>
              <a:rPr lang="en-GB" dirty="0" smtClean="0"/>
              <a:t> due. Il primo è </a:t>
            </a:r>
            <a:r>
              <a:rPr lang="en-GB" dirty="0" err="1" smtClean="0"/>
              <a:t>quello</a:t>
            </a:r>
            <a:r>
              <a:rPr lang="en-GB" dirty="0" smtClean="0"/>
              <a:t> in cui </a:t>
            </a:r>
            <a:r>
              <a:rPr lang="en-GB" dirty="0" err="1" smtClean="0"/>
              <a:t>si</a:t>
            </a:r>
            <a:r>
              <a:rPr lang="en-GB" dirty="0" smtClean="0"/>
              <a:t> è </a:t>
            </a:r>
            <a:r>
              <a:rPr lang="en-GB" dirty="0" err="1" smtClean="0"/>
              <a:t>più</a:t>
            </a:r>
            <a:r>
              <a:rPr lang="en-GB" dirty="0" smtClean="0"/>
              <a:t> </a:t>
            </a:r>
            <a:r>
              <a:rPr lang="en-GB" dirty="0" err="1" smtClean="0"/>
              <a:t>razionali</a:t>
            </a:r>
            <a:r>
              <a:rPr lang="en-GB" dirty="0" smtClean="0"/>
              <a:t> e </a:t>
            </a:r>
            <a:r>
              <a:rPr lang="en-GB" dirty="0" err="1" smtClean="0"/>
              <a:t>logici</a:t>
            </a:r>
            <a:r>
              <a:rPr lang="en-GB" dirty="0" smtClean="0"/>
              <a:t>. </a:t>
            </a:r>
            <a:r>
              <a:rPr lang="en-GB" dirty="0" err="1" smtClean="0"/>
              <a:t>L’altro</a:t>
            </a:r>
            <a:r>
              <a:rPr lang="en-GB" dirty="0" smtClean="0"/>
              <a:t> </a:t>
            </a:r>
            <a:r>
              <a:rPr lang="en-GB" dirty="0" err="1" smtClean="0"/>
              <a:t>invece</a:t>
            </a:r>
            <a:r>
              <a:rPr lang="en-GB" dirty="0" smtClean="0"/>
              <a:t> </a:t>
            </a:r>
            <a:r>
              <a:rPr lang="en-GB" dirty="0" err="1" smtClean="0"/>
              <a:t>descrive</a:t>
            </a:r>
            <a:r>
              <a:rPr lang="en-GB" dirty="0" smtClean="0"/>
              <a:t> la </a:t>
            </a:r>
            <a:r>
              <a:rPr lang="en-GB" dirty="0" err="1" smtClean="0"/>
              <a:t>tolleranza</a:t>
            </a:r>
            <a:r>
              <a:rPr lang="en-GB" dirty="0" smtClean="0"/>
              <a:t> di un </a:t>
            </a:r>
            <a:r>
              <a:rPr lang="en-GB" dirty="0" err="1" smtClean="0"/>
              <a:t>individuo</a:t>
            </a:r>
            <a:r>
              <a:rPr lang="en-GB" dirty="0" smtClean="0"/>
              <a:t> verso </a:t>
            </a:r>
            <a:r>
              <a:rPr lang="en-GB" dirty="0" err="1" smtClean="0"/>
              <a:t>l’ambiguità</a:t>
            </a:r>
            <a:r>
              <a:rPr lang="en-GB" dirty="0" smtClean="0"/>
              <a:t> </a:t>
            </a:r>
            <a:r>
              <a:rPr lang="en-GB" dirty="0" err="1" smtClean="0"/>
              <a:t>che</a:t>
            </a:r>
            <a:r>
              <a:rPr lang="en-GB" dirty="0" smtClean="0"/>
              <a:t> per </a:t>
            </a:r>
            <a:r>
              <a:rPr lang="en-GB" dirty="0" err="1" smtClean="0"/>
              <a:t>alcuni</a:t>
            </a:r>
            <a:r>
              <a:rPr lang="en-GB" dirty="0" smtClean="0"/>
              <a:t> è </a:t>
            </a:r>
            <a:r>
              <a:rPr lang="en-GB" dirty="0" err="1" smtClean="0"/>
              <a:t>molto</a:t>
            </a:r>
            <a:r>
              <a:rPr lang="en-GB" dirty="0" smtClean="0"/>
              <a:t> </a:t>
            </a:r>
            <a:r>
              <a:rPr lang="en-GB" dirty="0" err="1" smtClean="0"/>
              <a:t>bassa</a:t>
            </a:r>
            <a:r>
              <a:rPr lang="en-GB" dirty="0" smtClean="0"/>
              <a:t>, per </a:t>
            </a:r>
            <a:r>
              <a:rPr lang="en-GB" dirty="0" err="1" smtClean="0"/>
              <a:t>altri</a:t>
            </a:r>
            <a:r>
              <a:rPr lang="en-GB" dirty="0" smtClean="0"/>
              <a:t> è </a:t>
            </a:r>
            <a:r>
              <a:rPr lang="en-GB" dirty="0" err="1" smtClean="0"/>
              <a:t>alta.</a:t>
            </a:r>
            <a:r>
              <a:rPr lang="en-GB" dirty="0" smtClean="0"/>
              <a:t> Da </a:t>
            </a:r>
            <a:r>
              <a:rPr lang="en-GB" dirty="0" err="1" smtClean="0"/>
              <a:t>queste</a:t>
            </a:r>
            <a:r>
              <a:rPr lang="en-GB" dirty="0" smtClean="0"/>
              <a:t> due </a:t>
            </a:r>
            <a:r>
              <a:rPr lang="en-GB" dirty="0" err="1" smtClean="0"/>
              <a:t>dimensioni</a:t>
            </a:r>
            <a:r>
              <a:rPr lang="en-GB" dirty="0" smtClean="0"/>
              <a:t>, </a:t>
            </a:r>
            <a:r>
              <a:rPr lang="en-GB" dirty="0" err="1" smtClean="0"/>
              <a:t>si</a:t>
            </a:r>
            <a:r>
              <a:rPr lang="en-GB" dirty="0" smtClean="0"/>
              <a:t> </a:t>
            </a:r>
            <a:r>
              <a:rPr lang="en-GB" dirty="0" err="1" smtClean="0"/>
              <a:t>evidenziano</a:t>
            </a:r>
            <a:r>
              <a:rPr lang="en-GB" dirty="0" smtClean="0"/>
              <a:t> </a:t>
            </a:r>
            <a:r>
              <a:rPr lang="en-GB" dirty="0" err="1" smtClean="0"/>
              <a:t>quattro</a:t>
            </a:r>
            <a:r>
              <a:rPr lang="en-GB" dirty="0" smtClean="0"/>
              <a:t> </a:t>
            </a:r>
            <a:r>
              <a:rPr lang="en-GB" dirty="0" err="1" smtClean="0"/>
              <a:t>stili</a:t>
            </a:r>
            <a:r>
              <a:rPr lang="en-GB" dirty="0" smtClean="0"/>
              <a:t>:   </a:t>
            </a:r>
          </a:p>
          <a:p>
            <a:pPr marL="114300" lvl="0" indent="0">
              <a:buNone/>
            </a:pPr>
            <a:endParaRPr lang="en-GB" dirty="0" smtClean="0"/>
          </a:p>
          <a:p>
            <a:r>
              <a:rPr lang="en-GB" b="1" dirty="0" smtClean="0"/>
              <a:t>Non </a:t>
            </a:r>
            <a:r>
              <a:rPr lang="en-GB" b="1" dirty="0" err="1" smtClean="0"/>
              <a:t>intermediato</a:t>
            </a:r>
            <a:r>
              <a:rPr lang="en-GB" dirty="0" smtClean="0"/>
              <a:t>,</a:t>
            </a:r>
            <a:endParaRPr lang="pl-PL" dirty="0" smtClean="0"/>
          </a:p>
          <a:p>
            <a:r>
              <a:rPr lang="en-GB" b="1" dirty="0" err="1" smtClean="0"/>
              <a:t>analitico</a:t>
            </a:r>
            <a:r>
              <a:rPr lang="en-GB" dirty="0" smtClean="0"/>
              <a:t>, </a:t>
            </a:r>
            <a:endParaRPr lang="pl-PL" dirty="0" smtClean="0"/>
          </a:p>
          <a:p>
            <a:r>
              <a:rPr lang="en-GB" b="1" dirty="0" err="1" smtClean="0"/>
              <a:t>concettuale</a:t>
            </a:r>
            <a:r>
              <a:rPr lang="en-GB" dirty="0" smtClean="0"/>
              <a:t>, </a:t>
            </a:r>
            <a:endParaRPr lang="pl-PL" dirty="0" smtClean="0"/>
          </a:p>
          <a:p>
            <a:r>
              <a:rPr lang="en-GB" b="1" dirty="0" err="1" smtClean="0"/>
              <a:t>comportamentale</a:t>
            </a:r>
            <a:r>
              <a:rPr lang="en-GB" dirty="0" smtClean="0"/>
              <a:t>.</a:t>
            </a: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smtClean="0"/>
              <a:t>Unità </a:t>
            </a:r>
            <a:r>
              <a:rPr lang="pl-PL" dirty="0"/>
              <a:t>2</a:t>
            </a:r>
            <a:r>
              <a:rPr lang="es-ES" dirty="0"/>
              <a:t>. </a:t>
            </a:r>
            <a:r>
              <a:rPr lang="es-ES" dirty="0" smtClean="0"/>
              <a:t>STILI DI </a:t>
            </a:r>
            <a:r>
              <a:rPr lang="en-US" dirty="0" smtClean="0"/>
              <a:t>DECISION MAKING</a:t>
            </a:r>
            <a:endParaRPr lang="es-ES" dirty="0"/>
          </a:p>
        </p:txBody>
      </p:sp>
    </p:spTree>
    <p:extLst>
      <p:ext uri="{BB962C8B-B14F-4D97-AF65-F5344CB8AC3E}">
        <p14:creationId xmlns:p14="http://schemas.microsoft.com/office/powerpoint/2010/main" xmlns="" val="99392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it-IT" sz="2000" dirty="0" smtClean="0">
                <a:solidFill>
                  <a:srgbClr val="F24F4F"/>
                </a:solidFill>
                <a:latin typeface="Cambria" panose="02040503050406030204" pitchFamily="18" charset="0"/>
              </a:rPr>
              <a:t>Stili di d</a:t>
            </a:r>
            <a:r>
              <a:rPr lang="en-US" sz="2000" dirty="0" err="1" smtClean="0">
                <a:solidFill>
                  <a:srgbClr val="F24F4F"/>
                </a:solidFill>
                <a:latin typeface="Cambria" panose="02040503050406030204" pitchFamily="18" charset="0"/>
              </a:rPr>
              <a:t>ecision</a:t>
            </a:r>
            <a:r>
              <a:rPr lang="en-US" sz="2000" dirty="0" smtClean="0">
                <a:solidFill>
                  <a:srgbClr val="F24F4F"/>
                </a:solidFill>
                <a:latin typeface="Cambria" panose="02040503050406030204" pitchFamily="18" charset="0"/>
              </a:rPr>
              <a:t>-making </a:t>
            </a:r>
            <a:r>
              <a:rPr lang="en-US" sz="2000" dirty="0">
                <a:solidFill>
                  <a:srgbClr val="F24F4F"/>
                </a:solidFill>
                <a:latin typeface="Cambria" panose="02040503050406030204" pitchFamily="18" charset="0"/>
              </a:rPr>
              <a:t>styles </a:t>
            </a:r>
            <a:r>
              <a:rPr lang="en-US" sz="2000" dirty="0" smtClean="0">
                <a:solidFill>
                  <a:srgbClr val="F24F4F"/>
                </a:solidFill>
                <a:latin typeface="Cambria" panose="02040503050406030204" pitchFamily="18" charset="0"/>
              </a:rPr>
              <a:t>dal </a:t>
            </a:r>
            <a:r>
              <a:rPr lang="en-US" sz="2000" dirty="0" err="1" smtClean="0">
                <a:solidFill>
                  <a:srgbClr val="F24F4F"/>
                </a:solidFill>
                <a:latin typeface="Cambria" panose="02040503050406030204" pitchFamily="18" charset="0"/>
              </a:rPr>
              <a:t>punto</a:t>
            </a:r>
            <a:r>
              <a:rPr lang="en-US" sz="2000" dirty="0" smtClean="0">
                <a:solidFill>
                  <a:srgbClr val="F24F4F"/>
                </a:solidFill>
                <a:latin typeface="Cambria" panose="02040503050406030204" pitchFamily="18" charset="0"/>
              </a:rPr>
              <a:t> di vista </a:t>
            </a:r>
            <a:r>
              <a:rPr lang="en-US" sz="2000" dirty="0" err="1" smtClean="0">
                <a:solidFill>
                  <a:srgbClr val="F24F4F"/>
                </a:solidFill>
                <a:latin typeface="Cambria" panose="02040503050406030204" pitchFamily="18" charset="0"/>
              </a:rPr>
              <a:t>partecipativo</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en-GB" sz="1000" b="1" dirty="0" smtClean="0"/>
              <a:t>I Leader </a:t>
            </a:r>
            <a:r>
              <a:rPr lang="en-GB" sz="1000" b="1" dirty="0" err="1" smtClean="0"/>
              <a:t>prendono</a:t>
            </a:r>
            <a:r>
              <a:rPr lang="en-GB" sz="1000" b="1" dirty="0" smtClean="0"/>
              <a:t> </a:t>
            </a:r>
            <a:r>
              <a:rPr lang="en-GB" sz="1000" b="1" dirty="0" err="1" smtClean="0"/>
              <a:t>decisioni</a:t>
            </a:r>
            <a:r>
              <a:rPr lang="en-GB" sz="1000" b="1" dirty="0" smtClean="0"/>
              <a:t> da soli e li </a:t>
            </a:r>
            <a:r>
              <a:rPr lang="en-GB" sz="1000" b="1" dirty="0" err="1" smtClean="0"/>
              <a:t>annunciano</a:t>
            </a:r>
            <a:r>
              <a:rPr lang="en-GB" sz="1000" b="1" dirty="0" smtClean="0"/>
              <a:t> </a:t>
            </a:r>
            <a:r>
              <a:rPr lang="en-GB" sz="1000" b="1" dirty="0" err="1" smtClean="0"/>
              <a:t>ai</a:t>
            </a:r>
            <a:r>
              <a:rPr lang="en-GB" sz="1000" b="1" dirty="0" smtClean="0"/>
              <a:t> </a:t>
            </a:r>
            <a:r>
              <a:rPr lang="en-GB" sz="1000" b="1" dirty="0" err="1" smtClean="0"/>
              <a:t>membri</a:t>
            </a:r>
            <a:r>
              <a:rPr lang="en-GB" sz="1000" b="1" dirty="0" smtClean="0"/>
              <a:t> del </a:t>
            </a:r>
            <a:r>
              <a:rPr lang="en-GB" sz="1000" b="1" dirty="0" err="1" smtClean="0"/>
              <a:t>gruppo</a:t>
            </a:r>
            <a:r>
              <a:rPr lang="en-GB" sz="1000" b="1" dirty="0" smtClean="0"/>
              <a:t>.</a:t>
            </a:r>
            <a:endParaRPr lang="pl-PL" sz="1000" dirty="0"/>
          </a:p>
          <a:p>
            <a:pPr marL="114300" indent="0">
              <a:buNone/>
            </a:pPr>
            <a:r>
              <a:rPr lang="en-GB" sz="1000" dirty="0" err="1" smtClean="0"/>
              <a:t>Questo</a:t>
            </a:r>
            <a:r>
              <a:rPr lang="en-GB" sz="1000" dirty="0" smtClean="0"/>
              <a:t> stile non </a:t>
            </a:r>
            <a:r>
              <a:rPr lang="en-GB" sz="1000" dirty="0" err="1" smtClean="0"/>
              <a:t>richiede</a:t>
            </a:r>
            <a:r>
              <a:rPr lang="en-GB" sz="1000" dirty="0" smtClean="0"/>
              <a:t> </a:t>
            </a:r>
            <a:r>
              <a:rPr lang="en-GB" sz="1000" dirty="0" err="1" smtClean="0"/>
              <a:t>molto</a:t>
            </a:r>
            <a:r>
              <a:rPr lang="en-GB" sz="1000" dirty="0" smtClean="0"/>
              <a:t> tempo e </a:t>
            </a:r>
            <a:r>
              <a:rPr lang="en-GB" sz="1000" dirty="0" err="1" smtClean="0"/>
              <a:t>nessun</a:t>
            </a:r>
            <a:r>
              <a:rPr lang="en-GB" sz="1000" dirty="0" smtClean="0"/>
              <a:t> </a:t>
            </a:r>
            <a:r>
              <a:rPr lang="en-GB" sz="1000" dirty="0" err="1" smtClean="0"/>
              <a:t>coinvolgimento</a:t>
            </a:r>
            <a:r>
              <a:rPr lang="en-GB" sz="1000" dirty="0" smtClean="0"/>
              <a:t>. E’ </a:t>
            </a:r>
            <a:r>
              <a:rPr lang="en-GB" sz="1000" dirty="0" err="1" smtClean="0"/>
              <a:t>usato</a:t>
            </a:r>
            <a:r>
              <a:rPr lang="en-GB" sz="1000" dirty="0" smtClean="0"/>
              <a:t> in special </a:t>
            </a:r>
            <a:r>
              <a:rPr lang="en-GB" sz="1000" dirty="0" err="1" smtClean="0"/>
              <a:t>modo</a:t>
            </a:r>
            <a:r>
              <a:rPr lang="en-GB" sz="1000" dirty="0" smtClean="0"/>
              <a:t> </a:t>
            </a:r>
            <a:r>
              <a:rPr lang="en-GB" sz="1000" dirty="0" err="1" smtClean="0"/>
              <a:t>quando</a:t>
            </a:r>
            <a:r>
              <a:rPr lang="en-GB" sz="1000" dirty="0" smtClean="0"/>
              <a:t> le </a:t>
            </a:r>
            <a:r>
              <a:rPr lang="en-GB" sz="1000" dirty="0" err="1" smtClean="0"/>
              <a:t>azioni</a:t>
            </a:r>
            <a:r>
              <a:rPr lang="en-GB" sz="1000" dirty="0" smtClean="0"/>
              <a:t> immediate </a:t>
            </a:r>
            <a:r>
              <a:rPr lang="en-GB" sz="1000" dirty="0" err="1" smtClean="0"/>
              <a:t>sono</a:t>
            </a:r>
            <a:r>
              <a:rPr lang="en-GB" sz="1000" dirty="0" smtClean="0"/>
              <a:t> </a:t>
            </a:r>
            <a:r>
              <a:rPr lang="en-GB" sz="1000" dirty="0" err="1" smtClean="0"/>
              <a:t>critiche</a:t>
            </a:r>
            <a:r>
              <a:rPr lang="en-GB" sz="1000" dirty="0" smtClean="0"/>
              <a:t>. </a:t>
            </a:r>
            <a:r>
              <a:rPr lang="en-GB" sz="1000" dirty="0" err="1" smtClean="0"/>
              <a:t>Gli</a:t>
            </a:r>
            <a:r>
              <a:rPr lang="en-GB" sz="1000" dirty="0" smtClean="0"/>
              <a:t> input non </a:t>
            </a:r>
            <a:r>
              <a:rPr lang="en-GB" sz="1000" dirty="0" err="1" smtClean="0"/>
              <a:t>sono</a:t>
            </a:r>
            <a:r>
              <a:rPr lang="en-GB" sz="1000" dirty="0" smtClean="0"/>
              <a:t> </a:t>
            </a:r>
            <a:r>
              <a:rPr lang="en-GB" sz="1000" dirty="0" err="1" smtClean="0"/>
              <a:t>d’aiuto</a:t>
            </a:r>
            <a:r>
              <a:rPr lang="en-GB" sz="1000" dirty="0" smtClean="0"/>
              <a:t> e </a:t>
            </a:r>
            <a:r>
              <a:rPr lang="en-GB" sz="1000" dirty="0" err="1" smtClean="0"/>
              <a:t>l’ottemperanza</a:t>
            </a:r>
            <a:r>
              <a:rPr lang="en-GB" sz="1000" dirty="0" smtClean="0"/>
              <a:t> </a:t>
            </a:r>
            <a:r>
              <a:rPr lang="en-GB" sz="1000" dirty="0" err="1" smtClean="0"/>
              <a:t>immediata</a:t>
            </a:r>
            <a:r>
              <a:rPr lang="en-GB" sz="1000" dirty="0" smtClean="0"/>
              <a:t> </a:t>
            </a:r>
            <a:r>
              <a:rPr lang="en-GB" sz="1000" dirty="0" err="1" smtClean="0"/>
              <a:t>conta</a:t>
            </a:r>
            <a:r>
              <a:rPr lang="en-GB" sz="1000" dirty="0" smtClean="0"/>
              <a:t> </a:t>
            </a:r>
            <a:r>
              <a:rPr lang="en-GB" sz="1000" dirty="0" err="1" smtClean="0"/>
              <a:t>molto</a:t>
            </a:r>
            <a:r>
              <a:rPr lang="en-GB" sz="1000" dirty="0" smtClean="0"/>
              <a:t>.   </a:t>
            </a:r>
          </a:p>
          <a:p>
            <a:pPr marL="114300" indent="0">
              <a:buNone/>
            </a:pPr>
            <a:r>
              <a:rPr lang="en-GB" sz="1000" dirty="0"/>
              <a:t> </a:t>
            </a:r>
            <a:endParaRPr lang="pl-PL" sz="1000" dirty="0"/>
          </a:p>
          <a:p>
            <a:pPr marL="114300" indent="0">
              <a:buNone/>
            </a:pPr>
            <a:r>
              <a:rPr lang="en-GB" sz="1000" b="1" dirty="0" smtClean="0"/>
              <a:t>I Leader </a:t>
            </a:r>
            <a:r>
              <a:rPr lang="en-GB" sz="1000" b="1" dirty="0" err="1" smtClean="0"/>
              <a:t>raccolgono</a:t>
            </a:r>
            <a:r>
              <a:rPr lang="en-GB" sz="1000" b="1" dirty="0" smtClean="0"/>
              <a:t> input </a:t>
            </a:r>
            <a:r>
              <a:rPr lang="en-GB" sz="1000" b="1" dirty="0" err="1" smtClean="0"/>
              <a:t>dai</a:t>
            </a:r>
            <a:r>
              <a:rPr lang="en-GB" sz="1000" b="1" dirty="0" smtClean="0"/>
              <a:t> </a:t>
            </a:r>
            <a:r>
              <a:rPr lang="en-GB" sz="1000" b="1" dirty="0" err="1" smtClean="0"/>
              <a:t>membri</a:t>
            </a:r>
            <a:r>
              <a:rPr lang="en-GB" sz="1000" b="1" dirty="0" smtClean="0"/>
              <a:t> del </a:t>
            </a:r>
            <a:r>
              <a:rPr lang="en-GB" sz="1000" b="1" dirty="0" err="1" smtClean="0"/>
              <a:t>gruppo</a:t>
            </a:r>
            <a:r>
              <a:rPr lang="en-GB" sz="1000" b="1" dirty="0" smtClean="0"/>
              <a:t> e </a:t>
            </a:r>
            <a:r>
              <a:rPr lang="en-GB" sz="1000" b="1" dirty="0" err="1" smtClean="0"/>
              <a:t>decidono</a:t>
            </a:r>
            <a:r>
              <a:rPr lang="en-GB" sz="1000" b="1" dirty="0" smtClean="0"/>
              <a:t>.</a:t>
            </a:r>
            <a:endParaRPr lang="pl-PL" sz="1000" dirty="0"/>
          </a:p>
          <a:p>
            <a:pPr marL="114300" indent="0">
              <a:buNone/>
            </a:pPr>
            <a:r>
              <a:rPr lang="en-GB" sz="1000" dirty="0" smtClean="0"/>
              <a:t>Il leader </a:t>
            </a:r>
            <a:r>
              <a:rPr lang="en-GB" sz="1000" dirty="0" err="1" smtClean="0"/>
              <a:t>cerca</a:t>
            </a:r>
            <a:r>
              <a:rPr lang="en-GB" sz="1000" dirty="0" smtClean="0"/>
              <a:t> </a:t>
            </a:r>
            <a:r>
              <a:rPr lang="en-GB" sz="1000" dirty="0" err="1" smtClean="0"/>
              <a:t>degli</a:t>
            </a:r>
            <a:r>
              <a:rPr lang="en-GB" sz="1000" dirty="0" smtClean="0"/>
              <a:t> input, di </a:t>
            </a:r>
            <a:r>
              <a:rPr lang="en-GB" sz="1000" dirty="0" err="1" smtClean="0"/>
              <a:t>solito</a:t>
            </a:r>
            <a:r>
              <a:rPr lang="en-GB" sz="1000" dirty="0" smtClean="0"/>
              <a:t> per </a:t>
            </a:r>
            <a:r>
              <a:rPr lang="en-GB" sz="1000" dirty="0" err="1" smtClean="0"/>
              <a:t>individuare</a:t>
            </a:r>
            <a:r>
              <a:rPr lang="en-GB" sz="1000" dirty="0" smtClean="0"/>
              <a:t> </a:t>
            </a:r>
            <a:r>
              <a:rPr lang="en-GB" sz="1000" dirty="0" err="1" smtClean="0"/>
              <a:t>punti</a:t>
            </a:r>
            <a:r>
              <a:rPr lang="en-GB" sz="1000" dirty="0" smtClean="0"/>
              <a:t> </a:t>
            </a:r>
            <a:r>
              <a:rPr lang="en-GB" sz="1000" dirty="0" err="1" smtClean="0"/>
              <a:t>deboli</a:t>
            </a:r>
            <a:r>
              <a:rPr lang="en-GB" sz="1000" dirty="0"/>
              <a:t> </a:t>
            </a:r>
            <a:r>
              <a:rPr lang="en-GB" sz="1000" dirty="0" err="1" smtClean="0"/>
              <a:t>sulla</a:t>
            </a:r>
            <a:r>
              <a:rPr lang="en-GB" sz="1000" dirty="0" smtClean="0"/>
              <a:t> </a:t>
            </a:r>
            <a:r>
              <a:rPr lang="en-GB" sz="1000" dirty="0" err="1" smtClean="0"/>
              <a:t>questione</a:t>
            </a:r>
            <a:r>
              <a:rPr lang="en-GB" sz="1000" dirty="0" smtClean="0"/>
              <a:t> </a:t>
            </a:r>
            <a:r>
              <a:rPr lang="en-GB" sz="1000" dirty="0" err="1" smtClean="0"/>
              <a:t>trattata</a:t>
            </a:r>
            <a:r>
              <a:rPr lang="en-GB" sz="1000" dirty="0" smtClean="0"/>
              <a:t>. I </a:t>
            </a:r>
            <a:r>
              <a:rPr lang="en-GB" sz="1000" dirty="0" err="1" smtClean="0"/>
              <a:t>membri</a:t>
            </a:r>
            <a:r>
              <a:rPr lang="en-GB" sz="1000" dirty="0" smtClean="0"/>
              <a:t> </a:t>
            </a:r>
            <a:r>
              <a:rPr lang="en-GB" sz="1000" dirty="0" err="1" smtClean="0"/>
              <a:t>chiave</a:t>
            </a:r>
            <a:r>
              <a:rPr lang="en-GB" sz="1000" dirty="0" smtClean="0"/>
              <a:t> </a:t>
            </a:r>
            <a:r>
              <a:rPr lang="en-GB" sz="1000" dirty="0" err="1" smtClean="0"/>
              <a:t>possiedono</a:t>
            </a:r>
            <a:r>
              <a:rPr lang="en-GB" sz="1000" dirty="0" smtClean="0"/>
              <a:t> le </a:t>
            </a:r>
            <a:r>
              <a:rPr lang="en-GB" sz="1000" dirty="0" err="1" smtClean="0"/>
              <a:t>informazioni</a:t>
            </a:r>
            <a:r>
              <a:rPr lang="en-GB" sz="1000" dirty="0" smtClean="0"/>
              <a:t> </a:t>
            </a:r>
            <a:r>
              <a:rPr lang="en-GB" sz="1000" dirty="0" err="1" smtClean="0"/>
              <a:t>più</a:t>
            </a:r>
            <a:r>
              <a:rPr lang="en-GB" sz="1000" dirty="0" smtClean="0"/>
              <a:t> </a:t>
            </a:r>
            <a:r>
              <a:rPr lang="en-GB" sz="1000" dirty="0" err="1" smtClean="0"/>
              <a:t>importanti</a:t>
            </a:r>
            <a:r>
              <a:rPr lang="en-GB" sz="1000" dirty="0" smtClean="0"/>
              <a:t> e non </a:t>
            </a:r>
            <a:r>
              <a:rPr lang="en-GB" sz="1000" dirty="0" err="1" smtClean="0"/>
              <a:t>consultarli</a:t>
            </a:r>
            <a:r>
              <a:rPr lang="en-GB" sz="1000" dirty="0" smtClean="0"/>
              <a:t> </a:t>
            </a:r>
            <a:r>
              <a:rPr lang="en-GB" sz="1000" dirty="0" err="1" smtClean="0"/>
              <a:t>sarebbe</a:t>
            </a:r>
            <a:r>
              <a:rPr lang="en-GB" sz="1000" dirty="0" smtClean="0"/>
              <a:t> da </a:t>
            </a:r>
            <a:r>
              <a:rPr lang="en-GB" sz="1000" dirty="0" err="1" smtClean="0"/>
              <a:t>sciocchi</a:t>
            </a:r>
            <a:r>
              <a:rPr lang="en-GB" sz="1000" dirty="0" smtClean="0"/>
              <a:t>.</a:t>
            </a:r>
            <a:endParaRPr lang="pl-PL" sz="1000" dirty="0"/>
          </a:p>
          <a:p>
            <a:pPr marL="114300" indent="0">
              <a:buNone/>
            </a:pPr>
            <a:r>
              <a:rPr lang="en-GB" sz="1000" dirty="0"/>
              <a:t> </a:t>
            </a:r>
            <a:endParaRPr lang="pl-PL" sz="1000" dirty="0"/>
          </a:p>
          <a:p>
            <a:pPr marL="114300" indent="0">
              <a:buNone/>
            </a:pPr>
            <a:r>
              <a:rPr lang="en-GB" sz="1000" b="1" dirty="0" smtClean="0"/>
              <a:t>I Leader </a:t>
            </a:r>
            <a:r>
              <a:rPr lang="en-GB" sz="1000" b="1" dirty="0" err="1" smtClean="0"/>
              <a:t>raccolgono</a:t>
            </a:r>
            <a:r>
              <a:rPr lang="en-GB" sz="1000" b="1" dirty="0" smtClean="0"/>
              <a:t> input dal </a:t>
            </a:r>
            <a:r>
              <a:rPr lang="en-GB" sz="1000" b="1" dirty="0" err="1" smtClean="0"/>
              <a:t>gruppo</a:t>
            </a:r>
            <a:r>
              <a:rPr lang="en-GB" sz="1000" b="1" dirty="0" smtClean="0"/>
              <a:t> e poi </a:t>
            </a:r>
            <a:r>
              <a:rPr lang="en-GB" sz="1000" b="1" dirty="0" err="1" smtClean="0"/>
              <a:t>decidono</a:t>
            </a:r>
            <a:r>
              <a:rPr lang="en-GB" sz="1000" b="1" dirty="0" smtClean="0"/>
              <a:t>.</a:t>
            </a:r>
            <a:endParaRPr lang="pl-PL" sz="1000" dirty="0"/>
          </a:p>
          <a:p>
            <a:pPr marL="114300" indent="0">
              <a:buNone/>
            </a:pPr>
            <a:r>
              <a:rPr lang="en-GB" sz="1000" dirty="0" smtClean="0"/>
              <a:t>Il Leader </a:t>
            </a:r>
            <a:r>
              <a:rPr lang="en-GB" sz="1000" dirty="0" err="1" smtClean="0"/>
              <a:t>tiene</a:t>
            </a:r>
            <a:r>
              <a:rPr lang="en-GB" sz="1000" dirty="0" smtClean="0"/>
              <a:t> </a:t>
            </a:r>
            <a:r>
              <a:rPr lang="en-GB" sz="1000" dirty="0" err="1" smtClean="0"/>
              <a:t>una</a:t>
            </a:r>
            <a:r>
              <a:rPr lang="en-GB" sz="1000" dirty="0" smtClean="0"/>
              <a:t> </a:t>
            </a:r>
            <a:r>
              <a:rPr lang="en-GB" sz="1000" dirty="0" err="1" smtClean="0"/>
              <a:t>riunione</a:t>
            </a:r>
            <a:r>
              <a:rPr lang="en-GB" sz="1000" dirty="0" smtClean="0"/>
              <a:t>, </a:t>
            </a:r>
            <a:r>
              <a:rPr lang="en-GB" sz="1000" dirty="0" err="1" smtClean="0"/>
              <a:t>stimola</a:t>
            </a:r>
            <a:r>
              <a:rPr lang="en-GB" sz="1000" dirty="0" smtClean="0"/>
              <a:t> </a:t>
            </a:r>
            <a:r>
              <a:rPr lang="en-GB" sz="1000" dirty="0" err="1" smtClean="0"/>
              <a:t>i</a:t>
            </a:r>
            <a:r>
              <a:rPr lang="en-GB" sz="1000" dirty="0" smtClean="0"/>
              <a:t> </a:t>
            </a:r>
            <a:r>
              <a:rPr lang="en-GB" sz="1000" dirty="0" err="1" smtClean="0"/>
              <a:t>suoi</a:t>
            </a:r>
            <a:r>
              <a:rPr lang="en-GB" sz="1000" dirty="0" smtClean="0"/>
              <a:t> </a:t>
            </a:r>
            <a:r>
              <a:rPr lang="en-GB" sz="1000" dirty="0" err="1" smtClean="0"/>
              <a:t>collaboaratori</a:t>
            </a:r>
            <a:r>
              <a:rPr lang="en-GB" sz="1000" dirty="0" smtClean="0"/>
              <a:t> a </a:t>
            </a:r>
            <a:r>
              <a:rPr lang="en-GB" sz="1000" dirty="0" err="1" smtClean="0"/>
              <a:t>proporre</a:t>
            </a:r>
            <a:r>
              <a:rPr lang="en-GB" sz="1000" dirty="0" smtClean="0"/>
              <a:t> </a:t>
            </a:r>
            <a:r>
              <a:rPr lang="en-GB" sz="1000" dirty="0" err="1" smtClean="0"/>
              <a:t>idee</a:t>
            </a:r>
            <a:r>
              <a:rPr lang="en-GB" sz="1000" dirty="0" smtClean="0"/>
              <a:t>, li </a:t>
            </a:r>
            <a:r>
              <a:rPr lang="en-GB" sz="1000" dirty="0" err="1" smtClean="0"/>
              <a:t>raccoglie</a:t>
            </a:r>
            <a:r>
              <a:rPr lang="en-GB" sz="1000" dirty="0" smtClean="0"/>
              <a:t> e poi decide.</a:t>
            </a:r>
            <a:endParaRPr lang="pl-PL" sz="1000" dirty="0"/>
          </a:p>
          <a:p>
            <a:pPr marL="114300" indent="0">
              <a:buNone/>
            </a:pPr>
            <a:r>
              <a:rPr lang="en-GB" sz="1000" dirty="0"/>
              <a:t> </a:t>
            </a:r>
            <a:endParaRPr lang="pl-PL" sz="1000" dirty="0"/>
          </a:p>
          <a:p>
            <a:pPr marL="114300" indent="0">
              <a:buNone/>
            </a:pPr>
            <a:r>
              <a:rPr lang="en-GB" sz="1000" b="1" dirty="0" smtClean="0"/>
              <a:t>Decision-making di </a:t>
            </a:r>
            <a:r>
              <a:rPr lang="en-GB" sz="1000" b="1" dirty="0" err="1" smtClean="0"/>
              <a:t>gruppo</a:t>
            </a:r>
            <a:r>
              <a:rPr lang="en-GB" sz="1000" b="1" dirty="0" smtClean="0"/>
              <a:t> (</a:t>
            </a:r>
            <a:r>
              <a:rPr lang="en-GB" sz="1000" b="1" dirty="0" err="1" smtClean="0"/>
              <a:t>tramite</a:t>
            </a:r>
            <a:r>
              <a:rPr lang="en-GB" sz="1000" b="1" dirty="0" smtClean="0"/>
              <a:t> </a:t>
            </a:r>
            <a:r>
              <a:rPr lang="en-GB" sz="1000" b="1" dirty="0" err="1" smtClean="0"/>
              <a:t>consenso</a:t>
            </a:r>
            <a:r>
              <a:rPr lang="en-GB" sz="1000" b="1" dirty="0" smtClean="0"/>
              <a:t>).</a:t>
            </a:r>
            <a:endParaRPr lang="pl-PL" sz="1000" dirty="0"/>
          </a:p>
          <a:p>
            <a:pPr marL="114300" indent="0">
              <a:buNone/>
            </a:pPr>
            <a:r>
              <a:rPr lang="en-GB" sz="1000" dirty="0" smtClean="0"/>
              <a:t>Il leader è parte del </a:t>
            </a:r>
            <a:r>
              <a:rPr lang="en-GB" sz="1000" dirty="0" err="1" smtClean="0"/>
              <a:t>gruppo</a:t>
            </a:r>
            <a:r>
              <a:rPr lang="en-GB" sz="1000" dirty="0"/>
              <a:t>,</a:t>
            </a:r>
            <a:r>
              <a:rPr lang="en-GB" sz="1000" dirty="0" smtClean="0"/>
              <a:t> </a:t>
            </a:r>
            <a:r>
              <a:rPr lang="en-GB" sz="1000" dirty="0" err="1" smtClean="0"/>
              <a:t>il</a:t>
            </a:r>
            <a:r>
              <a:rPr lang="en-GB" sz="1000" dirty="0" smtClean="0"/>
              <a:t> </a:t>
            </a:r>
            <a:r>
              <a:rPr lang="en-GB" sz="1000" dirty="0" err="1" smtClean="0"/>
              <a:t>suo</a:t>
            </a:r>
            <a:r>
              <a:rPr lang="en-GB" sz="1000" dirty="0" smtClean="0"/>
              <a:t> è un </a:t>
            </a:r>
            <a:r>
              <a:rPr lang="en-GB" sz="1000" dirty="0" err="1" smtClean="0"/>
              <a:t>voto</a:t>
            </a:r>
            <a:r>
              <a:rPr lang="en-GB" sz="1000" dirty="0" smtClean="0"/>
              <a:t> </a:t>
            </a:r>
            <a:r>
              <a:rPr lang="en-GB" sz="1000" dirty="0" err="1" smtClean="0"/>
              <a:t>che</a:t>
            </a:r>
            <a:r>
              <a:rPr lang="en-GB" sz="1000" dirty="0" smtClean="0"/>
              <a:t> vale </a:t>
            </a:r>
            <a:r>
              <a:rPr lang="en-GB" sz="1000" dirty="0" err="1" smtClean="0"/>
              <a:t>quanto</a:t>
            </a:r>
            <a:r>
              <a:rPr lang="en-GB" sz="1000" dirty="0" smtClean="0"/>
              <a:t> </a:t>
            </a:r>
            <a:r>
              <a:rPr lang="en-GB" sz="1000" dirty="0" err="1" smtClean="0"/>
              <a:t>quello</a:t>
            </a:r>
            <a:r>
              <a:rPr lang="en-GB" sz="1000" dirty="0" smtClean="0"/>
              <a:t> </a:t>
            </a:r>
            <a:r>
              <a:rPr lang="en-GB" sz="1000" dirty="0" err="1" smtClean="0"/>
              <a:t>degli</a:t>
            </a:r>
            <a:r>
              <a:rPr lang="en-GB" sz="1000" dirty="0" smtClean="0"/>
              <a:t> </a:t>
            </a:r>
            <a:r>
              <a:rPr lang="en-GB" sz="1000" dirty="0" err="1" smtClean="0"/>
              <a:t>altri</a:t>
            </a:r>
            <a:r>
              <a:rPr lang="en-GB" sz="1000" dirty="0"/>
              <a:t>.</a:t>
            </a:r>
            <a:r>
              <a:rPr lang="en-GB" sz="1000" dirty="0" smtClean="0"/>
              <a:t> Il </a:t>
            </a:r>
            <a:r>
              <a:rPr lang="en-GB" sz="1000" dirty="0" err="1" smtClean="0"/>
              <a:t>gruppo</a:t>
            </a:r>
            <a:r>
              <a:rPr lang="en-GB" sz="1000" dirty="0" smtClean="0"/>
              <a:t> </a:t>
            </a:r>
            <a:r>
              <a:rPr lang="en-GB" sz="1000" dirty="0" err="1" smtClean="0"/>
              <a:t>possiede</a:t>
            </a:r>
            <a:r>
              <a:rPr lang="en-GB" sz="1000" dirty="0" smtClean="0"/>
              <a:t> </a:t>
            </a:r>
            <a:r>
              <a:rPr lang="en-GB" sz="1000" dirty="0" err="1" smtClean="0"/>
              <a:t>tutte</a:t>
            </a:r>
            <a:r>
              <a:rPr lang="en-GB" sz="1000" dirty="0" smtClean="0"/>
              <a:t> le </a:t>
            </a:r>
            <a:r>
              <a:rPr lang="en-GB" sz="1000" dirty="0" err="1" smtClean="0"/>
              <a:t>informazioni</a:t>
            </a:r>
            <a:r>
              <a:rPr lang="en-GB" sz="1000" dirty="0" smtClean="0"/>
              <a:t> </a:t>
            </a:r>
            <a:r>
              <a:rPr lang="en-GB" sz="1000" dirty="0" err="1" smtClean="0"/>
              <a:t>che</a:t>
            </a:r>
            <a:r>
              <a:rPr lang="en-GB" sz="1000" dirty="0" smtClean="0"/>
              <a:t> </a:t>
            </a:r>
            <a:r>
              <a:rPr lang="en-GB" sz="1000" dirty="0" err="1" smtClean="0"/>
              <a:t>servono</a:t>
            </a:r>
            <a:r>
              <a:rPr lang="en-GB" sz="1000" dirty="0" smtClean="0"/>
              <a:t>. </a:t>
            </a:r>
            <a:r>
              <a:rPr lang="en-GB" sz="1000" dirty="0" err="1" smtClean="0"/>
              <a:t>Tutti</a:t>
            </a:r>
            <a:r>
              <a:rPr lang="en-GB" sz="1000" dirty="0" smtClean="0"/>
              <a:t> </a:t>
            </a:r>
            <a:r>
              <a:rPr lang="en-GB" sz="1000" dirty="0" err="1" smtClean="0"/>
              <a:t>devono</a:t>
            </a:r>
            <a:r>
              <a:rPr lang="en-GB" sz="1000" dirty="0" smtClean="0"/>
              <a:t> </a:t>
            </a:r>
            <a:r>
              <a:rPr lang="en-GB" sz="1000" dirty="0" err="1" smtClean="0"/>
              <a:t>essere</a:t>
            </a:r>
            <a:r>
              <a:rPr lang="en-GB" sz="1000" dirty="0" smtClean="0"/>
              <a:t> </a:t>
            </a:r>
            <a:r>
              <a:rPr lang="en-GB" sz="1000" dirty="0" err="1" smtClean="0"/>
              <a:t>d’accord</a:t>
            </a:r>
            <a:r>
              <a:rPr lang="en-GB" sz="1000" dirty="0" err="1"/>
              <a:t>o</a:t>
            </a:r>
            <a:r>
              <a:rPr lang="en-GB" sz="1000" dirty="0" smtClean="0"/>
              <a:t> </a:t>
            </a:r>
            <a:r>
              <a:rPr lang="en-GB" sz="1000" dirty="0" err="1" smtClean="0"/>
              <a:t>sulla</a:t>
            </a:r>
            <a:r>
              <a:rPr lang="en-GB" sz="1000" dirty="0" smtClean="0"/>
              <a:t> </a:t>
            </a:r>
            <a:r>
              <a:rPr lang="en-GB" sz="1000" dirty="0" err="1" smtClean="0"/>
              <a:t>decisione</a:t>
            </a:r>
            <a:r>
              <a:rPr lang="en-GB" sz="1000" dirty="0" smtClean="0"/>
              <a:t> da </a:t>
            </a:r>
            <a:r>
              <a:rPr lang="en-GB" sz="1000" dirty="0" err="1" smtClean="0"/>
              <a:t>prendere</a:t>
            </a:r>
            <a:r>
              <a:rPr lang="en-GB" sz="1000" dirty="0" smtClean="0"/>
              <a:t>. </a:t>
            </a:r>
            <a:r>
              <a:rPr lang="en-GB" sz="1000" dirty="0"/>
              <a:t> </a:t>
            </a:r>
            <a:endParaRPr lang="pl-PL" sz="1000" dirty="0"/>
          </a:p>
          <a:p>
            <a:pPr marL="114300" indent="0">
              <a:buNone/>
            </a:pPr>
            <a:endParaRPr lang="pl-PL" sz="1000" dirty="0"/>
          </a:p>
          <a:p>
            <a:pPr marL="114300" indent="0">
              <a:buNone/>
            </a:pPr>
            <a:r>
              <a:rPr lang="en-GB" sz="1000" b="1" dirty="0" smtClean="0"/>
              <a:t>I leader </a:t>
            </a:r>
            <a:r>
              <a:rPr lang="en-GB" sz="1000" b="1" dirty="0" err="1" smtClean="0"/>
              <a:t>delegano</a:t>
            </a:r>
            <a:r>
              <a:rPr lang="en-GB" sz="1000" b="1" dirty="0" smtClean="0"/>
              <a:t> la </a:t>
            </a:r>
            <a:r>
              <a:rPr lang="en-GB" sz="1000" b="1" dirty="0" err="1" smtClean="0"/>
              <a:t>decisione</a:t>
            </a:r>
            <a:r>
              <a:rPr lang="en-GB" sz="1000" b="1" dirty="0" smtClean="0"/>
              <a:t> da </a:t>
            </a:r>
            <a:r>
              <a:rPr lang="en-GB" sz="1000" b="1" dirty="0" err="1" smtClean="0"/>
              <a:t>prendere</a:t>
            </a:r>
            <a:r>
              <a:rPr lang="en-GB" sz="1000" b="1" dirty="0" smtClean="0"/>
              <a:t> con </a:t>
            </a:r>
            <a:r>
              <a:rPr lang="en-GB" sz="1000" b="1" dirty="0" err="1" smtClean="0"/>
              <a:t>criteri</a:t>
            </a:r>
            <a:r>
              <a:rPr lang="en-GB" sz="1000" b="1" dirty="0" smtClean="0"/>
              <a:t> e </a:t>
            </a:r>
            <a:r>
              <a:rPr lang="en-GB" sz="1000" b="1" dirty="0" err="1" smtClean="0"/>
              <a:t>vincoli</a:t>
            </a:r>
            <a:r>
              <a:rPr lang="en-GB" sz="1000" b="1" dirty="0" smtClean="0"/>
              <a:t> per </a:t>
            </a:r>
            <a:r>
              <a:rPr lang="en-GB" sz="1000" b="1" dirty="0" err="1" smtClean="0"/>
              <a:t>il</a:t>
            </a:r>
            <a:r>
              <a:rPr lang="en-GB" sz="1000" b="1" dirty="0" smtClean="0"/>
              <a:t> </a:t>
            </a:r>
            <a:r>
              <a:rPr lang="en-GB" sz="1000" b="1" dirty="0" err="1" smtClean="0"/>
              <a:t>gruppo</a:t>
            </a:r>
            <a:r>
              <a:rPr lang="en-GB" sz="1000" b="1" dirty="0" smtClean="0"/>
              <a:t>.</a:t>
            </a:r>
            <a:endParaRPr lang="pl-PL" sz="1000" dirty="0"/>
          </a:p>
          <a:p>
            <a:pPr marL="114300" indent="0">
              <a:buNone/>
            </a:pPr>
            <a:r>
              <a:rPr lang="en-GB" sz="1000" dirty="0" smtClean="0"/>
              <a:t>Il leader </a:t>
            </a:r>
            <a:r>
              <a:rPr lang="en-GB" sz="1000" dirty="0" err="1" smtClean="0"/>
              <a:t>delega</a:t>
            </a:r>
            <a:r>
              <a:rPr lang="en-GB" sz="1000" dirty="0" smtClean="0"/>
              <a:t> la </a:t>
            </a:r>
            <a:r>
              <a:rPr lang="en-GB" sz="1000" dirty="0" err="1" smtClean="0"/>
              <a:t>decisione</a:t>
            </a:r>
            <a:r>
              <a:rPr lang="en-GB" sz="1000" dirty="0" smtClean="0"/>
              <a:t> al </a:t>
            </a:r>
            <a:r>
              <a:rPr lang="en-GB" sz="1000" dirty="0" err="1" smtClean="0"/>
              <a:t>gruppo</a:t>
            </a:r>
            <a:r>
              <a:rPr lang="en-GB" sz="1000" dirty="0" smtClean="0"/>
              <a:t> con </a:t>
            </a:r>
            <a:r>
              <a:rPr lang="en-GB" sz="1000" dirty="0" err="1" smtClean="0"/>
              <a:t>il</a:t>
            </a:r>
            <a:r>
              <a:rPr lang="en-GB" sz="1000" dirty="0" smtClean="0"/>
              <a:t> quale </a:t>
            </a:r>
            <a:r>
              <a:rPr lang="en-GB" sz="1000" dirty="0" err="1" smtClean="0"/>
              <a:t>dovrà</a:t>
            </a:r>
            <a:r>
              <a:rPr lang="en-GB" sz="1000" dirty="0" smtClean="0"/>
              <a:t> </a:t>
            </a:r>
            <a:r>
              <a:rPr lang="en-GB" sz="1000" dirty="0" err="1" smtClean="0"/>
              <a:t>essere</a:t>
            </a:r>
            <a:r>
              <a:rPr lang="en-GB" sz="1000" dirty="0" smtClean="0"/>
              <a:t> </a:t>
            </a:r>
            <a:r>
              <a:rPr lang="en-GB" sz="1000" dirty="0" err="1" smtClean="0"/>
              <a:t>chiaro</a:t>
            </a:r>
            <a:r>
              <a:rPr lang="en-GB" sz="1000" dirty="0" smtClean="0"/>
              <a:t>, </a:t>
            </a:r>
            <a:r>
              <a:rPr lang="en-GB" sz="1000" dirty="0" err="1" smtClean="0"/>
              <a:t>spiegando</a:t>
            </a:r>
            <a:r>
              <a:rPr lang="en-GB" sz="1000" dirty="0"/>
              <a:t> </a:t>
            </a:r>
            <a:r>
              <a:rPr lang="en-GB" sz="1000" dirty="0" err="1" smtClean="0"/>
              <a:t>quali</a:t>
            </a:r>
            <a:r>
              <a:rPr lang="en-GB" sz="1000" dirty="0" smtClean="0"/>
              <a:t> </a:t>
            </a:r>
            <a:r>
              <a:rPr lang="en-GB" sz="1000" dirty="0" err="1" smtClean="0"/>
              <a:t>siano</a:t>
            </a:r>
            <a:r>
              <a:rPr lang="en-GB" sz="1000" dirty="0" smtClean="0"/>
              <a:t> </a:t>
            </a:r>
            <a:r>
              <a:rPr lang="en-GB" sz="1000" dirty="0" err="1" smtClean="0"/>
              <a:t>i</a:t>
            </a:r>
            <a:r>
              <a:rPr lang="en-GB" sz="1000" dirty="0" smtClean="0"/>
              <a:t> </a:t>
            </a:r>
            <a:r>
              <a:rPr lang="en-GB" sz="1000" dirty="0" err="1" smtClean="0"/>
              <a:t>criteri</a:t>
            </a:r>
            <a:r>
              <a:rPr lang="en-GB" sz="1000" dirty="0" smtClean="0"/>
              <a:t> e </a:t>
            </a:r>
            <a:r>
              <a:rPr lang="en-GB" sz="1000" dirty="0" err="1" smtClean="0"/>
              <a:t>vincoli</a:t>
            </a:r>
            <a:r>
              <a:rPr lang="en-GB" sz="1000" dirty="0" smtClean="0"/>
              <a:t> da </a:t>
            </a:r>
            <a:r>
              <a:rPr lang="en-GB" sz="1000" dirty="0" err="1" smtClean="0"/>
              <a:t>rispettare</a:t>
            </a:r>
            <a:r>
              <a:rPr lang="en-GB" sz="1000" dirty="0" smtClean="0"/>
              <a:t>.</a:t>
            </a:r>
            <a:endParaRPr lang="pl-PL" sz="10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smtClean="0"/>
              <a:t>Unità </a:t>
            </a:r>
            <a:r>
              <a:rPr lang="pl-PL" dirty="0"/>
              <a:t>2</a:t>
            </a:r>
            <a:r>
              <a:rPr lang="es-ES" dirty="0"/>
              <a:t>. </a:t>
            </a:r>
            <a:r>
              <a:rPr lang="es-ES" dirty="0" smtClean="0"/>
              <a:t>STILI DI </a:t>
            </a:r>
            <a:r>
              <a:rPr lang="en-US" dirty="0" smtClean="0"/>
              <a:t>DECISION MAKING</a:t>
            </a:r>
            <a:endParaRPr lang="es-ES" dirty="0"/>
          </a:p>
        </p:txBody>
      </p:sp>
    </p:spTree>
    <p:extLst>
      <p:ext uri="{BB962C8B-B14F-4D97-AF65-F5344CB8AC3E}">
        <p14:creationId xmlns:p14="http://schemas.microsoft.com/office/powerpoint/2010/main" xmlns="" val="822165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rgbClr val="F24F4F"/>
                </a:solidFill>
                <a:latin typeface="Cambria" panose="02040503050406030204" pitchFamily="18" charset="0"/>
              </a:rPr>
              <a:t>Processo</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decisionale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n-GB" dirty="0" err="1" smtClean="0"/>
              <a:t>Prendere</a:t>
            </a:r>
            <a:r>
              <a:rPr lang="en-GB" dirty="0" smtClean="0"/>
              <a:t> </a:t>
            </a:r>
            <a:r>
              <a:rPr lang="en-GB" dirty="0" err="1" smtClean="0"/>
              <a:t>decisioni</a:t>
            </a:r>
            <a:r>
              <a:rPr lang="en-GB" dirty="0" smtClean="0"/>
              <a:t> fa parte </a:t>
            </a:r>
            <a:r>
              <a:rPr lang="en-GB" dirty="0" err="1" smtClean="0"/>
              <a:t>della</a:t>
            </a:r>
            <a:r>
              <a:rPr lang="en-GB" dirty="0" smtClean="0"/>
              <a:t> vita di </a:t>
            </a:r>
            <a:r>
              <a:rPr lang="en-GB" dirty="0" err="1" smtClean="0"/>
              <a:t>tutti</a:t>
            </a:r>
            <a:r>
              <a:rPr lang="en-GB" dirty="0" smtClean="0"/>
              <a:t> </a:t>
            </a:r>
            <a:r>
              <a:rPr lang="en-GB" dirty="0" err="1" smtClean="0"/>
              <a:t>i</a:t>
            </a:r>
            <a:r>
              <a:rPr lang="en-GB" dirty="0" smtClean="0"/>
              <a:t> </a:t>
            </a:r>
            <a:r>
              <a:rPr lang="en-GB" dirty="0" err="1" smtClean="0"/>
              <a:t>giorni</a:t>
            </a:r>
            <a:r>
              <a:rPr lang="en-GB" dirty="0" smtClean="0"/>
              <a:t>. </a:t>
            </a:r>
            <a:r>
              <a:rPr lang="en-GB" dirty="0" err="1" smtClean="0"/>
              <a:t>Alcuni</a:t>
            </a:r>
            <a:r>
              <a:rPr lang="en-GB" dirty="0" smtClean="0"/>
              <a:t> la </a:t>
            </a:r>
            <a:r>
              <a:rPr lang="en-GB" dirty="0" err="1" smtClean="0"/>
              <a:t>considerano</a:t>
            </a:r>
            <a:r>
              <a:rPr lang="en-GB" dirty="0" smtClean="0"/>
              <a:t> </a:t>
            </a:r>
            <a:r>
              <a:rPr lang="en-GB" dirty="0" err="1" smtClean="0"/>
              <a:t>un’arte</a:t>
            </a:r>
            <a:r>
              <a:rPr lang="en-GB" dirty="0" smtClean="0"/>
              <a:t>, </a:t>
            </a:r>
            <a:r>
              <a:rPr lang="en-GB" dirty="0" err="1" smtClean="0"/>
              <a:t>altri</a:t>
            </a:r>
            <a:r>
              <a:rPr lang="en-GB" dirty="0" smtClean="0"/>
              <a:t> </a:t>
            </a:r>
            <a:r>
              <a:rPr lang="en-GB" dirty="0" err="1" smtClean="0"/>
              <a:t>una</a:t>
            </a:r>
            <a:r>
              <a:rPr lang="en-GB" dirty="0" smtClean="0"/>
              <a:t> </a:t>
            </a:r>
            <a:r>
              <a:rPr lang="en-GB" dirty="0" err="1" smtClean="0"/>
              <a:t>competenza</a:t>
            </a:r>
            <a:r>
              <a:rPr lang="en-GB" dirty="0" smtClean="0"/>
              <a:t>. </a:t>
            </a:r>
            <a:r>
              <a:rPr lang="en-GB" dirty="0" err="1" smtClean="0"/>
              <a:t>Possono</a:t>
            </a:r>
            <a:r>
              <a:rPr lang="en-GB" dirty="0" smtClean="0"/>
              <a:t> </a:t>
            </a:r>
            <a:r>
              <a:rPr lang="en-GB" dirty="0" err="1" smtClean="0"/>
              <a:t>essere</a:t>
            </a:r>
            <a:r>
              <a:rPr lang="en-GB" dirty="0" smtClean="0"/>
              <a:t> </a:t>
            </a:r>
            <a:r>
              <a:rPr lang="en-GB" dirty="0" err="1" smtClean="0"/>
              <a:t>personali</a:t>
            </a:r>
            <a:r>
              <a:rPr lang="en-GB" dirty="0" smtClean="0"/>
              <a:t> o </a:t>
            </a:r>
            <a:r>
              <a:rPr lang="en-GB" dirty="0" err="1" smtClean="0"/>
              <a:t>professionali</a:t>
            </a:r>
            <a:r>
              <a:rPr lang="en-GB" dirty="0" smtClean="0"/>
              <a:t> ma in </a:t>
            </a:r>
            <a:r>
              <a:rPr lang="en-GB" dirty="0" err="1" smtClean="0"/>
              <a:t>entrambi</a:t>
            </a:r>
            <a:r>
              <a:rPr lang="en-GB" dirty="0" smtClean="0"/>
              <a:t> </a:t>
            </a:r>
            <a:r>
              <a:rPr lang="en-GB" dirty="0" err="1" smtClean="0"/>
              <a:t>i</a:t>
            </a:r>
            <a:r>
              <a:rPr lang="en-GB" dirty="0" smtClean="0"/>
              <a:t> </a:t>
            </a:r>
            <a:r>
              <a:rPr lang="en-GB" dirty="0" err="1" smtClean="0"/>
              <a:t>casi</a:t>
            </a:r>
            <a:r>
              <a:rPr lang="en-GB" dirty="0" smtClean="0"/>
              <a:t> le </a:t>
            </a:r>
            <a:r>
              <a:rPr lang="en-GB" dirty="0" err="1" smtClean="0"/>
              <a:t>scelte</a:t>
            </a:r>
            <a:r>
              <a:rPr lang="en-GB" dirty="0" smtClean="0"/>
              <a:t> </a:t>
            </a:r>
            <a:r>
              <a:rPr lang="en-GB" dirty="0" err="1" smtClean="0"/>
              <a:t>avranno</a:t>
            </a:r>
            <a:r>
              <a:rPr lang="en-GB" dirty="0" smtClean="0"/>
              <a:t> </a:t>
            </a:r>
            <a:r>
              <a:rPr lang="en-GB" dirty="0" err="1" smtClean="0"/>
              <a:t>conseguenze</a:t>
            </a:r>
            <a:r>
              <a:rPr lang="en-GB" dirty="0" smtClean="0"/>
              <a:t>.</a:t>
            </a:r>
          </a:p>
          <a:p>
            <a:pPr marL="114300" indent="0">
              <a:lnSpc>
                <a:spcPct val="150000"/>
              </a:lnSpc>
              <a:buNone/>
            </a:pPr>
            <a:r>
              <a:rPr lang="en-GB" dirty="0" smtClean="0"/>
              <a:t>In </a:t>
            </a:r>
            <a:r>
              <a:rPr lang="en-GB" dirty="0" err="1" smtClean="0"/>
              <a:t>altre</a:t>
            </a:r>
            <a:r>
              <a:rPr lang="en-GB" dirty="0" smtClean="0"/>
              <a:t> parole, la </a:t>
            </a:r>
            <a:r>
              <a:rPr lang="en-GB" dirty="0" err="1" smtClean="0"/>
              <a:t>decisione</a:t>
            </a:r>
            <a:r>
              <a:rPr lang="en-GB" dirty="0" smtClean="0"/>
              <a:t> </a:t>
            </a:r>
            <a:r>
              <a:rPr lang="en-GB" dirty="0" err="1" smtClean="0"/>
              <a:t>presa</a:t>
            </a:r>
            <a:r>
              <a:rPr lang="en-GB" dirty="0" smtClean="0"/>
              <a:t> </a:t>
            </a:r>
            <a:r>
              <a:rPr lang="en-GB" dirty="0" err="1" smtClean="0"/>
              <a:t>potrebbe</a:t>
            </a:r>
            <a:r>
              <a:rPr lang="en-GB" dirty="0" smtClean="0"/>
              <a:t> </a:t>
            </a:r>
            <a:r>
              <a:rPr lang="en-GB" dirty="0" err="1" smtClean="0"/>
              <a:t>potenzialmente</a:t>
            </a:r>
            <a:r>
              <a:rPr lang="en-GB" dirty="0" smtClean="0"/>
              <a:t> </a:t>
            </a:r>
            <a:r>
              <a:rPr lang="en-GB" dirty="0" err="1" smtClean="0"/>
              <a:t>influenzare</a:t>
            </a:r>
            <a:r>
              <a:rPr lang="en-GB" dirty="0" smtClean="0"/>
              <a:t> </a:t>
            </a:r>
            <a:r>
              <a:rPr lang="en-GB" dirty="0" err="1" smtClean="0"/>
              <a:t>noi</a:t>
            </a:r>
            <a:r>
              <a:rPr lang="en-GB" dirty="0" smtClean="0"/>
              <a:t> </a:t>
            </a:r>
            <a:r>
              <a:rPr lang="en-GB" dirty="0" err="1" smtClean="0"/>
              <a:t>ed</a:t>
            </a:r>
            <a:r>
              <a:rPr lang="en-GB" dirty="0" smtClean="0"/>
              <a:t> </a:t>
            </a:r>
            <a:r>
              <a:rPr lang="en-GB" dirty="0" err="1" smtClean="0"/>
              <a:t>altri</a:t>
            </a:r>
            <a:r>
              <a:rPr lang="en-GB" dirty="0" smtClean="0"/>
              <a:t>. </a:t>
            </a:r>
            <a:r>
              <a:rPr lang="en-GB" dirty="0" err="1" smtClean="0"/>
              <a:t>Quindi</a:t>
            </a:r>
            <a:r>
              <a:rPr lang="en-GB" dirty="0" smtClean="0"/>
              <a:t> è </a:t>
            </a:r>
            <a:r>
              <a:rPr lang="en-GB" dirty="0" err="1" smtClean="0"/>
              <a:t>importante</a:t>
            </a:r>
            <a:r>
              <a:rPr lang="en-GB" dirty="0" smtClean="0"/>
              <a:t> </a:t>
            </a:r>
            <a:r>
              <a:rPr lang="en-GB" dirty="0" err="1" smtClean="0"/>
              <a:t>avere</a:t>
            </a:r>
            <a:r>
              <a:rPr lang="en-GB" dirty="0" smtClean="0"/>
              <a:t> </a:t>
            </a:r>
            <a:r>
              <a:rPr lang="en-GB" dirty="0" err="1" smtClean="0"/>
              <a:t>delle</a:t>
            </a:r>
            <a:r>
              <a:rPr lang="en-GB" dirty="0" smtClean="0"/>
              <a:t> </a:t>
            </a:r>
            <a:r>
              <a:rPr lang="en-GB" dirty="0" err="1" smtClean="0"/>
              <a:t>abilità</a:t>
            </a:r>
            <a:r>
              <a:rPr lang="en-GB" dirty="0" smtClean="0"/>
              <a:t> </a:t>
            </a:r>
            <a:r>
              <a:rPr lang="en-GB" dirty="0" err="1" smtClean="0"/>
              <a:t>che</a:t>
            </a:r>
            <a:r>
              <a:rPr lang="en-GB" dirty="0" smtClean="0"/>
              <a:t> </a:t>
            </a:r>
            <a:r>
              <a:rPr lang="en-GB" dirty="0" err="1" smtClean="0"/>
              <a:t>ti</a:t>
            </a:r>
            <a:r>
              <a:rPr lang="en-GB" dirty="0" smtClean="0"/>
              <a:t> </a:t>
            </a:r>
            <a:r>
              <a:rPr lang="en-GB" dirty="0" err="1" smtClean="0"/>
              <a:t>permettano</a:t>
            </a:r>
            <a:r>
              <a:rPr lang="en-GB" dirty="0" smtClean="0"/>
              <a:t> di </a:t>
            </a:r>
            <a:r>
              <a:rPr lang="en-GB" dirty="0" err="1" smtClean="0"/>
              <a:t>valutare</a:t>
            </a:r>
            <a:r>
              <a:rPr lang="en-GB" dirty="0" smtClean="0"/>
              <a:t> bene </a:t>
            </a:r>
            <a:r>
              <a:rPr lang="en-GB" dirty="0" err="1" smtClean="0"/>
              <a:t>delle</a:t>
            </a:r>
            <a:r>
              <a:rPr lang="en-GB" dirty="0" smtClean="0"/>
              <a:t> alternative, </a:t>
            </a:r>
            <a:r>
              <a:rPr lang="en-GB" dirty="0" err="1" smtClean="0"/>
              <a:t>così</a:t>
            </a:r>
            <a:r>
              <a:rPr lang="en-GB" dirty="0" smtClean="0"/>
              <a:t> da </a:t>
            </a:r>
            <a:r>
              <a:rPr lang="en-GB" dirty="0" err="1" smtClean="0"/>
              <a:t>scegliere</a:t>
            </a:r>
            <a:r>
              <a:rPr lang="en-GB" dirty="0" smtClean="0"/>
              <a:t> di fare la </a:t>
            </a:r>
            <a:r>
              <a:rPr lang="en-GB" dirty="0" err="1" smtClean="0"/>
              <a:t>cosa</a:t>
            </a:r>
            <a:r>
              <a:rPr lang="en-GB" dirty="0" smtClean="0"/>
              <a:t> </a:t>
            </a:r>
            <a:r>
              <a:rPr lang="en-GB" dirty="0" err="1" smtClean="0"/>
              <a:t>giusta</a:t>
            </a:r>
            <a:r>
              <a:rPr lang="en-GB" dirty="0" smtClean="0"/>
              <a:t> in </a:t>
            </a:r>
            <a:r>
              <a:rPr lang="en-GB" dirty="0" err="1" smtClean="0"/>
              <a:t>ogni</a:t>
            </a:r>
            <a:r>
              <a:rPr lang="en-GB" dirty="0" smtClean="0"/>
              <a:t> </a:t>
            </a:r>
            <a:r>
              <a:rPr lang="en-GB" dirty="0" err="1" smtClean="0"/>
              <a:t>situazione</a:t>
            </a:r>
            <a:r>
              <a:rPr lang="en-GB" dirty="0" smtClean="0"/>
              <a:t>.   </a:t>
            </a:r>
            <a:endParaRPr lang="en-GB" dirty="0"/>
          </a:p>
          <a:p>
            <a:pPr marL="114300" indent="0">
              <a:lnSpc>
                <a:spcPct val="150000"/>
              </a:lnSpc>
              <a:buNone/>
            </a:pPr>
            <a:endParaRPr lang="en-GB" dirty="0"/>
          </a:p>
          <a:p>
            <a:pPr marL="114300" lvl="0" indent="0">
              <a:buNone/>
            </a:pPr>
            <a:endParaRPr lang="pl-PL"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 </a:t>
            </a:r>
            <a:r>
              <a:rPr lang="pl-PL" dirty="0"/>
              <a:t>3</a:t>
            </a:r>
            <a:r>
              <a:rPr lang="en-US" dirty="0"/>
              <a:t>. </a:t>
            </a:r>
            <a:r>
              <a:rPr lang="en-US" dirty="0" smtClean="0"/>
              <a:t>PROCESSO DECISIONALE </a:t>
            </a:r>
            <a:endParaRPr lang="es-ES" dirty="0"/>
          </a:p>
        </p:txBody>
      </p:sp>
    </p:spTree>
    <p:extLst>
      <p:ext uri="{BB962C8B-B14F-4D97-AF65-F5344CB8AC3E}">
        <p14:creationId xmlns:p14="http://schemas.microsoft.com/office/powerpoint/2010/main" xmlns="" val="12289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rgbClr val="F24F4F"/>
                </a:solidFill>
                <a:latin typeface="Cambria" panose="02040503050406030204" pitchFamily="18" charset="0"/>
              </a:rPr>
              <a:t>Gli</a:t>
            </a:r>
            <a:r>
              <a:rPr lang="en-GB" dirty="0" smtClean="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o</a:t>
            </a:r>
            <a:r>
              <a:rPr lang="en-GB" dirty="0" err="1" smtClean="0">
                <a:solidFill>
                  <a:srgbClr val="F24F4F"/>
                </a:solidFill>
                <a:latin typeface="Cambria" panose="02040503050406030204" pitchFamily="18" charset="0"/>
              </a:rPr>
              <a:t>tto</a:t>
            </a:r>
            <a:r>
              <a:rPr lang="en-GB" dirty="0" smtClean="0">
                <a:solidFill>
                  <a:srgbClr val="F24F4F"/>
                </a:solidFill>
                <a:latin typeface="Cambria" panose="02040503050406030204" pitchFamily="18" charset="0"/>
              </a:rPr>
              <a:t> step del </a:t>
            </a:r>
            <a:r>
              <a:rPr lang="en-GB" dirty="0" err="1" smtClean="0">
                <a:solidFill>
                  <a:srgbClr val="F24F4F"/>
                </a:solidFill>
                <a:latin typeface="Cambria" panose="02040503050406030204" pitchFamily="18" charset="0"/>
              </a:rPr>
              <a:t>processo</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decisionale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it-IT" dirty="0" smtClean="0"/>
              <a:t>In questa unità presenteremo gli otto </a:t>
            </a:r>
            <a:r>
              <a:rPr lang="it-IT" dirty="0" err="1" smtClean="0"/>
              <a:t>step</a:t>
            </a:r>
            <a:r>
              <a:rPr lang="it-IT" dirty="0" smtClean="0"/>
              <a:t> del processo decisionale il quale inizia nell’identificare un problema e quali saranno i criteri decisionali in base ad esso. Poi si prosegue con lo sviluppo, analisi e selezione di un’alternativa che possa risolvere quel problema. Lo </a:t>
            </a:r>
            <a:r>
              <a:rPr lang="it-IT" dirty="0" err="1" smtClean="0"/>
              <a:t>step</a:t>
            </a:r>
            <a:r>
              <a:rPr lang="it-IT" dirty="0" smtClean="0"/>
              <a:t> finale sarà proprio quello di valutare l’efficacia della decisione, sia di gruppo che individuale. </a:t>
            </a:r>
            <a:endParaRPr lang="it-IT"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a:t>
            </a:r>
            <a:r>
              <a:rPr lang="en-US" sz="700" i="1" dirty="0" smtClean="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Project </a:t>
            </a: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 </a:t>
            </a:r>
            <a:r>
              <a:rPr lang="pl-PL" dirty="0"/>
              <a:t>3</a:t>
            </a:r>
            <a:r>
              <a:rPr lang="en-US" dirty="0"/>
              <a:t>. </a:t>
            </a:r>
            <a:r>
              <a:rPr lang="en-US" dirty="0" smtClean="0"/>
              <a:t>PROCESSO DECISIONALE </a:t>
            </a:r>
            <a:endParaRPr lang="es-ES" dirty="0"/>
          </a:p>
        </p:txBody>
      </p:sp>
    </p:spTree>
    <p:extLst>
      <p:ext uri="{BB962C8B-B14F-4D97-AF65-F5344CB8AC3E}">
        <p14:creationId xmlns:p14="http://schemas.microsoft.com/office/powerpoint/2010/main" xmlns="" val="40587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smtClean="0">
                <a:solidFill>
                  <a:srgbClr val="F24F4F"/>
                </a:solidFill>
                <a:latin typeface="Cambria" panose="02040503050406030204" pitchFamily="18" charset="0"/>
              </a:rPr>
              <a:t>Processo</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Decisionale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en-GB" dirty="0" err="1" smtClean="0"/>
              <a:t>Identificare</a:t>
            </a:r>
            <a:r>
              <a:rPr lang="en-GB" dirty="0" smtClean="0"/>
              <a:t> </a:t>
            </a:r>
            <a:r>
              <a:rPr lang="en-GB" dirty="0" err="1" smtClean="0"/>
              <a:t>il</a:t>
            </a:r>
            <a:r>
              <a:rPr lang="en-GB" dirty="0" smtClean="0"/>
              <a:t> </a:t>
            </a:r>
            <a:r>
              <a:rPr lang="en-GB" dirty="0" err="1" smtClean="0"/>
              <a:t>problema</a:t>
            </a:r>
            <a:r>
              <a:rPr lang="en-GB" dirty="0" smtClean="0"/>
              <a:t> </a:t>
            </a:r>
            <a:endParaRPr lang="en-GB" dirty="0"/>
          </a:p>
          <a:p>
            <a:pPr marL="825500" lvl="1" indent="-228600">
              <a:lnSpc>
                <a:spcPct val="100000"/>
              </a:lnSpc>
              <a:buFont typeface="+mj-lt"/>
              <a:buAutoNum type="arabicPeriod"/>
            </a:pPr>
            <a:r>
              <a:rPr lang="en-GB" dirty="0" err="1" smtClean="0"/>
              <a:t>Identificare</a:t>
            </a:r>
            <a:r>
              <a:rPr lang="en-GB" dirty="0" smtClean="0"/>
              <a:t> </a:t>
            </a:r>
            <a:r>
              <a:rPr lang="en-GB" dirty="0" err="1" smtClean="0"/>
              <a:t>i</a:t>
            </a:r>
            <a:r>
              <a:rPr lang="en-GB" dirty="0" smtClean="0"/>
              <a:t> </a:t>
            </a:r>
            <a:r>
              <a:rPr lang="en-GB" dirty="0" err="1" smtClean="0"/>
              <a:t>criteri</a:t>
            </a:r>
            <a:r>
              <a:rPr lang="en-GB" dirty="0" smtClean="0"/>
              <a:t> di </a:t>
            </a:r>
            <a:r>
              <a:rPr lang="en-GB" dirty="0" err="1" smtClean="0"/>
              <a:t>decisione</a:t>
            </a:r>
            <a:endParaRPr lang="en-GB" dirty="0"/>
          </a:p>
          <a:p>
            <a:pPr marL="825500" lvl="1" indent="-228600">
              <a:lnSpc>
                <a:spcPct val="100000"/>
              </a:lnSpc>
              <a:buFont typeface="+mj-lt"/>
              <a:buAutoNum type="arabicPeriod"/>
            </a:pPr>
            <a:r>
              <a:rPr lang="en-GB" dirty="0" err="1" smtClean="0"/>
              <a:t>Ponderare</a:t>
            </a:r>
            <a:r>
              <a:rPr lang="en-GB" dirty="0" smtClean="0"/>
              <a:t> </a:t>
            </a:r>
            <a:r>
              <a:rPr lang="en-GB" dirty="0" err="1" smtClean="0"/>
              <a:t>i</a:t>
            </a:r>
            <a:r>
              <a:rPr lang="en-GB" dirty="0" smtClean="0"/>
              <a:t> </a:t>
            </a:r>
            <a:r>
              <a:rPr lang="en-GB" dirty="0" err="1" smtClean="0"/>
              <a:t>criteri</a:t>
            </a:r>
            <a:r>
              <a:rPr lang="en-GB" dirty="0" smtClean="0"/>
              <a:t> </a:t>
            </a:r>
            <a:endParaRPr lang="en-GB" dirty="0"/>
          </a:p>
          <a:p>
            <a:pPr marL="825500" lvl="1" indent="-228600">
              <a:lnSpc>
                <a:spcPct val="100000"/>
              </a:lnSpc>
              <a:buFont typeface="+mj-lt"/>
              <a:buAutoNum type="arabicPeriod"/>
            </a:pPr>
            <a:r>
              <a:rPr lang="en-GB" dirty="0" err="1" smtClean="0"/>
              <a:t>Sviluppare</a:t>
            </a:r>
            <a:r>
              <a:rPr lang="en-GB" dirty="0" smtClean="0"/>
              <a:t> alternative</a:t>
            </a:r>
            <a:endParaRPr lang="en-GB" dirty="0"/>
          </a:p>
          <a:p>
            <a:pPr marL="825500" lvl="1" indent="-228600">
              <a:lnSpc>
                <a:spcPct val="100000"/>
              </a:lnSpc>
              <a:buFont typeface="+mj-lt"/>
              <a:buAutoNum type="arabicPeriod"/>
            </a:pPr>
            <a:r>
              <a:rPr lang="en-GB" dirty="0" err="1" smtClean="0"/>
              <a:t>Analizzare</a:t>
            </a:r>
            <a:r>
              <a:rPr lang="en-GB" dirty="0" smtClean="0"/>
              <a:t> le alternative</a:t>
            </a:r>
            <a:endParaRPr lang="en-GB" dirty="0"/>
          </a:p>
          <a:p>
            <a:pPr marL="825500" lvl="1" indent="-228600">
              <a:lnSpc>
                <a:spcPct val="100000"/>
              </a:lnSpc>
              <a:buFont typeface="+mj-lt"/>
              <a:buAutoNum type="arabicPeriod"/>
            </a:pPr>
            <a:r>
              <a:rPr lang="en-GB" dirty="0" err="1" smtClean="0"/>
              <a:t>Selezionare</a:t>
            </a:r>
            <a:r>
              <a:rPr lang="en-GB" dirty="0" smtClean="0"/>
              <a:t> le </a:t>
            </a:r>
            <a:r>
              <a:rPr lang="en-GB" dirty="0"/>
              <a:t>alternative</a:t>
            </a:r>
          </a:p>
          <a:p>
            <a:pPr marL="825500" lvl="1" indent="-228600">
              <a:lnSpc>
                <a:spcPct val="100000"/>
              </a:lnSpc>
              <a:buFont typeface="+mj-lt"/>
              <a:buAutoNum type="arabicPeriod"/>
            </a:pPr>
            <a:r>
              <a:rPr lang="en-GB" dirty="0" err="1" smtClean="0"/>
              <a:t>Implementare</a:t>
            </a:r>
            <a:r>
              <a:rPr lang="en-GB" dirty="0" smtClean="0"/>
              <a:t> le </a:t>
            </a:r>
            <a:r>
              <a:rPr lang="en-GB" dirty="0"/>
              <a:t>alternative</a:t>
            </a:r>
          </a:p>
          <a:p>
            <a:pPr marL="825500" lvl="1" indent="-228600">
              <a:lnSpc>
                <a:spcPct val="100000"/>
              </a:lnSpc>
              <a:buFont typeface="+mj-lt"/>
              <a:buAutoNum type="arabicPeriod"/>
            </a:pPr>
            <a:r>
              <a:rPr lang="en-GB" dirty="0" err="1" smtClean="0"/>
              <a:t>Valutare</a:t>
            </a:r>
            <a:r>
              <a:rPr lang="en-GB" dirty="0" smtClean="0"/>
              <a:t> </a:t>
            </a:r>
            <a:r>
              <a:rPr lang="en-GB" dirty="0" err="1" smtClean="0"/>
              <a:t>l’efficacia</a:t>
            </a:r>
            <a:r>
              <a:rPr lang="en-GB" dirty="0" smtClean="0"/>
              <a:t> </a:t>
            </a:r>
            <a:r>
              <a:rPr lang="en-GB" dirty="0" err="1" smtClean="0"/>
              <a:t>della</a:t>
            </a:r>
            <a:r>
              <a:rPr lang="en-GB" dirty="0" smtClean="0"/>
              <a:t> </a:t>
            </a:r>
            <a:r>
              <a:rPr lang="en-GB" dirty="0" err="1" smtClean="0"/>
              <a:t>decisioni</a:t>
            </a:r>
            <a:endParaRPr lang="en-GB" sz="12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 </a:t>
            </a:r>
            <a:r>
              <a:rPr lang="pl-PL" dirty="0"/>
              <a:t>3</a:t>
            </a:r>
            <a:r>
              <a:rPr lang="en-US" dirty="0"/>
              <a:t>. </a:t>
            </a:r>
            <a:r>
              <a:rPr lang="en-US" dirty="0" smtClean="0"/>
              <a:t>PROCESSO DECISIONALE </a:t>
            </a:r>
            <a:endParaRPr lang="es-ES" dirty="0"/>
          </a:p>
        </p:txBody>
      </p:sp>
    </p:spTree>
    <p:extLst>
      <p:ext uri="{BB962C8B-B14F-4D97-AF65-F5344CB8AC3E}">
        <p14:creationId xmlns:p14="http://schemas.microsoft.com/office/powerpoint/2010/main" xmlns="" val="32643408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7006</TotalTime>
  <Words>1997</Words>
  <Application>Microsoft Office PowerPoint</Application>
  <PresentationFormat>Presentazione su schermo (16:9)</PresentationFormat>
  <Paragraphs>184</Paragraphs>
  <Slides>17</Slides>
  <Notes>4</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Simple Light</vt:lpstr>
      <vt:lpstr> ARTCademy “Accademia delle Arti e Mestieri”</vt:lpstr>
      <vt:lpstr>Modulo 3. Decision-making</vt:lpstr>
      <vt:lpstr>Decision Making - Introduzione</vt:lpstr>
      <vt:lpstr>Cos’è il Decision Making?</vt:lpstr>
      <vt:lpstr>Stili di Decision making da un punto di vista del trattamento delle informazioni</vt:lpstr>
      <vt:lpstr>Stili di decision-making styles dal punto di vista partecipativo</vt:lpstr>
      <vt:lpstr>Processo decisionale</vt:lpstr>
      <vt:lpstr>Gli otto step del processo decisionale</vt:lpstr>
      <vt:lpstr>Processo Decisionale</vt:lpstr>
      <vt:lpstr>Vantaggi del decision-making di gruppo </vt:lpstr>
      <vt:lpstr>Svantaggi del decision-making di gruppo</vt:lpstr>
      <vt:lpstr>Vantaggi del decision-making individuale</vt:lpstr>
      <vt:lpstr>Svantaggi del decision-making individuale</vt:lpstr>
      <vt:lpstr>Orientamento e ragionamento etico </vt:lpstr>
      <vt:lpstr>Cornice per la comprensione del decision-making etico</vt:lpstr>
      <vt:lpstr>Comportamenti non etici </vt:lpstr>
      <vt:lpstr>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IHF Europe</cp:lastModifiedBy>
  <cp:revision>184</cp:revision>
  <dcterms:modified xsi:type="dcterms:W3CDTF">2020-02-20T12:04:16Z</dcterms:modified>
</cp:coreProperties>
</file>