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72" r:id="rId3"/>
    <p:sldId id="283" r:id="rId4"/>
    <p:sldId id="276" r:id="rId5"/>
    <p:sldId id="379" r:id="rId6"/>
    <p:sldId id="371" r:id="rId7"/>
    <p:sldId id="403" r:id="rId8"/>
    <p:sldId id="380" r:id="rId9"/>
    <p:sldId id="402" r:id="rId10"/>
    <p:sldId id="404" r:id="rId11"/>
    <p:sldId id="375" r:id="rId12"/>
    <p:sldId id="408" r:id="rId13"/>
    <p:sldId id="444" r:id="rId14"/>
    <p:sldId id="445" r:id="rId15"/>
    <p:sldId id="376" r:id="rId16"/>
    <p:sldId id="508" r:id="rId17"/>
    <p:sldId id="509" r:id="rId18"/>
    <p:sldId id="510" r:id="rId19"/>
    <p:sldId id="377" r:id="rId20"/>
    <p:sldId id="560" r:id="rId21"/>
    <p:sldId id="559" r:id="rId22"/>
    <p:sldId id="558" r:id="rId23"/>
    <p:sldId id="512" r:id="rId24"/>
    <p:sldId id="274" r:id="rId25"/>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EB Garamond Medium" panose="020B0604020202020204" charset="0"/>
      <p:regular r:id="rId31"/>
      <p:bold r:id="rId32"/>
      <p:italic r:id="rId33"/>
      <p:boldItalic r:id="rId34"/>
    </p:embeddedFont>
    <p:embeddedFont>
      <p:font typeface="EB Garamond" panose="020B0604020202020204" charset="0"/>
      <p:regular r:id="rId35"/>
      <p:bold r:id="rId36"/>
      <p:italic r:id="rId37"/>
      <p:boldItalic r:id="rId38"/>
    </p:embeddedFont>
    <p:embeddedFont>
      <p:font typeface="Garamond" panose="02020404030301010803" pitchFamily="18"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0"/>
    <p:restoredTop sz="91599"/>
  </p:normalViewPr>
  <p:slideViewPr>
    <p:cSldViewPr snapToGrid="0">
      <p:cViewPr varScale="1">
        <p:scale>
          <a:sx n="140" d="100"/>
          <a:sy n="140" d="100"/>
        </p:scale>
        <p:origin x="1158" y="10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9018-D34E-425D-91C0-2FE22969D81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l-PL"/>
        </a:p>
      </dgm:t>
    </dgm:pt>
    <dgm:pt modelId="{D3CD4C37-A34E-4305-95AD-7FF8461B5377}">
      <dgm:prSet phldrT="[Tekst]" custT="1"/>
      <dgm:spPr/>
      <dgm:t>
        <a:bodyPr/>
        <a:lstStyle/>
        <a:p>
          <a:r>
            <a:rPr lang="en-GB" sz="2400" b="1" noProof="0" dirty="0" smtClean="0"/>
            <a:t>Leaders</a:t>
          </a:r>
          <a:endParaRPr lang="en-GB" sz="2400" b="1" noProof="0" dirty="0"/>
        </a:p>
        <a:p>
          <a:r>
            <a:rPr lang="en-GB" sz="1800" noProof="0" dirty="0" err="1" smtClean="0"/>
            <a:t>Motivano</a:t>
          </a:r>
          <a:r>
            <a:rPr lang="en-GB" sz="1800" noProof="0" dirty="0" smtClean="0"/>
            <a:t>, </a:t>
          </a:r>
          <a:r>
            <a:rPr lang="en-GB" sz="1800" noProof="0" dirty="0" err="1" smtClean="0"/>
            <a:t>stimolano</a:t>
          </a:r>
          <a:r>
            <a:rPr lang="en-GB" sz="1800" noProof="0" dirty="0" smtClean="0"/>
            <a:t>, </a:t>
          </a:r>
          <a:r>
            <a:rPr lang="en-GB" sz="1800" noProof="0" dirty="0" err="1" smtClean="0"/>
            <a:t>rafforzano</a:t>
          </a:r>
          <a:r>
            <a:rPr lang="en-GB" sz="1800" noProof="0" dirty="0" smtClean="0"/>
            <a:t> e </a:t>
          </a:r>
          <a:r>
            <a:rPr lang="en-GB" sz="1800" noProof="0" dirty="0" err="1" smtClean="0"/>
            <a:t>attivano</a:t>
          </a:r>
          <a:r>
            <a:rPr lang="en-GB" sz="1800" noProof="0" dirty="0" smtClean="0"/>
            <a:t> </a:t>
          </a:r>
        </a:p>
        <a:p>
          <a:r>
            <a:rPr lang="en-GB" sz="1800" noProof="0" dirty="0" smtClean="0"/>
            <a:t>- </a:t>
          </a:r>
          <a:r>
            <a:rPr lang="en-GB" sz="1800" noProof="0" dirty="0" err="1" smtClean="0"/>
            <a:t>guidano</a:t>
          </a:r>
          <a:r>
            <a:rPr lang="en-GB" sz="1800" noProof="0" dirty="0" smtClean="0"/>
            <a:t> le </a:t>
          </a:r>
          <a:r>
            <a:rPr lang="en-GB" sz="1800" b="1" noProof="0" dirty="0" err="1" smtClean="0"/>
            <a:t>persone</a:t>
          </a:r>
          <a:endParaRPr lang="en-GB" sz="1800" b="1" noProof="0" dirty="0"/>
        </a:p>
        <a:p>
          <a:r>
            <a:rPr lang="pl-PL" sz="4100" dirty="0"/>
            <a:t> </a:t>
          </a:r>
        </a:p>
      </dgm:t>
    </dgm:pt>
    <dgm:pt modelId="{842E26EA-CB45-487B-B726-BD655C427A60}" type="parTrans" cxnId="{47BB7727-CF97-477A-B58F-5EC4E8D31884}">
      <dgm:prSet/>
      <dgm:spPr/>
      <dgm:t>
        <a:bodyPr/>
        <a:lstStyle/>
        <a:p>
          <a:endParaRPr lang="pl-PL"/>
        </a:p>
      </dgm:t>
    </dgm:pt>
    <dgm:pt modelId="{1ED5B774-E61F-4389-A1E3-3E6F73B6E543}" type="sibTrans" cxnId="{47BB7727-CF97-477A-B58F-5EC4E8D31884}">
      <dgm:prSet/>
      <dgm:spPr/>
      <dgm:t>
        <a:bodyPr/>
        <a:lstStyle/>
        <a:p>
          <a:endParaRPr lang="pl-PL"/>
        </a:p>
      </dgm:t>
    </dgm:pt>
    <dgm:pt modelId="{761574E7-A5D7-4F59-94DC-A0A1374A03F6}">
      <dgm:prSet phldrT="[Tekst]" custT="1"/>
      <dgm:spPr/>
      <dgm:t>
        <a:bodyPr/>
        <a:lstStyle/>
        <a:p>
          <a:r>
            <a:rPr lang="en-GB" sz="2400" b="1" noProof="0" dirty="0" smtClean="0"/>
            <a:t>Managers</a:t>
          </a:r>
          <a:endParaRPr lang="en-GB" sz="2400" b="1" noProof="0" dirty="0"/>
        </a:p>
        <a:p>
          <a:r>
            <a:rPr lang="it-IT" sz="1800" noProof="0" dirty="0" smtClean="0"/>
            <a:t>Garantiscono la realizzazione delle idee ed il raggiungimento degli obiettivi</a:t>
          </a:r>
          <a:endParaRPr lang="en-GB" sz="1800" noProof="0" dirty="0" smtClean="0"/>
        </a:p>
        <a:p>
          <a:r>
            <a:rPr lang="en-GB" sz="1800" noProof="0" dirty="0" smtClean="0"/>
            <a:t>- </a:t>
          </a:r>
          <a:r>
            <a:rPr lang="en-GB" sz="1800" noProof="0" dirty="0" err="1" smtClean="0"/>
            <a:t>gestiscono</a:t>
          </a:r>
          <a:r>
            <a:rPr lang="en-GB" sz="1800" noProof="0" dirty="0" smtClean="0"/>
            <a:t> </a:t>
          </a:r>
          <a:r>
            <a:rPr lang="en-GB" sz="1800" noProof="0" dirty="0" err="1" smtClean="0"/>
            <a:t>il</a:t>
          </a:r>
          <a:r>
            <a:rPr lang="en-GB" sz="1800" noProof="0" dirty="0" smtClean="0"/>
            <a:t> </a:t>
          </a:r>
          <a:r>
            <a:rPr lang="en-GB" sz="1800" b="1" noProof="0" dirty="0" err="1" smtClean="0"/>
            <a:t>lavoro</a:t>
          </a:r>
          <a:r>
            <a:rPr lang="pl-PL" sz="2000" b="1" dirty="0" smtClean="0"/>
            <a:t> </a:t>
          </a:r>
        </a:p>
        <a:p>
          <a:r>
            <a:rPr lang="pl-PL" sz="2000" dirty="0" smtClean="0"/>
            <a:t> </a:t>
          </a:r>
          <a:endParaRPr lang="pl-PL" sz="2000" dirty="0"/>
        </a:p>
      </dgm:t>
    </dgm:pt>
    <dgm:pt modelId="{3626D591-0EF5-496D-92F2-EB17AF2E85C4}" type="parTrans" cxnId="{3F7823E8-1B99-4E60-8783-C3D7E93DC789}">
      <dgm:prSet/>
      <dgm:spPr/>
      <dgm:t>
        <a:bodyPr/>
        <a:lstStyle/>
        <a:p>
          <a:endParaRPr lang="pl-PL"/>
        </a:p>
      </dgm:t>
    </dgm:pt>
    <dgm:pt modelId="{FD67B1DE-D8CC-4F1B-A96E-BC83FE7D83DD}" type="sibTrans" cxnId="{3F7823E8-1B99-4E60-8783-C3D7E93DC789}">
      <dgm:prSet/>
      <dgm:spPr/>
      <dgm:t>
        <a:bodyPr/>
        <a:lstStyle/>
        <a:p>
          <a:endParaRPr lang="pl-PL"/>
        </a:p>
      </dgm:t>
    </dgm:pt>
    <dgm:pt modelId="{20E942EC-6448-4904-9501-045078CBCBE4}" type="pres">
      <dgm:prSet presAssocID="{74B79018-D34E-425D-91C0-2FE22969D811}" presName="compositeShape" presStyleCnt="0">
        <dgm:presLayoutVars>
          <dgm:chMax val="7"/>
          <dgm:dir/>
          <dgm:resizeHandles val="exact"/>
        </dgm:presLayoutVars>
      </dgm:prSet>
      <dgm:spPr/>
      <dgm:t>
        <a:bodyPr/>
        <a:lstStyle/>
        <a:p>
          <a:endParaRPr lang="it-IT"/>
        </a:p>
      </dgm:t>
    </dgm:pt>
    <dgm:pt modelId="{A225E1FC-88AE-44DD-A262-6D4198C39967}" type="pres">
      <dgm:prSet presAssocID="{D3CD4C37-A34E-4305-95AD-7FF8461B5377}" presName="circ1" presStyleLbl="vennNode1" presStyleIdx="0" presStyleCnt="2" custScaleX="106392" custLinFactNeighborX="-257" custLinFactNeighborY="-2835"/>
      <dgm:spPr/>
      <dgm:t>
        <a:bodyPr/>
        <a:lstStyle/>
        <a:p>
          <a:endParaRPr lang="it-IT"/>
        </a:p>
      </dgm:t>
    </dgm:pt>
    <dgm:pt modelId="{24EE30BD-94D1-487A-AE17-C5BB85276892}" type="pres">
      <dgm:prSet presAssocID="{D3CD4C37-A34E-4305-95AD-7FF8461B5377}" presName="circ1Tx" presStyleLbl="revTx" presStyleIdx="0" presStyleCnt="0">
        <dgm:presLayoutVars>
          <dgm:chMax val="0"/>
          <dgm:chPref val="0"/>
          <dgm:bulletEnabled val="1"/>
        </dgm:presLayoutVars>
      </dgm:prSet>
      <dgm:spPr/>
      <dgm:t>
        <a:bodyPr/>
        <a:lstStyle/>
        <a:p>
          <a:endParaRPr lang="it-IT"/>
        </a:p>
      </dgm:t>
    </dgm:pt>
    <dgm:pt modelId="{251D8281-4894-4955-9192-E1F605807543}" type="pres">
      <dgm:prSet presAssocID="{761574E7-A5D7-4F59-94DC-A0A1374A03F6}" presName="circ2" presStyleLbl="vennNode1" presStyleIdx="1" presStyleCnt="2" custScaleX="106707" custLinFactNeighborX="7046" custLinFactNeighborY="696"/>
      <dgm:spPr/>
      <dgm:t>
        <a:bodyPr/>
        <a:lstStyle/>
        <a:p>
          <a:endParaRPr lang="it-IT"/>
        </a:p>
      </dgm:t>
    </dgm:pt>
    <dgm:pt modelId="{C479F7DE-75B8-46B7-8E9F-361D62BFC9F1}" type="pres">
      <dgm:prSet presAssocID="{761574E7-A5D7-4F59-94DC-A0A1374A03F6}" presName="circ2Tx" presStyleLbl="revTx" presStyleIdx="0" presStyleCnt="0">
        <dgm:presLayoutVars>
          <dgm:chMax val="0"/>
          <dgm:chPref val="0"/>
          <dgm:bulletEnabled val="1"/>
        </dgm:presLayoutVars>
      </dgm:prSet>
      <dgm:spPr/>
      <dgm:t>
        <a:bodyPr/>
        <a:lstStyle/>
        <a:p>
          <a:endParaRPr lang="it-IT"/>
        </a:p>
      </dgm:t>
    </dgm:pt>
  </dgm:ptLst>
  <dgm:cxnLst>
    <dgm:cxn modelId="{47BB7727-CF97-477A-B58F-5EC4E8D31884}" srcId="{74B79018-D34E-425D-91C0-2FE22969D811}" destId="{D3CD4C37-A34E-4305-95AD-7FF8461B5377}" srcOrd="0" destOrd="0" parTransId="{842E26EA-CB45-487B-B726-BD655C427A60}" sibTransId="{1ED5B774-E61F-4389-A1E3-3E6F73B6E543}"/>
    <dgm:cxn modelId="{59369E6F-3F36-4015-9B5B-7F2ED7141D7B}" type="presOf" srcId="{D3CD4C37-A34E-4305-95AD-7FF8461B5377}" destId="{24EE30BD-94D1-487A-AE17-C5BB85276892}" srcOrd="1" destOrd="0" presId="urn:microsoft.com/office/officeart/2005/8/layout/venn1"/>
    <dgm:cxn modelId="{91E442AD-CB12-4AAA-921E-CC0280A9319E}" type="presOf" srcId="{74B79018-D34E-425D-91C0-2FE22969D811}" destId="{20E942EC-6448-4904-9501-045078CBCBE4}" srcOrd="0" destOrd="0" presId="urn:microsoft.com/office/officeart/2005/8/layout/venn1"/>
    <dgm:cxn modelId="{8BC4DAE7-56AE-4956-BB2A-B5FABE445801}" type="presOf" srcId="{761574E7-A5D7-4F59-94DC-A0A1374A03F6}" destId="{251D8281-4894-4955-9192-E1F605807543}" srcOrd="0" destOrd="0" presId="urn:microsoft.com/office/officeart/2005/8/layout/venn1"/>
    <dgm:cxn modelId="{3F7823E8-1B99-4E60-8783-C3D7E93DC789}" srcId="{74B79018-D34E-425D-91C0-2FE22969D811}" destId="{761574E7-A5D7-4F59-94DC-A0A1374A03F6}" srcOrd="1" destOrd="0" parTransId="{3626D591-0EF5-496D-92F2-EB17AF2E85C4}" sibTransId="{FD67B1DE-D8CC-4F1B-A96E-BC83FE7D83DD}"/>
    <dgm:cxn modelId="{32B9C2EC-3834-41C9-92E9-38CC717C74DC}" type="presOf" srcId="{761574E7-A5D7-4F59-94DC-A0A1374A03F6}" destId="{C479F7DE-75B8-46B7-8E9F-361D62BFC9F1}" srcOrd="1" destOrd="0" presId="urn:microsoft.com/office/officeart/2005/8/layout/venn1"/>
    <dgm:cxn modelId="{4BE643DA-F434-4E52-83D6-240C614F0D7C}" type="presOf" srcId="{D3CD4C37-A34E-4305-95AD-7FF8461B5377}" destId="{A225E1FC-88AE-44DD-A262-6D4198C39967}" srcOrd="0" destOrd="0" presId="urn:microsoft.com/office/officeart/2005/8/layout/venn1"/>
    <dgm:cxn modelId="{FA9C71B2-A32C-4FD9-83AE-2B393B0C900E}" type="presParOf" srcId="{20E942EC-6448-4904-9501-045078CBCBE4}" destId="{A225E1FC-88AE-44DD-A262-6D4198C39967}" srcOrd="0" destOrd="0" presId="urn:microsoft.com/office/officeart/2005/8/layout/venn1"/>
    <dgm:cxn modelId="{136AE8F5-85B7-43EA-BB42-8638665321E7}" type="presParOf" srcId="{20E942EC-6448-4904-9501-045078CBCBE4}" destId="{24EE30BD-94D1-487A-AE17-C5BB85276892}" srcOrd="1" destOrd="0" presId="urn:microsoft.com/office/officeart/2005/8/layout/venn1"/>
    <dgm:cxn modelId="{E8B152D6-6D0D-4102-9658-51340413A400}" type="presParOf" srcId="{20E942EC-6448-4904-9501-045078CBCBE4}" destId="{251D8281-4894-4955-9192-E1F605807543}" srcOrd="2" destOrd="0" presId="urn:microsoft.com/office/officeart/2005/8/layout/venn1"/>
    <dgm:cxn modelId="{A81C343F-F19D-40B4-9F2D-63B386AAA181}" type="presParOf" srcId="{20E942EC-6448-4904-9501-045078CBCBE4}" destId="{C479F7DE-75B8-46B7-8E9F-361D62BFC9F1}"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69AE9-87EC-4CB4-9C21-FF0B04376DE7}" type="doc">
      <dgm:prSet loTypeId="urn:microsoft.com/office/officeart/2005/8/layout/venn1" loCatId="relationship" qsTypeId="urn:microsoft.com/office/officeart/2005/8/quickstyle/simple1" qsCatId="simple" csTypeId="urn:microsoft.com/office/officeart/2005/8/colors/accent1_2" csCatId="accent1" phldr="1"/>
      <dgm:spPr/>
    </dgm:pt>
    <dgm:pt modelId="{D4181148-1992-4E38-8365-5A9A9DB47C54}">
      <dgm:prSet phldrT="[Tekst]" custT="1"/>
      <dgm:spPr/>
      <dgm:t>
        <a:bodyPr/>
        <a:lstStyle/>
        <a:p>
          <a:r>
            <a:rPr lang="en-GB" sz="1800" b="1" noProof="0" dirty="0"/>
            <a:t>Leader</a:t>
          </a:r>
        </a:p>
        <a:p>
          <a:r>
            <a:rPr lang="it-IT" sz="1200" noProof="0" dirty="0" smtClean="0"/>
            <a:t>Carattere, valori, esperienza, opinioni</a:t>
          </a:r>
          <a:endParaRPr lang="en-GB" sz="1200" noProof="0" dirty="0"/>
        </a:p>
      </dgm:t>
    </dgm:pt>
    <dgm:pt modelId="{4416C7FA-8B4B-440C-9ECE-C92598DD92D5}" type="parTrans" cxnId="{819ED765-8809-4464-99CB-6E18AF72BC1A}">
      <dgm:prSet/>
      <dgm:spPr/>
      <dgm:t>
        <a:bodyPr/>
        <a:lstStyle/>
        <a:p>
          <a:endParaRPr lang="pl-PL"/>
        </a:p>
      </dgm:t>
    </dgm:pt>
    <dgm:pt modelId="{C36796A6-334D-4FD6-8277-AF7C3B63ED46}" type="sibTrans" cxnId="{819ED765-8809-4464-99CB-6E18AF72BC1A}">
      <dgm:prSet/>
      <dgm:spPr/>
      <dgm:t>
        <a:bodyPr/>
        <a:lstStyle/>
        <a:p>
          <a:endParaRPr lang="pl-PL"/>
        </a:p>
      </dgm:t>
    </dgm:pt>
    <dgm:pt modelId="{7AC66995-E0FE-4011-B2C2-2CFFCB92D88D}">
      <dgm:prSet phldrT="[Tekst]" custT="1"/>
      <dgm:spPr/>
      <dgm:t>
        <a:bodyPr/>
        <a:lstStyle/>
        <a:p>
          <a:r>
            <a:rPr lang="en-GB" sz="1800" b="1" noProof="0" dirty="0" err="1" smtClean="0"/>
            <a:t>Situazione</a:t>
          </a:r>
          <a:r>
            <a:rPr lang="en-GB" sz="1800" b="1" noProof="0" dirty="0" smtClean="0"/>
            <a:t> </a:t>
          </a:r>
          <a:endParaRPr lang="en-GB" sz="1800" b="1" noProof="0" dirty="0"/>
        </a:p>
        <a:p>
          <a:r>
            <a:rPr lang="it-IT" sz="1200" noProof="0" dirty="0" smtClean="0"/>
            <a:t>Tipo di attività, variabili organizzative</a:t>
          </a:r>
          <a:endParaRPr lang="en-GB" sz="1200" noProof="0" dirty="0"/>
        </a:p>
      </dgm:t>
    </dgm:pt>
    <dgm:pt modelId="{D9844955-2DDD-4928-9FC5-0A79CCF5FE6A}" type="parTrans" cxnId="{FD10DE7B-3BD2-400E-99D8-8735A946FBEA}">
      <dgm:prSet/>
      <dgm:spPr/>
      <dgm:t>
        <a:bodyPr/>
        <a:lstStyle/>
        <a:p>
          <a:endParaRPr lang="pl-PL"/>
        </a:p>
      </dgm:t>
    </dgm:pt>
    <dgm:pt modelId="{952DBEDF-4396-4440-A44B-3CDEF970F916}" type="sibTrans" cxnId="{FD10DE7B-3BD2-400E-99D8-8735A946FBEA}">
      <dgm:prSet/>
      <dgm:spPr/>
      <dgm:t>
        <a:bodyPr/>
        <a:lstStyle/>
        <a:p>
          <a:endParaRPr lang="pl-PL"/>
        </a:p>
      </dgm:t>
    </dgm:pt>
    <dgm:pt modelId="{23B9CF65-C2DC-49C6-9AD6-3AA98642992C}">
      <dgm:prSet phldrT="[Tekst]" custT="1"/>
      <dgm:spPr/>
      <dgm:t>
        <a:bodyPr/>
        <a:lstStyle/>
        <a:p>
          <a:r>
            <a:rPr lang="en-GB" sz="1800" b="1" noProof="0" dirty="0" smtClean="0"/>
            <a:t>Follower</a:t>
          </a:r>
          <a:endParaRPr lang="en-GB" sz="1800" b="1" noProof="0" dirty="0"/>
        </a:p>
        <a:p>
          <a:r>
            <a:rPr lang="it-IT" sz="1200" noProof="0" dirty="0" smtClean="0"/>
            <a:t>Carattere, valori, esperienza, opinioni</a:t>
          </a:r>
          <a:endParaRPr lang="en-GB" sz="1200" noProof="0" dirty="0"/>
        </a:p>
      </dgm:t>
    </dgm:pt>
    <dgm:pt modelId="{499F28F2-1D5C-434A-8747-CAA992936F29}" type="parTrans" cxnId="{EAC54CBA-7BD7-4E94-B20E-8CC851119FFA}">
      <dgm:prSet/>
      <dgm:spPr/>
      <dgm:t>
        <a:bodyPr/>
        <a:lstStyle/>
        <a:p>
          <a:endParaRPr lang="pl-PL"/>
        </a:p>
      </dgm:t>
    </dgm:pt>
    <dgm:pt modelId="{246A080A-EA23-44DF-AA71-7DE89F73E749}" type="sibTrans" cxnId="{EAC54CBA-7BD7-4E94-B20E-8CC851119FFA}">
      <dgm:prSet/>
      <dgm:spPr/>
      <dgm:t>
        <a:bodyPr/>
        <a:lstStyle/>
        <a:p>
          <a:endParaRPr lang="pl-PL"/>
        </a:p>
      </dgm:t>
    </dgm:pt>
    <dgm:pt modelId="{B1CB0D7F-A0D5-428A-A95C-2120EE3EF76E}" type="pres">
      <dgm:prSet presAssocID="{8BF69AE9-87EC-4CB4-9C21-FF0B04376DE7}" presName="compositeShape" presStyleCnt="0">
        <dgm:presLayoutVars>
          <dgm:chMax val="7"/>
          <dgm:dir/>
          <dgm:resizeHandles val="exact"/>
        </dgm:presLayoutVars>
      </dgm:prSet>
      <dgm:spPr/>
    </dgm:pt>
    <dgm:pt modelId="{DAB38379-DAE1-43B6-8EDF-F2C70B650D77}" type="pres">
      <dgm:prSet presAssocID="{D4181148-1992-4E38-8365-5A9A9DB47C54}" presName="circ1" presStyleLbl="vennNode1" presStyleIdx="0" presStyleCnt="3"/>
      <dgm:spPr/>
      <dgm:t>
        <a:bodyPr/>
        <a:lstStyle/>
        <a:p>
          <a:endParaRPr lang="it-IT"/>
        </a:p>
      </dgm:t>
    </dgm:pt>
    <dgm:pt modelId="{45D87429-00DA-4F67-8836-681D24A4458A}" type="pres">
      <dgm:prSet presAssocID="{D4181148-1992-4E38-8365-5A9A9DB47C54}" presName="circ1Tx" presStyleLbl="revTx" presStyleIdx="0" presStyleCnt="0">
        <dgm:presLayoutVars>
          <dgm:chMax val="0"/>
          <dgm:chPref val="0"/>
          <dgm:bulletEnabled val="1"/>
        </dgm:presLayoutVars>
      </dgm:prSet>
      <dgm:spPr/>
      <dgm:t>
        <a:bodyPr/>
        <a:lstStyle/>
        <a:p>
          <a:endParaRPr lang="it-IT"/>
        </a:p>
      </dgm:t>
    </dgm:pt>
    <dgm:pt modelId="{6B6DC4BE-6673-49BB-B5F7-D4A1289C8524}" type="pres">
      <dgm:prSet presAssocID="{7AC66995-E0FE-4011-B2C2-2CFFCB92D88D}" presName="circ2" presStyleLbl="vennNode1" presStyleIdx="1" presStyleCnt="3" custLinFactNeighborX="7436" custLinFactNeighborY="1750"/>
      <dgm:spPr/>
      <dgm:t>
        <a:bodyPr/>
        <a:lstStyle/>
        <a:p>
          <a:endParaRPr lang="it-IT"/>
        </a:p>
      </dgm:t>
    </dgm:pt>
    <dgm:pt modelId="{20291523-5ED4-4D10-9064-037CBE97D4D7}" type="pres">
      <dgm:prSet presAssocID="{7AC66995-E0FE-4011-B2C2-2CFFCB92D88D}" presName="circ2Tx" presStyleLbl="revTx" presStyleIdx="0" presStyleCnt="0">
        <dgm:presLayoutVars>
          <dgm:chMax val="0"/>
          <dgm:chPref val="0"/>
          <dgm:bulletEnabled val="1"/>
        </dgm:presLayoutVars>
      </dgm:prSet>
      <dgm:spPr/>
      <dgm:t>
        <a:bodyPr/>
        <a:lstStyle/>
        <a:p>
          <a:endParaRPr lang="it-IT"/>
        </a:p>
      </dgm:t>
    </dgm:pt>
    <dgm:pt modelId="{4887F152-7281-4581-9B3F-673318CE29C4}" type="pres">
      <dgm:prSet presAssocID="{23B9CF65-C2DC-49C6-9AD6-3AA98642992C}" presName="circ3" presStyleLbl="vennNode1" presStyleIdx="2" presStyleCnt="3" custLinFactNeighborX="-3776" custLinFactNeighborY="-676"/>
      <dgm:spPr/>
      <dgm:t>
        <a:bodyPr/>
        <a:lstStyle/>
        <a:p>
          <a:endParaRPr lang="it-IT"/>
        </a:p>
      </dgm:t>
    </dgm:pt>
    <dgm:pt modelId="{3331BCDC-D784-4E42-8842-7A2F62D3608D}" type="pres">
      <dgm:prSet presAssocID="{23B9CF65-C2DC-49C6-9AD6-3AA98642992C}" presName="circ3Tx" presStyleLbl="revTx" presStyleIdx="0" presStyleCnt="0">
        <dgm:presLayoutVars>
          <dgm:chMax val="0"/>
          <dgm:chPref val="0"/>
          <dgm:bulletEnabled val="1"/>
        </dgm:presLayoutVars>
      </dgm:prSet>
      <dgm:spPr/>
      <dgm:t>
        <a:bodyPr/>
        <a:lstStyle/>
        <a:p>
          <a:endParaRPr lang="it-IT"/>
        </a:p>
      </dgm:t>
    </dgm:pt>
  </dgm:ptLst>
  <dgm:cxnLst>
    <dgm:cxn modelId="{819ED765-8809-4464-99CB-6E18AF72BC1A}" srcId="{8BF69AE9-87EC-4CB4-9C21-FF0B04376DE7}" destId="{D4181148-1992-4E38-8365-5A9A9DB47C54}" srcOrd="0" destOrd="0" parTransId="{4416C7FA-8B4B-440C-9ECE-C92598DD92D5}" sibTransId="{C36796A6-334D-4FD6-8277-AF7C3B63ED46}"/>
    <dgm:cxn modelId="{38195637-D5AC-43BE-905E-B3B0175CCA15}" type="presOf" srcId="{7AC66995-E0FE-4011-B2C2-2CFFCB92D88D}" destId="{20291523-5ED4-4D10-9064-037CBE97D4D7}" srcOrd="1" destOrd="0" presId="urn:microsoft.com/office/officeart/2005/8/layout/venn1"/>
    <dgm:cxn modelId="{3B6BBAFC-0B1E-4C3B-AF21-3BA5096FFC58}" type="presOf" srcId="{23B9CF65-C2DC-49C6-9AD6-3AA98642992C}" destId="{3331BCDC-D784-4E42-8842-7A2F62D3608D}" srcOrd="1" destOrd="0" presId="urn:microsoft.com/office/officeart/2005/8/layout/venn1"/>
    <dgm:cxn modelId="{AEA9E062-C9C7-49BB-8265-874A24EDCD01}" type="presOf" srcId="{7AC66995-E0FE-4011-B2C2-2CFFCB92D88D}" destId="{6B6DC4BE-6673-49BB-B5F7-D4A1289C8524}" srcOrd="0" destOrd="0" presId="urn:microsoft.com/office/officeart/2005/8/layout/venn1"/>
    <dgm:cxn modelId="{DA30DA9D-3ED5-4615-A5E4-3028C6475C27}" type="presOf" srcId="{23B9CF65-C2DC-49C6-9AD6-3AA98642992C}" destId="{4887F152-7281-4581-9B3F-673318CE29C4}" srcOrd="0" destOrd="0" presId="urn:microsoft.com/office/officeart/2005/8/layout/venn1"/>
    <dgm:cxn modelId="{EAC54CBA-7BD7-4E94-B20E-8CC851119FFA}" srcId="{8BF69AE9-87EC-4CB4-9C21-FF0B04376DE7}" destId="{23B9CF65-C2DC-49C6-9AD6-3AA98642992C}" srcOrd="2" destOrd="0" parTransId="{499F28F2-1D5C-434A-8747-CAA992936F29}" sibTransId="{246A080A-EA23-44DF-AA71-7DE89F73E749}"/>
    <dgm:cxn modelId="{1558F6CD-D194-46D5-B6FC-13DC4C7428F6}" type="presOf" srcId="{D4181148-1992-4E38-8365-5A9A9DB47C54}" destId="{45D87429-00DA-4F67-8836-681D24A4458A}" srcOrd="1" destOrd="0" presId="urn:microsoft.com/office/officeart/2005/8/layout/venn1"/>
    <dgm:cxn modelId="{08AE82AD-7A40-4D99-AA1F-5FD452B0FA55}" type="presOf" srcId="{8BF69AE9-87EC-4CB4-9C21-FF0B04376DE7}" destId="{B1CB0D7F-A0D5-428A-A95C-2120EE3EF76E}" srcOrd="0" destOrd="0" presId="urn:microsoft.com/office/officeart/2005/8/layout/venn1"/>
    <dgm:cxn modelId="{2A5D48BE-6005-46A2-8B0E-FC01EC25F234}" type="presOf" srcId="{D4181148-1992-4E38-8365-5A9A9DB47C54}" destId="{DAB38379-DAE1-43B6-8EDF-F2C70B650D77}" srcOrd="0" destOrd="0" presId="urn:microsoft.com/office/officeart/2005/8/layout/venn1"/>
    <dgm:cxn modelId="{FD10DE7B-3BD2-400E-99D8-8735A946FBEA}" srcId="{8BF69AE9-87EC-4CB4-9C21-FF0B04376DE7}" destId="{7AC66995-E0FE-4011-B2C2-2CFFCB92D88D}" srcOrd="1" destOrd="0" parTransId="{D9844955-2DDD-4928-9FC5-0A79CCF5FE6A}" sibTransId="{952DBEDF-4396-4440-A44B-3CDEF970F916}"/>
    <dgm:cxn modelId="{73E89A06-9198-41B1-AA3E-F656703CB47C}" type="presParOf" srcId="{B1CB0D7F-A0D5-428A-A95C-2120EE3EF76E}" destId="{DAB38379-DAE1-43B6-8EDF-F2C70B650D77}" srcOrd="0" destOrd="0" presId="urn:microsoft.com/office/officeart/2005/8/layout/venn1"/>
    <dgm:cxn modelId="{A57954C8-BC79-474F-A099-FEFD408E4306}" type="presParOf" srcId="{B1CB0D7F-A0D5-428A-A95C-2120EE3EF76E}" destId="{45D87429-00DA-4F67-8836-681D24A4458A}" srcOrd="1" destOrd="0" presId="urn:microsoft.com/office/officeart/2005/8/layout/venn1"/>
    <dgm:cxn modelId="{6705B0F2-F5D7-4040-9A11-436EE29B1D7B}" type="presParOf" srcId="{B1CB0D7F-A0D5-428A-A95C-2120EE3EF76E}" destId="{6B6DC4BE-6673-49BB-B5F7-D4A1289C8524}" srcOrd="2" destOrd="0" presId="urn:microsoft.com/office/officeart/2005/8/layout/venn1"/>
    <dgm:cxn modelId="{6E5AE767-BEAC-46EC-ABAF-ADA6751095D5}" type="presParOf" srcId="{B1CB0D7F-A0D5-428A-A95C-2120EE3EF76E}" destId="{20291523-5ED4-4D10-9064-037CBE97D4D7}" srcOrd="3" destOrd="0" presId="urn:microsoft.com/office/officeart/2005/8/layout/venn1"/>
    <dgm:cxn modelId="{5370F8B6-33E9-4FD5-AE00-274DB4ADD03B}" type="presParOf" srcId="{B1CB0D7F-A0D5-428A-A95C-2120EE3EF76E}" destId="{4887F152-7281-4581-9B3F-673318CE29C4}" srcOrd="4" destOrd="0" presId="urn:microsoft.com/office/officeart/2005/8/layout/venn1"/>
    <dgm:cxn modelId="{1110BA77-6CC8-4170-AC4D-46AFBB047960}" type="presParOf" srcId="{B1CB0D7F-A0D5-428A-A95C-2120EE3EF76E}" destId="{3331BCDC-D784-4E42-8842-7A2F62D3608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3177-292A-4F81-A13A-FFB58EF773FB}" type="doc">
      <dgm:prSet loTypeId="urn:microsoft.com/office/officeart/2005/8/layout/hProcess9" loCatId="process" qsTypeId="urn:microsoft.com/office/officeart/2005/8/quickstyle/simple1" qsCatId="simple" csTypeId="urn:microsoft.com/office/officeart/2005/8/colors/accent1_2" csCatId="accent1" phldr="1"/>
      <dgm:spPr/>
    </dgm:pt>
    <dgm:pt modelId="{07A81B4E-74AF-4A9B-B433-ED2808F24AB2}">
      <dgm:prSet phldrT="[Tekst]"/>
      <dgm:spPr/>
      <dgm:t>
        <a:bodyPr/>
        <a:lstStyle/>
        <a:p>
          <a:r>
            <a:rPr lang="en-US" dirty="0" err="1" smtClean="0"/>
            <a:t>Pensiero</a:t>
          </a:r>
          <a:endParaRPr lang="pl-PL" dirty="0"/>
        </a:p>
      </dgm:t>
    </dgm:pt>
    <dgm:pt modelId="{6F211ECB-D819-4D2B-B47F-701A5BA82D54}" type="parTrans" cxnId="{531DAA0C-D5FB-4BE2-B153-2CB36D62F5FA}">
      <dgm:prSet/>
      <dgm:spPr/>
      <dgm:t>
        <a:bodyPr/>
        <a:lstStyle/>
        <a:p>
          <a:endParaRPr lang="pl-PL"/>
        </a:p>
      </dgm:t>
    </dgm:pt>
    <dgm:pt modelId="{F805558B-3F16-44B6-BE95-F890B1B422CB}" type="sibTrans" cxnId="{531DAA0C-D5FB-4BE2-B153-2CB36D62F5FA}">
      <dgm:prSet/>
      <dgm:spPr/>
      <dgm:t>
        <a:bodyPr/>
        <a:lstStyle/>
        <a:p>
          <a:endParaRPr lang="pl-PL"/>
        </a:p>
      </dgm:t>
    </dgm:pt>
    <dgm:pt modelId="{440827DE-40A0-4CAB-BB82-F28ECFFE5DDF}">
      <dgm:prSet phldrT="[Tekst]"/>
      <dgm:spPr/>
      <dgm:t>
        <a:bodyPr/>
        <a:lstStyle/>
        <a:p>
          <a:r>
            <a:rPr lang="en-US" dirty="0" err="1" smtClean="0"/>
            <a:t>Codifica</a:t>
          </a:r>
          <a:endParaRPr lang="pl-PL" dirty="0"/>
        </a:p>
      </dgm:t>
    </dgm:pt>
    <dgm:pt modelId="{307339CC-B534-4996-A406-279E0D2CDAE2}" type="parTrans" cxnId="{1B087AC2-0678-4100-AD6A-F1B4BA5F2130}">
      <dgm:prSet/>
      <dgm:spPr/>
      <dgm:t>
        <a:bodyPr/>
        <a:lstStyle/>
        <a:p>
          <a:endParaRPr lang="pl-PL"/>
        </a:p>
      </dgm:t>
    </dgm:pt>
    <dgm:pt modelId="{4040E710-D99E-4EDB-9768-1F9B331D2A6F}" type="sibTrans" cxnId="{1B087AC2-0678-4100-AD6A-F1B4BA5F2130}">
      <dgm:prSet/>
      <dgm:spPr/>
      <dgm:t>
        <a:bodyPr/>
        <a:lstStyle/>
        <a:p>
          <a:endParaRPr lang="pl-PL"/>
        </a:p>
      </dgm:t>
    </dgm:pt>
    <dgm:pt modelId="{F06CFDFB-A90C-4126-B231-721A3794034F}">
      <dgm:prSet phldrT="[Tekst]"/>
      <dgm:spPr/>
      <dgm:t>
        <a:bodyPr/>
        <a:lstStyle/>
        <a:p>
          <a:r>
            <a:rPr lang="en-US" dirty="0" err="1" smtClean="0"/>
            <a:t>Decodifica</a:t>
          </a:r>
          <a:endParaRPr lang="pl-PL" dirty="0"/>
        </a:p>
      </dgm:t>
    </dgm:pt>
    <dgm:pt modelId="{38E8F665-F910-4D12-A8D0-C322206B88F6}" type="parTrans" cxnId="{845C71C3-C2F4-4F4A-AE23-E243ABF0A1F9}">
      <dgm:prSet/>
      <dgm:spPr/>
      <dgm:t>
        <a:bodyPr/>
        <a:lstStyle/>
        <a:p>
          <a:endParaRPr lang="pl-PL"/>
        </a:p>
      </dgm:t>
    </dgm:pt>
    <dgm:pt modelId="{39BA64C4-A568-42A7-AFB5-5F0D7C538932}" type="sibTrans" cxnId="{845C71C3-C2F4-4F4A-AE23-E243ABF0A1F9}">
      <dgm:prSet/>
      <dgm:spPr/>
      <dgm:t>
        <a:bodyPr/>
        <a:lstStyle/>
        <a:p>
          <a:endParaRPr lang="pl-PL"/>
        </a:p>
      </dgm:t>
    </dgm:pt>
    <dgm:pt modelId="{22428178-0027-4053-A91B-C47BE5F1AC5A}" type="pres">
      <dgm:prSet presAssocID="{242D3177-292A-4F81-A13A-FFB58EF773FB}" presName="CompostProcess" presStyleCnt="0">
        <dgm:presLayoutVars>
          <dgm:dir/>
          <dgm:resizeHandles val="exact"/>
        </dgm:presLayoutVars>
      </dgm:prSet>
      <dgm:spPr/>
    </dgm:pt>
    <dgm:pt modelId="{DE0432A0-E8B7-4E32-ABDE-8D4230871EAB}" type="pres">
      <dgm:prSet presAssocID="{242D3177-292A-4F81-A13A-FFB58EF773FB}" presName="arrow" presStyleLbl="bgShp" presStyleIdx="0" presStyleCnt="1"/>
      <dgm:spPr/>
    </dgm:pt>
    <dgm:pt modelId="{AC69C971-CC6D-4FB1-A4B9-D049289EE3C0}" type="pres">
      <dgm:prSet presAssocID="{242D3177-292A-4F81-A13A-FFB58EF773FB}" presName="linearProcess" presStyleCnt="0"/>
      <dgm:spPr/>
    </dgm:pt>
    <dgm:pt modelId="{938573B3-0439-4523-A694-5264ACE271C4}" type="pres">
      <dgm:prSet presAssocID="{07A81B4E-74AF-4A9B-B433-ED2808F24AB2}" presName="textNode" presStyleLbl="node1" presStyleIdx="0" presStyleCnt="3" custLinFactNeighborX="-2745" custLinFactNeighborY="-1119">
        <dgm:presLayoutVars>
          <dgm:bulletEnabled val="1"/>
        </dgm:presLayoutVars>
      </dgm:prSet>
      <dgm:spPr/>
      <dgm:t>
        <a:bodyPr/>
        <a:lstStyle/>
        <a:p>
          <a:endParaRPr lang="it-IT"/>
        </a:p>
      </dgm:t>
    </dgm:pt>
    <dgm:pt modelId="{C266A1D0-D55D-40DF-8F27-C9AEDC0F2629}" type="pres">
      <dgm:prSet presAssocID="{F805558B-3F16-44B6-BE95-F890B1B422CB}" presName="sibTrans" presStyleCnt="0"/>
      <dgm:spPr/>
    </dgm:pt>
    <dgm:pt modelId="{1BEC3671-FB16-46E1-94F8-09B64FABDC16}" type="pres">
      <dgm:prSet presAssocID="{440827DE-40A0-4CAB-BB82-F28ECFFE5DDF}" presName="textNode" presStyleLbl="node1" presStyleIdx="1" presStyleCnt="3">
        <dgm:presLayoutVars>
          <dgm:bulletEnabled val="1"/>
        </dgm:presLayoutVars>
      </dgm:prSet>
      <dgm:spPr/>
      <dgm:t>
        <a:bodyPr/>
        <a:lstStyle/>
        <a:p>
          <a:endParaRPr lang="it-IT"/>
        </a:p>
      </dgm:t>
    </dgm:pt>
    <dgm:pt modelId="{464546F8-7BF3-4EE9-942A-CDFD67CBC8B3}" type="pres">
      <dgm:prSet presAssocID="{4040E710-D99E-4EDB-9768-1F9B331D2A6F}" presName="sibTrans" presStyleCnt="0"/>
      <dgm:spPr/>
    </dgm:pt>
    <dgm:pt modelId="{88D083D6-5F81-4DD7-A9B3-477D6FDC14D4}" type="pres">
      <dgm:prSet presAssocID="{F06CFDFB-A90C-4126-B231-721A3794034F}" presName="textNode" presStyleLbl="node1" presStyleIdx="2" presStyleCnt="3">
        <dgm:presLayoutVars>
          <dgm:bulletEnabled val="1"/>
        </dgm:presLayoutVars>
      </dgm:prSet>
      <dgm:spPr/>
      <dgm:t>
        <a:bodyPr/>
        <a:lstStyle/>
        <a:p>
          <a:endParaRPr lang="it-IT"/>
        </a:p>
      </dgm:t>
    </dgm:pt>
  </dgm:ptLst>
  <dgm:cxnLst>
    <dgm:cxn modelId="{A5E99E14-0241-400E-9C66-EE47698DB7D6}" type="presOf" srcId="{242D3177-292A-4F81-A13A-FFB58EF773FB}" destId="{22428178-0027-4053-A91B-C47BE5F1AC5A}" srcOrd="0" destOrd="0" presId="urn:microsoft.com/office/officeart/2005/8/layout/hProcess9"/>
    <dgm:cxn modelId="{111DE1D1-1149-49E1-9582-277B253F5858}" type="presOf" srcId="{F06CFDFB-A90C-4126-B231-721A3794034F}" destId="{88D083D6-5F81-4DD7-A9B3-477D6FDC14D4}" srcOrd="0" destOrd="0" presId="urn:microsoft.com/office/officeart/2005/8/layout/hProcess9"/>
    <dgm:cxn modelId="{1B087AC2-0678-4100-AD6A-F1B4BA5F2130}" srcId="{242D3177-292A-4F81-A13A-FFB58EF773FB}" destId="{440827DE-40A0-4CAB-BB82-F28ECFFE5DDF}" srcOrd="1" destOrd="0" parTransId="{307339CC-B534-4996-A406-279E0D2CDAE2}" sibTransId="{4040E710-D99E-4EDB-9768-1F9B331D2A6F}"/>
    <dgm:cxn modelId="{7C69898A-75B1-415A-B23E-91553A9CB194}" type="presOf" srcId="{07A81B4E-74AF-4A9B-B433-ED2808F24AB2}" destId="{938573B3-0439-4523-A694-5264ACE271C4}" srcOrd="0" destOrd="0" presId="urn:microsoft.com/office/officeart/2005/8/layout/hProcess9"/>
    <dgm:cxn modelId="{531DAA0C-D5FB-4BE2-B153-2CB36D62F5FA}" srcId="{242D3177-292A-4F81-A13A-FFB58EF773FB}" destId="{07A81B4E-74AF-4A9B-B433-ED2808F24AB2}" srcOrd="0" destOrd="0" parTransId="{6F211ECB-D819-4D2B-B47F-701A5BA82D54}" sibTransId="{F805558B-3F16-44B6-BE95-F890B1B422CB}"/>
    <dgm:cxn modelId="{845C71C3-C2F4-4F4A-AE23-E243ABF0A1F9}" srcId="{242D3177-292A-4F81-A13A-FFB58EF773FB}" destId="{F06CFDFB-A90C-4126-B231-721A3794034F}" srcOrd="2" destOrd="0" parTransId="{38E8F665-F910-4D12-A8D0-C322206B88F6}" sibTransId="{39BA64C4-A568-42A7-AFB5-5F0D7C538932}"/>
    <dgm:cxn modelId="{8AFFD118-2AE2-41C1-BA9C-8992C12D5031}" type="presOf" srcId="{440827DE-40A0-4CAB-BB82-F28ECFFE5DDF}" destId="{1BEC3671-FB16-46E1-94F8-09B64FABDC16}" srcOrd="0" destOrd="0" presId="urn:microsoft.com/office/officeart/2005/8/layout/hProcess9"/>
    <dgm:cxn modelId="{97444868-97AC-4D07-BA92-D5F779D900C7}" type="presParOf" srcId="{22428178-0027-4053-A91B-C47BE5F1AC5A}" destId="{DE0432A0-E8B7-4E32-ABDE-8D4230871EAB}" srcOrd="0" destOrd="0" presId="urn:microsoft.com/office/officeart/2005/8/layout/hProcess9"/>
    <dgm:cxn modelId="{87277C14-AF8B-4EE2-857F-DA8829217AA4}" type="presParOf" srcId="{22428178-0027-4053-A91B-C47BE5F1AC5A}" destId="{AC69C971-CC6D-4FB1-A4B9-D049289EE3C0}" srcOrd="1" destOrd="0" presId="urn:microsoft.com/office/officeart/2005/8/layout/hProcess9"/>
    <dgm:cxn modelId="{77AC1DA5-7708-41A9-B0AE-FAA71A5B6852}" type="presParOf" srcId="{AC69C971-CC6D-4FB1-A4B9-D049289EE3C0}" destId="{938573B3-0439-4523-A694-5264ACE271C4}" srcOrd="0" destOrd="0" presId="urn:microsoft.com/office/officeart/2005/8/layout/hProcess9"/>
    <dgm:cxn modelId="{ADABD517-0F5A-4118-96A8-41CA843DE590}" type="presParOf" srcId="{AC69C971-CC6D-4FB1-A4B9-D049289EE3C0}" destId="{C266A1D0-D55D-40DF-8F27-C9AEDC0F2629}" srcOrd="1" destOrd="0" presId="urn:microsoft.com/office/officeart/2005/8/layout/hProcess9"/>
    <dgm:cxn modelId="{645954E1-C1F7-43B1-BA8A-563304B0E35D}" type="presParOf" srcId="{AC69C971-CC6D-4FB1-A4B9-D049289EE3C0}" destId="{1BEC3671-FB16-46E1-94F8-09B64FABDC16}" srcOrd="2" destOrd="0" presId="urn:microsoft.com/office/officeart/2005/8/layout/hProcess9"/>
    <dgm:cxn modelId="{BBA3E90C-B21C-45BB-919D-F4F242B3479F}" type="presParOf" srcId="{AC69C971-CC6D-4FB1-A4B9-D049289EE3C0}" destId="{464546F8-7BF3-4EE9-942A-CDFD67CBC8B3}" srcOrd="3" destOrd="0" presId="urn:microsoft.com/office/officeart/2005/8/layout/hProcess9"/>
    <dgm:cxn modelId="{521FE26B-4389-4D22-9659-0AE927068C88}" type="presParOf" srcId="{AC69C971-CC6D-4FB1-A4B9-D049289EE3C0}" destId="{88D083D6-5F81-4DD7-A9B3-477D6FDC14D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13E63-DDD9-4900-890A-F41366357C2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l-PL"/>
        </a:p>
      </dgm:t>
    </dgm:pt>
    <dgm:pt modelId="{D8484CA7-EBDF-4340-B303-423D4A3D5382}">
      <dgm:prSet phldrT="[Tekst]"/>
      <dgm:spPr/>
      <dgm:t>
        <a:bodyPr/>
        <a:lstStyle/>
        <a:p>
          <a:r>
            <a:rPr lang="en-GB" noProof="0" dirty="0" err="1" smtClean="0"/>
            <a:t>Risposta</a:t>
          </a:r>
          <a:r>
            <a:rPr lang="en-GB" noProof="0" dirty="0" smtClean="0"/>
            <a:t> </a:t>
          </a:r>
          <a:r>
            <a:rPr lang="en-GB" noProof="0" dirty="0" err="1" smtClean="0"/>
            <a:t>efficace</a:t>
          </a:r>
          <a:endParaRPr lang="en-GB" noProof="0" dirty="0"/>
        </a:p>
      </dgm:t>
    </dgm:pt>
    <dgm:pt modelId="{B8C2079E-3EE8-4A74-9CCF-447AF19141CE}" type="parTrans" cxnId="{4834AF23-1E53-45F5-99DC-1FCAF94A974A}">
      <dgm:prSet/>
      <dgm:spPr/>
      <dgm:t>
        <a:bodyPr/>
        <a:lstStyle/>
        <a:p>
          <a:endParaRPr lang="pl-PL"/>
        </a:p>
      </dgm:t>
    </dgm:pt>
    <dgm:pt modelId="{C7C39C62-7327-41A1-AD66-4C6BB364B517}" type="sibTrans" cxnId="{4834AF23-1E53-45F5-99DC-1FCAF94A974A}">
      <dgm:prSet/>
      <dgm:spPr/>
      <dgm:t>
        <a:bodyPr/>
        <a:lstStyle/>
        <a:p>
          <a:endParaRPr lang="pl-PL"/>
        </a:p>
      </dgm:t>
    </dgm:pt>
    <dgm:pt modelId="{92E8552D-DF54-4B9C-88BA-7690767ADEC6}">
      <dgm:prSet phldrT="[Tekst]"/>
      <dgm:spPr/>
      <dgm:t>
        <a:bodyPr/>
        <a:lstStyle/>
        <a:p>
          <a:r>
            <a:rPr lang="en-GB" noProof="0" dirty="0" err="1" smtClean="0"/>
            <a:t>Equilibrata</a:t>
          </a:r>
          <a:r>
            <a:rPr lang="en-GB" noProof="0" dirty="0" smtClean="0"/>
            <a:t> </a:t>
          </a:r>
          <a:endParaRPr lang="en-GB" noProof="0" dirty="0"/>
        </a:p>
      </dgm:t>
    </dgm:pt>
    <dgm:pt modelId="{8AC5AEDA-0673-449C-8912-749B5F2D0BD5}" type="parTrans" cxnId="{FD97BCA1-41B9-4C0F-A3AA-C54910E51F8A}">
      <dgm:prSet/>
      <dgm:spPr/>
      <dgm:t>
        <a:bodyPr/>
        <a:lstStyle/>
        <a:p>
          <a:endParaRPr lang="pl-PL"/>
        </a:p>
      </dgm:t>
    </dgm:pt>
    <dgm:pt modelId="{FC2D8E89-3031-4DB3-B98C-54084CC5EA71}" type="sibTrans" cxnId="{FD97BCA1-41B9-4C0F-A3AA-C54910E51F8A}">
      <dgm:prSet/>
      <dgm:spPr/>
      <dgm:t>
        <a:bodyPr/>
        <a:lstStyle/>
        <a:p>
          <a:endParaRPr lang="pl-PL"/>
        </a:p>
      </dgm:t>
    </dgm:pt>
    <dgm:pt modelId="{5080CA5F-8ED6-4E00-BDB4-138C07FEB675}">
      <dgm:prSet phldrT="[Tekst]"/>
      <dgm:spPr/>
      <dgm:t>
        <a:bodyPr/>
        <a:lstStyle/>
        <a:p>
          <a:r>
            <a:rPr lang="en-GB" noProof="0" dirty="0" smtClean="0"/>
            <a:t>Chiara </a:t>
          </a:r>
          <a:endParaRPr lang="en-GB" noProof="0" dirty="0"/>
        </a:p>
      </dgm:t>
    </dgm:pt>
    <dgm:pt modelId="{98C3D112-2C83-4D65-BC4A-55D6A752F4BB}" type="parTrans" cxnId="{46D2A29C-DF88-4E5F-B39E-E3191606C071}">
      <dgm:prSet/>
      <dgm:spPr/>
      <dgm:t>
        <a:bodyPr/>
        <a:lstStyle/>
        <a:p>
          <a:endParaRPr lang="pl-PL"/>
        </a:p>
      </dgm:t>
    </dgm:pt>
    <dgm:pt modelId="{D9568377-4490-47F2-B48E-5C1C8A454FE7}" type="sibTrans" cxnId="{46D2A29C-DF88-4E5F-B39E-E3191606C071}">
      <dgm:prSet/>
      <dgm:spPr/>
      <dgm:t>
        <a:bodyPr/>
        <a:lstStyle/>
        <a:p>
          <a:endParaRPr lang="pl-PL"/>
        </a:p>
      </dgm:t>
    </dgm:pt>
    <dgm:pt modelId="{F259B5EB-8CD8-46BA-981E-779F9A4906AA}">
      <dgm:prSet phldrT="[Tekst]"/>
      <dgm:spPr/>
      <dgm:t>
        <a:bodyPr/>
        <a:lstStyle/>
        <a:p>
          <a:r>
            <a:rPr lang="en-GB" noProof="0" dirty="0" err="1" smtClean="0"/>
            <a:t>Controllata</a:t>
          </a:r>
          <a:endParaRPr lang="en-GB" noProof="0" dirty="0"/>
        </a:p>
      </dgm:t>
    </dgm:pt>
    <dgm:pt modelId="{1D331150-A102-4C5E-A219-B6C17A4BDD36}" type="parTrans" cxnId="{F8E9FF58-432F-4542-A21F-0C12EF8DA254}">
      <dgm:prSet/>
      <dgm:spPr/>
      <dgm:t>
        <a:bodyPr/>
        <a:lstStyle/>
        <a:p>
          <a:endParaRPr lang="pl-PL"/>
        </a:p>
      </dgm:t>
    </dgm:pt>
    <dgm:pt modelId="{56B8730F-3566-486A-8983-40C9F8AEA9F5}" type="sibTrans" cxnId="{F8E9FF58-432F-4542-A21F-0C12EF8DA254}">
      <dgm:prSet/>
      <dgm:spPr/>
      <dgm:t>
        <a:bodyPr/>
        <a:lstStyle/>
        <a:p>
          <a:endParaRPr lang="pl-PL"/>
        </a:p>
      </dgm:t>
    </dgm:pt>
    <dgm:pt modelId="{CACA6E06-511B-413C-8B25-5E7063A480EE}">
      <dgm:prSet phldrT="[Tekst]"/>
      <dgm:spPr/>
      <dgm:t>
        <a:bodyPr/>
        <a:lstStyle/>
        <a:p>
          <a:r>
            <a:rPr lang="it-IT" noProof="0" dirty="0" smtClean="0"/>
            <a:t>Regolare</a:t>
          </a:r>
          <a:endParaRPr lang="pl-PL" dirty="0"/>
        </a:p>
      </dgm:t>
    </dgm:pt>
    <dgm:pt modelId="{E8873AEF-314F-4C67-86F3-FAA80D61DDB5}" type="parTrans" cxnId="{B96A0E81-DB90-4428-B30D-AD2BF15F1349}">
      <dgm:prSet/>
      <dgm:spPr/>
      <dgm:t>
        <a:bodyPr/>
        <a:lstStyle/>
        <a:p>
          <a:endParaRPr lang="pl-PL"/>
        </a:p>
      </dgm:t>
    </dgm:pt>
    <dgm:pt modelId="{FB9044A9-19A4-4956-A3DA-6B959624FB03}" type="sibTrans" cxnId="{B96A0E81-DB90-4428-B30D-AD2BF15F1349}">
      <dgm:prSet/>
      <dgm:spPr/>
      <dgm:t>
        <a:bodyPr/>
        <a:lstStyle/>
        <a:p>
          <a:endParaRPr lang="pl-PL"/>
        </a:p>
      </dgm:t>
    </dgm:pt>
    <dgm:pt modelId="{B8D1AD89-41C2-4362-8F2D-656FA4384A6C}">
      <dgm:prSet phldrT="[Tekst]" custScaleX="129866" custScaleY="120949" custRadScaleRad="101060" custRadScaleInc="-82575"/>
      <dgm:spPr/>
      <dgm:t>
        <a:bodyPr/>
        <a:lstStyle/>
        <a:p>
          <a:endParaRPr lang="pl-PL"/>
        </a:p>
      </dgm:t>
    </dgm:pt>
    <dgm:pt modelId="{AE050F43-4FA9-4C05-A53A-6B484B595134}" type="parTrans" cxnId="{05FCB312-DE02-4ED7-9EA9-1B67D84948CD}">
      <dgm:prSet/>
      <dgm:spPr/>
      <dgm:t>
        <a:bodyPr/>
        <a:lstStyle/>
        <a:p>
          <a:endParaRPr lang="pl-PL"/>
        </a:p>
      </dgm:t>
    </dgm:pt>
    <dgm:pt modelId="{83FA0F5F-B41D-41A7-B643-650F28A38769}" type="sibTrans" cxnId="{05FCB312-DE02-4ED7-9EA9-1B67D84948CD}">
      <dgm:prSet/>
      <dgm:spPr/>
      <dgm:t>
        <a:bodyPr/>
        <a:lstStyle/>
        <a:p>
          <a:endParaRPr lang="pl-PL"/>
        </a:p>
      </dgm:t>
    </dgm:pt>
    <dgm:pt modelId="{2AB7F181-6D75-47F4-9F85-B52DF0DC587A}">
      <dgm:prSet phldrT="[Tekst]"/>
      <dgm:spPr/>
      <dgm:t>
        <a:bodyPr/>
        <a:lstStyle/>
        <a:p>
          <a:r>
            <a:rPr lang="en-GB" noProof="0" dirty="0" err="1" smtClean="0"/>
            <a:t>Specifica</a:t>
          </a:r>
          <a:endParaRPr lang="en-GB" noProof="0" dirty="0"/>
        </a:p>
      </dgm:t>
    </dgm:pt>
    <dgm:pt modelId="{CF679E7C-5A22-49E9-919F-806F44DEDC81}" type="parTrans" cxnId="{3ADF1BC8-C04E-4857-83A5-5C9260100B38}">
      <dgm:prSet/>
      <dgm:spPr/>
      <dgm:t>
        <a:bodyPr/>
        <a:lstStyle/>
        <a:p>
          <a:endParaRPr lang="pl-PL"/>
        </a:p>
      </dgm:t>
    </dgm:pt>
    <dgm:pt modelId="{5EF32ABE-2F78-488A-A266-4A42B4046833}" type="sibTrans" cxnId="{3ADF1BC8-C04E-4857-83A5-5C9260100B38}">
      <dgm:prSet/>
      <dgm:spPr/>
      <dgm:t>
        <a:bodyPr/>
        <a:lstStyle/>
        <a:p>
          <a:endParaRPr lang="pl-PL"/>
        </a:p>
      </dgm:t>
    </dgm:pt>
    <dgm:pt modelId="{C283246F-7808-B74B-8D50-C07CCE2FBCAD}">
      <dgm:prSet phldrT="[Tekst]"/>
      <dgm:spPr/>
      <dgm:t>
        <a:bodyPr/>
        <a:lstStyle/>
        <a:p>
          <a:r>
            <a:rPr lang="en-GB" noProof="0" dirty="0" err="1" smtClean="0"/>
            <a:t>Immediata</a:t>
          </a:r>
          <a:r>
            <a:rPr lang="en-GB" noProof="0" dirty="0" smtClean="0"/>
            <a:t>/in tempo</a:t>
          </a:r>
          <a:endParaRPr lang="en-GB" noProof="0" dirty="0"/>
        </a:p>
      </dgm:t>
    </dgm:pt>
    <dgm:pt modelId="{FC0B39BF-DE0F-7140-90FE-989D3AE0743C}" type="parTrans" cxnId="{B569777B-5B81-5F4A-96A7-225D0F33C5BF}">
      <dgm:prSet/>
      <dgm:spPr/>
      <dgm:t>
        <a:bodyPr/>
        <a:lstStyle/>
        <a:p>
          <a:endParaRPr lang="pl-PL"/>
        </a:p>
      </dgm:t>
    </dgm:pt>
    <dgm:pt modelId="{88C7E303-E8DC-1E42-9166-77D5A16720AC}" type="sibTrans" cxnId="{B569777B-5B81-5F4A-96A7-225D0F33C5BF}">
      <dgm:prSet/>
      <dgm:spPr/>
      <dgm:t>
        <a:bodyPr/>
        <a:lstStyle/>
        <a:p>
          <a:endParaRPr lang="pl-PL"/>
        </a:p>
      </dgm:t>
    </dgm:pt>
    <dgm:pt modelId="{8A28EB95-20C7-4B45-BB90-B1DF75DA590D}" type="pres">
      <dgm:prSet presAssocID="{D8513E63-DDD9-4900-890A-F41366357C2F}" presName="composite" presStyleCnt="0">
        <dgm:presLayoutVars>
          <dgm:chMax val="1"/>
          <dgm:dir/>
          <dgm:resizeHandles val="exact"/>
        </dgm:presLayoutVars>
      </dgm:prSet>
      <dgm:spPr/>
      <dgm:t>
        <a:bodyPr/>
        <a:lstStyle/>
        <a:p>
          <a:endParaRPr lang="it-IT"/>
        </a:p>
      </dgm:t>
    </dgm:pt>
    <dgm:pt modelId="{44673779-8E5F-4D44-826C-7E3AC49099B5}" type="pres">
      <dgm:prSet presAssocID="{D8513E63-DDD9-4900-890A-F41366357C2F}" presName="radial" presStyleCnt="0">
        <dgm:presLayoutVars>
          <dgm:animLvl val="ctr"/>
        </dgm:presLayoutVars>
      </dgm:prSet>
      <dgm:spPr/>
    </dgm:pt>
    <dgm:pt modelId="{129F39AF-684D-4283-AB5B-94C3C6DDDBB3}" type="pres">
      <dgm:prSet presAssocID="{D8484CA7-EBDF-4340-B303-423D4A3D5382}" presName="centerShape" presStyleLbl="vennNode1" presStyleIdx="0" presStyleCnt="7"/>
      <dgm:spPr/>
      <dgm:t>
        <a:bodyPr/>
        <a:lstStyle/>
        <a:p>
          <a:endParaRPr lang="it-IT"/>
        </a:p>
      </dgm:t>
    </dgm:pt>
    <dgm:pt modelId="{D240B154-E054-4E29-8645-D16AE2337542}" type="pres">
      <dgm:prSet presAssocID="{92E8552D-DF54-4B9C-88BA-7690767ADEC6}" presName="node" presStyleLbl="vennNode1" presStyleIdx="1" presStyleCnt="7" custScaleX="142292" custScaleY="124670" custRadScaleRad="88719" custRadScaleInc="5105">
        <dgm:presLayoutVars>
          <dgm:bulletEnabled val="1"/>
        </dgm:presLayoutVars>
      </dgm:prSet>
      <dgm:spPr/>
      <dgm:t>
        <a:bodyPr/>
        <a:lstStyle/>
        <a:p>
          <a:endParaRPr lang="it-IT"/>
        </a:p>
      </dgm:t>
    </dgm:pt>
    <dgm:pt modelId="{7FF2653D-1FE8-4B52-A34E-5F908ACD15D4}" type="pres">
      <dgm:prSet presAssocID="{5080CA5F-8ED6-4E00-BDB4-138C07FEB675}" presName="node" presStyleLbl="vennNode1" presStyleIdx="2" presStyleCnt="7" custScaleX="154314" custScaleY="135108" custRadScaleRad="108590" custRadScaleInc="13282">
        <dgm:presLayoutVars>
          <dgm:bulletEnabled val="1"/>
        </dgm:presLayoutVars>
      </dgm:prSet>
      <dgm:spPr/>
      <dgm:t>
        <a:bodyPr/>
        <a:lstStyle/>
        <a:p>
          <a:endParaRPr lang="it-IT"/>
        </a:p>
      </dgm:t>
    </dgm:pt>
    <dgm:pt modelId="{A324432B-07ED-4BFF-A2AC-4CADD128E9B7}" type="pres">
      <dgm:prSet presAssocID="{F259B5EB-8CD8-46BA-981E-779F9A4906AA}" presName="node" presStyleLbl="vennNode1" presStyleIdx="3" presStyleCnt="7" custScaleX="166140" custScaleY="144691" custRadScaleRad="111985" custRadScaleInc="5915">
        <dgm:presLayoutVars>
          <dgm:bulletEnabled val="1"/>
        </dgm:presLayoutVars>
      </dgm:prSet>
      <dgm:spPr/>
      <dgm:t>
        <a:bodyPr/>
        <a:lstStyle/>
        <a:p>
          <a:endParaRPr lang="it-IT"/>
        </a:p>
      </dgm:t>
    </dgm:pt>
    <dgm:pt modelId="{E1AA75C4-0344-48C4-8899-39531955D10C}" type="pres">
      <dgm:prSet presAssocID="{CACA6E06-511B-413C-8B25-5E7063A480EE}" presName="node" presStyleLbl="vennNode1" presStyleIdx="4" presStyleCnt="7" custScaleX="154628" custScaleY="140771" custRadScaleRad="99896" custRadScaleInc="16433">
        <dgm:presLayoutVars>
          <dgm:bulletEnabled val="1"/>
        </dgm:presLayoutVars>
      </dgm:prSet>
      <dgm:spPr/>
      <dgm:t>
        <a:bodyPr/>
        <a:lstStyle/>
        <a:p>
          <a:endParaRPr lang="it-IT"/>
        </a:p>
      </dgm:t>
    </dgm:pt>
    <dgm:pt modelId="{298619B4-051A-4B05-A48E-0EFFC30FA59B}" type="pres">
      <dgm:prSet presAssocID="{2AB7F181-6D75-47F4-9F85-B52DF0DC587A}" presName="node" presStyleLbl="vennNode1" presStyleIdx="5" presStyleCnt="7" custScaleX="137260" custScaleY="139906" custRadScaleRad="108269" custRadScaleInc="8248">
        <dgm:presLayoutVars>
          <dgm:bulletEnabled val="1"/>
        </dgm:presLayoutVars>
      </dgm:prSet>
      <dgm:spPr/>
      <dgm:t>
        <a:bodyPr/>
        <a:lstStyle/>
        <a:p>
          <a:endParaRPr lang="it-IT"/>
        </a:p>
      </dgm:t>
    </dgm:pt>
    <dgm:pt modelId="{A538BB80-4996-7945-9A15-358E04AB75C6}" type="pres">
      <dgm:prSet presAssocID="{C283246F-7808-B74B-8D50-C07CCE2FBCAD}" presName="node" presStyleLbl="vennNode1" presStyleIdx="6" presStyleCnt="7" custScaleX="148420" custScaleY="116911" custRadScaleRad="106079" custRadScaleInc="-3130">
        <dgm:presLayoutVars>
          <dgm:bulletEnabled val="1"/>
        </dgm:presLayoutVars>
      </dgm:prSet>
      <dgm:spPr/>
      <dgm:t>
        <a:bodyPr/>
        <a:lstStyle/>
        <a:p>
          <a:endParaRPr lang="it-IT"/>
        </a:p>
      </dgm:t>
    </dgm:pt>
  </dgm:ptLst>
  <dgm:cxnLst>
    <dgm:cxn modelId="{17524B06-0D22-454B-8CB7-6AF6A3D62964}" type="presOf" srcId="{5080CA5F-8ED6-4E00-BDB4-138C07FEB675}" destId="{7FF2653D-1FE8-4B52-A34E-5F908ACD15D4}" srcOrd="0" destOrd="0" presId="urn:microsoft.com/office/officeart/2005/8/layout/radial3"/>
    <dgm:cxn modelId="{4834AF23-1E53-45F5-99DC-1FCAF94A974A}" srcId="{D8513E63-DDD9-4900-890A-F41366357C2F}" destId="{D8484CA7-EBDF-4340-B303-423D4A3D5382}" srcOrd="0" destOrd="0" parTransId="{B8C2079E-3EE8-4A74-9CCF-447AF19141CE}" sibTransId="{C7C39C62-7327-41A1-AD66-4C6BB364B517}"/>
    <dgm:cxn modelId="{4D909B8E-D9D1-411F-94C5-187C80972CA9}" type="presOf" srcId="{D8484CA7-EBDF-4340-B303-423D4A3D5382}" destId="{129F39AF-684D-4283-AB5B-94C3C6DDDBB3}" srcOrd="0" destOrd="0" presId="urn:microsoft.com/office/officeart/2005/8/layout/radial3"/>
    <dgm:cxn modelId="{7A2C5983-29C6-447A-B894-64E0018A454B}" type="presOf" srcId="{2AB7F181-6D75-47F4-9F85-B52DF0DC587A}" destId="{298619B4-051A-4B05-A48E-0EFFC30FA59B}" srcOrd="0" destOrd="0" presId="urn:microsoft.com/office/officeart/2005/8/layout/radial3"/>
    <dgm:cxn modelId="{C5031AFD-568B-4709-8078-BC1EAE5F3C13}" type="presOf" srcId="{CACA6E06-511B-413C-8B25-5E7063A480EE}" destId="{E1AA75C4-0344-48C4-8899-39531955D10C}" srcOrd="0" destOrd="0" presId="urn:microsoft.com/office/officeart/2005/8/layout/radial3"/>
    <dgm:cxn modelId="{3ADF1BC8-C04E-4857-83A5-5C9260100B38}" srcId="{D8484CA7-EBDF-4340-B303-423D4A3D5382}" destId="{2AB7F181-6D75-47F4-9F85-B52DF0DC587A}" srcOrd="4" destOrd="0" parTransId="{CF679E7C-5A22-49E9-919F-806F44DEDC81}" sibTransId="{5EF32ABE-2F78-488A-A266-4A42B4046833}"/>
    <dgm:cxn modelId="{B569777B-5B81-5F4A-96A7-225D0F33C5BF}" srcId="{D8484CA7-EBDF-4340-B303-423D4A3D5382}" destId="{C283246F-7808-B74B-8D50-C07CCE2FBCAD}" srcOrd="5" destOrd="0" parTransId="{FC0B39BF-DE0F-7140-90FE-989D3AE0743C}" sibTransId="{88C7E303-E8DC-1E42-9166-77D5A16720AC}"/>
    <dgm:cxn modelId="{5476F0B6-0D74-4C7B-BA92-1075C0BB7EC8}" type="presOf" srcId="{F259B5EB-8CD8-46BA-981E-779F9A4906AA}" destId="{A324432B-07ED-4BFF-A2AC-4CADD128E9B7}" srcOrd="0" destOrd="0" presId="urn:microsoft.com/office/officeart/2005/8/layout/radial3"/>
    <dgm:cxn modelId="{05FCB312-DE02-4ED7-9EA9-1B67D84948CD}" srcId="{D8513E63-DDD9-4900-890A-F41366357C2F}" destId="{B8D1AD89-41C2-4362-8F2D-656FA4384A6C}" srcOrd="1" destOrd="0" parTransId="{AE050F43-4FA9-4C05-A53A-6B484B595134}" sibTransId="{83FA0F5F-B41D-41A7-B643-650F28A38769}"/>
    <dgm:cxn modelId="{46D2A29C-DF88-4E5F-B39E-E3191606C071}" srcId="{D8484CA7-EBDF-4340-B303-423D4A3D5382}" destId="{5080CA5F-8ED6-4E00-BDB4-138C07FEB675}" srcOrd="1" destOrd="0" parTransId="{98C3D112-2C83-4D65-BC4A-55D6A752F4BB}" sibTransId="{D9568377-4490-47F2-B48E-5C1C8A454FE7}"/>
    <dgm:cxn modelId="{F8E9FF58-432F-4542-A21F-0C12EF8DA254}" srcId="{D8484CA7-EBDF-4340-B303-423D4A3D5382}" destId="{F259B5EB-8CD8-46BA-981E-779F9A4906AA}" srcOrd="2" destOrd="0" parTransId="{1D331150-A102-4C5E-A219-B6C17A4BDD36}" sibTransId="{56B8730F-3566-486A-8983-40C9F8AEA9F5}"/>
    <dgm:cxn modelId="{B167CCF0-9B5B-1A48-8280-1BAFC666944C}" type="presOf" srcId="{C283246F-7808-B74B-8D50-C07CCE2FBCAD}" destId="{A538BB80-4996-7945-9A15-358E04AB75C6}" srcOrd="0" destOrd="0" presId="urn:microsoft.com/office/officeart/2005/8/layout/radial3"/>
    <dgm:cxn modelId="{B96A0E81-DB90-4428-B30D-AD2BF15F1349}" srcId="{D8484CA7-EBDF-4340-B303-423D4A3D5382}" destId="{CACA6E06-511B-413C-8B25-5E7063A480EE}" srcOrd="3" destOrd="0" parTransId="{E8873AEF-314F-4C67-86F3-FAA80D61DDB5}" sibTransId="{FB9044A9-19A4-4956-A3DA-6B959624FB03}"/>
    <dgm:cxn modelId="{7722B93C-5C31-4154-83FC-6E4EA6114D7E}" type="presOf" srcId="{D8513E63-DDD9-4900-890A-F41366357C2F}" destId="{8A28EB95-20C7-4B45-BB90-B1DF75DA590D}" srcOrd="0" destOrd="0" presId="urn:microsoft.com/office/officeart/2005/8/layout/radial3"/>
    <dgm:cxn modelId="{4E5D6898-A5CE-45E2-BBD0-6882C2A46657}" type="presOf" srcId="{92E8552D-DF54-4B9C-88BA-7690767ADEC6}" destId="{D240B154-E054-4E29-8645-D16AE2337542}" srcOrd="0" destOrd="0" presId="urn:microsoft.com/office/officeart/2005/8/layout/radial3"/>
    <dgm:cxn modelId="{FD97BCA1-41B9-4C0F-A3AA-C54910E51F8A}" srcId="{D8484CA7-EBDF-4340-B303-423D4A3D5382}" destId="{92E8552D-DF54-4B9C-88BA-7690767ADEC6}" srcOrd="0" destOrd="0" parTransId="{8AC5AEDA-0673-449C-8912-749B5F2D0BD5}" sibTransId="{FC2D8E89-3031-4DB3-B98C-54084CC5EA71}"/>
    <dgm:cxn modelId="{6D16B331-1BAD-4526-9749-AF90F638B7AA}" type="presParOf" srcId="{8A28EB95-20C7-4B45-BB90-B1DF75DA590D}" destId="{44673779-8E5F-4D44-826C-7E3AC49099B5}" srcOrd="0" destOrd="0" presId="urn:microsoft.com/office/officeart/2005/8/layout/radial3"/>
    <dgm:cxn modelId="{D684EF35-95FF-4FC3-B4E6-BDCE5FAADC5F}" type="presParOf" srcId="{44673779-8E5F-4D44-826C-7E3AC49099B5}" destId="{129F39AF-684D-4283-AB5B-94C3C6DDDBB3}" srcOrd="0" destOrd="0" presId="urn:microsoft.com/office/officeart/2005/8/layout/radial3"/>
    <dgm:cxn modelId="{79404A72-D63F-45C8-8609-9B1F50C9F74B}" type="presParOf" srcId="{44673779-8E5F-4D44-826C-7E3AC49099B5}" destId="{D240B154-E054-4E29-8645-D16AE2337542}" srcOrd="1" destOrd="0" presId="urn:microsoft.com/office/officeart/2005/8/layout/radial3"/>
    <dgm:cxn modelId="{533355FE-46F5-4FED-A2C5-AEAB3B931275}" type="presParOf" srcId="{44673779-8E5F-4D44-826C-7E3AC49099B5}" destId="{7FF2653D-1FE8-4B52-A34E-5F908ACD15D4}" srcOrd="2" destOrd="0" presId="urn:microsoft.com/office/officeart/2005/8/layout/radial3"/>
    <dgm:cxn modelId="{8FF23F40-7227-4FA1-B96D-ED0E79DD65B5}" type="presParOf" srcId="{44673779-8E5F-4D44-826C-7E3AC49099B5}" destId="{A324432B-07ED-4BFF-A2AC-4CADD128E9B7}" srcOrd="3" destOrd="0" presId="urn:microsoft.com/office/officeart/2005/8/layout/radial3"/>
    <dgm:cxn modelId="{0756A0A4-73B7-49FB-AD8F-3C7C74097EFB}" type="presParOf" srcId="{44673779-8E5F-4D44-826C-7E3AC49099B5}" destId="{E1AA75C4-0344-48C4-8899-39531955D10C}" srcOrd="4" destOrd="0" presId="urn:microsoft.com/office/officeart/2005/8/layout/radial3"/>
    <dgm:cxn modelId="{6EB57638-5A9B-4793-ABA1-719294F0DB77}" type="presParOf" srcId="{44673779-8E5F-4D44-826C-7E3AC49099B5}" destId="{298619B4-051A-4B05-A48E-0EFFC30FA59B}" srcOrd="5" destOrd="0" presId="urn:microsoft.com/office/officeart/2005/8/layout/radial3"/>
    <dgm:cxn modelId="{9AA0A8A8-D72A-D241-BD51-835374910950}" type="presParOf" srcId="{44673779-8E5F-4D44-826C-7E3AC49099B5}" destId="{A538BB80-4996-7945-9A15-358E04AB75C6}"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5429F-B6B9-3B47-92CA-50A47421906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5923D2CB-0EE4-D744-B035-6C7DDFAAE3FA}">
      <dgm:prSet phldrT="[Tekst]" custT="1"/>
      <dgm:spPr/>
      <dgm:t>
        <a:bodyPr/>
        <a:lstStyle/>
        <a:p>
          <a:r>
            <a:rPr lang="it-IT" sz="1400" b="1" dirty="0" err="1" smtClean="0"/>
            <a:t>Forming</a:t>
          </a:r>
          <a:endParaRPr lang="pl-PL" sz="1400" b="1" dirty="0"/>
        </a:p>
      </dgm:t>
    </dgm:pt>
    <dgm:pt modelId="{2891BE31-5641-A54D-8496-2AFC167D4851}" type="parTrans" cxnId="{0B8F3713-B4B5-CC43-A9CF-4A48868F684F}">
      <dgm:prSet/>
      <dgm:spPr/>
      <dgm:t>
        <a:bodyPr/>
        <a:lstStyle/>
        <a:p>
          <a:endParaRPr lang="pl-PL"/>
        </a:p>
      </dgm:t>
    </dgm:pt>
    <dgm:pt modelId="{E356A9C3-29EA-CA4C-BD79-6F267B93207B}" type="sibTrans" cxnId="{0B8F3713-B4B5-CC43-A9CF-4A48868F684F}">
      <dgm:prSet/>
      <dgm:spPr/>
      <dgm:t>
        <a:bodyPr/>
        <a:lstStyle/>
        <a:p>
          <a:endParaRPr lang="pl-PL"/>
        </a:p>
      </dgm:t>
    </dgm:pt>
    <dgm:pt modelId="{B111FE6C-D0A1-FB4D-BEF3-55EEA95ABB71}">
      <dgm:prSet phldrT="[Tekst]" custT="1"/>
      <dgm:spPr/>
      <dgm:t>
        <a:bodyPr/>
        <a:lstStyle/>
        <a:p>
          <a:r>
            <a:rPr lang="it-IT" sz="1200" b="0" noProof="0" dirty="0" smtClean="0"/>
            <a:t>quando le persone iniziano a risolvere le loro differenze, apprezzare i punti di forza dei colleghi</a:t>
          </a:r>
          <a:endParaRPr lang="en-GB" sz="1200" b="0" noProof="0" dirty="0"/>
        </a:p>
      </dgm:t>
    </dgm:pt>
    <dgm:pt modelId="{6186EDDB-AC06-2B41-A7B6-28AB69A0BFCD}" type="parTrans" cxnId="{E131F540-600C-2D45-88A8-96B87C225D87}">
      <dgm:prSet/>
      <dgm:spPr/>
      <dgm:t>
        <a:bodyPr/>
        <a:lstStyle/>
        <a:p>
          <a:endParaRPr lang="pl-PL"/>
        </a:p>
      </dgm:t>
    </dgm:pt>
    <dgm:pt modelId="{0F06FE99-DD60-F44C-B909-43D96B572131}" type="sibTrans" cxnId="{E131F540-600C-2D45-88A8-96B87C225D87}">
      <dgm:prSet/>
      <dgm:spPr/>
      <dgm:t>
        <a:bodyPr/>
        <a:lstStyle/>
        <a:p>
          <a:endParaRPr lang="pl-PL"/>
        </a:p>
      </dgm:t>
    </dgm:pt>
    <dgm:pt modelId="{72A0FBA5-2E7D-0544-AA0E-AAD517826153}">
      <dgm:prSet phldrT="[Tekst]" custT="1"/>
      <dgm:spPr/>
      <dgm:t>
        <a:bodyPr/>
        <a:lstStyle/>
        <a:p>
          <a:r>
            <a:rPr lang="pl-PL" sz="1400" b="1" dirty="0"/>
            <a:t>Performing</a:t>
          </a:r>
        </a:p>
      </dgm:t>
    </dgm:pt>
    <dgm:pt modelId="{2677585E-6B4E-D043-BBE2-B1409F87B1F4}" type="parTrans" cxnId="{8204C5FE-488E-0741-93AD-61B18EC15846}">
      <dgm:prSet/>
      <dgm:spPr/>
      <dgm:t>
        <a:bodyPr/>
        <a:lstStyle/>
        <a:p>
          <a:endParaRPr lang="pl-PL"/>
        </a:p>
      </dgm:t>
    </dgm:pt>
    <dgm:pt modelId="{3D010EC2-E146-694A-987B-79E43F99FF94}" type="sibTrans" cxnId="{8204C5FE-488E-0741-93AD-61B18EC15846}">
      <dgm:prSet/>
      <dgm:spPr/>
      <dgm:t>
        <a:bodyPr/>
        <a:lstStyle/>
        <a:p>
          <a:endParaRPr lang="pl-PL"/>
        </a:p>
      </dgm:t>
    </dgm:pt>
    <dgm:pt modelId="{F5A48417-4230-7547-AC45-398034FA210A}">
      <dgm:prSet phldrT="[Tekst]" custT="1"/>
      <dgm:spPr/>
      <dgm:t>
        <a:bodyPr/>
        <a:lstStyle/>
        <a:p>
          <a:r>
            <a:rPr lang="pl-PL" sz="1400" b="1" dirty="0" err="1"/>
            <a:t>Norming</a:t>
          </a:r>
          <a:r>
            <a:rPr lang="pl-PL" sz="1400" b="1" dirty="0"/>
            <a:t>  </a:t>
          </a:r>
        </a:p>
      </dgm:t>
    </dgm:pt>
    <dgm:pt modelId="{CAD6E668-0A81-F747-B211-394245FC5B5A}" type="parTrans" cxnId="{69DD2924-0EFD-5443-A633-CE2C325EA504}">
      <dgm:prSet/>
      <dgm:spPr/>
      <dgm:t>
        <a:bodyPr/>
        <a:lstStyle/>
        <a:p>
          <a:endParaRPr lang="pl-PL"/>
        </a:p>
      </dgm:t>
    </dgm:pt>
    <dgm:pt modelId="{1D7118A7-ED25-4744-96C9-18BBAA707328}" type="sibTrans" cxnId="{69DD2924-0EFD-5443-A633-CE2C325EA504}">
      <dgm:prSet/>
      <dgm:spPr/>
      <dgm:t>
        <a:bodyPr/>
        <a:lstStyle/>
        <a:p>
          <a:endParaRPr lang="pl-PL"/>
        </a:p>
      </dgm:t>
    </dgm:pt>
    <dgm:pt modelId="{672963DE-4267-284B-9552-8D0302D6D11E}">
      <dgm:prSet phldrT="[Tekst]" custT="1"/>
      <dgm:spPr/>
      <dgm:t>
        <a:bodyPr/>
        <a:lstStyle/>
        <a:p>
          <a:r>
            <a:rPr lang="it-IT" sz="1400" b="1" dirty="0" err="1" smtClean="0"/>
            <a:t>Storming</a:t>
          </a:r>
          <a:endParaRPr lang="pl-PL" sz="1400" b="1" dirty="0"/>
        </a:p>
      </dgm:t>
    </dgm:pt>
    <dgm:pt modelId="{66B190D2-095B-0144-B9FE-34C6A514E330}" type="parTrans" cxnId="{8792DDEA-2224-8147-B025-83879C738ED1}">
      <dgm:prSet/>
      <dgm:spPr/>
      <dgm:t>
        <a:bodyPr/>
        <a:lstStyle/>
        <a:p>
          <a:endParaRPr lang="pl-PL"/>
        </a:p>
      </dgm:t>
    </dgm:pt>
    <dgm:pt modelId="{DEF5D8B4-8758-624C-A2B8-4991623598D7}" type="sibTrans" cxnId="{8792DDEA-2224-8147-B025-83879C738ED1}">
      <dgm:prSet/>
      <dgm:spPr/>
      <dgm:t>
        <a:bodyPr/>
        <a:lstStyle/>
        <a:p>
          <a:endParaRPr lang="pl-PL"/>
        </a:p>
      </dgm:t>
    </dgm:pt>
    <dgm:pt modelId="{F4AFF7F9-C9DC-CC44-94FF-0476D4260CBC}">
      <dgm:prSet phldrT="[Tekst]" custT="1"/>
      <dgm:spPr/>
      <dgm:t>
        <a:bodyPr/>
        <a:lstStyle/>
        <a:p>
          <a:r>
            <a:rPr lang="it-IT" sz="1200" b="0" noProof="0" dirty="0" smtClean="0"/>
            <a:t>la squadra si sta formando e i membri iniziano a conoscersi</a:t>
          </a:r>
          <a:endParaRPr lang="en-GB" sz="1200" b="0" noProof="0" dirty="0"/>
        </a:p>
      </dgm:t>
    </dgm:pt>
    <dgm:pt modelId="{5768B288-EEF9-4F4E-BEB6-8C7E533CA49D}" type="parTrans" cxnId="{215903D0-3AD9-8044-9DC7-C4A42C68FB12}">
      <dgm:prSet/>
      <dgm:spPr/>
      <dgm:t>
        <a:bodyPr/>
        <a:lstStyle/>
        <a:p>
          <a:endParaRPr lang="pl-PL"/>
        </a:p>
      </dgm:t>
    </dgm:pt>
    <dgm:pt modelId="{E5E73DBD-56B9-E743-ACC6-55F6E7535621}" type="sibTrans" cxnId="{215903D0-3AD9-8044-9DC7-C4A42C68FB12}">
      <dgm:prSet/>
      <dgm:spPr/>
      <dgm:t>
        <a:bodyPr/>
        <a:lstStyle/>
        <a:p>
          <a:endParaRPr lang="pl-PL"/>
        </a:p>
      </dgm:t>
    </dgm:pt>
    <dgm:pt modelId="{B5D0503C-EDB4-E149-A874-0BF45A651D47}">
      <dgm:prSet phldrT="[Tekst]" custT="1"/>
      <dgm:spPr/>
      <dgm:t>
        <a:bodyPr/>
        <a:lstStyle/>
        <a:p>
          <a:r>
            <a:rPr lang="it-IT" sz="1200" noProof="0" dirty="0" smtClean="0"/>
            <a:t>le persone iniziano ad evadere dai confini stabiliti nella fase di formazione</a:t>
          </a:r>
          <a:endParaRPr lang="en-GB" sz="1200" b="1" noProof="0" dirty="0"/>
        </a:p>
      </dgm:t>
    </dgm:pt>
    <dgm:pt modelId="{F0A29AB8-5A67-0B4C-9727-E8FD2435FF19}" type="parTrans" cxnId="{C0585C64-78B0-DD4A-823E-E64B7D0D4BCE}">
      <dgm:prSet/>
      <dgm:spPr/>
      <dgm:t>
        <a:bodyPr/>
        <a:lstStyle/>
        <a:p>
          <a:endParaRPr lang="pl-PL"/>
        </a:p>
      </dgm:t>
    </dgm:pt>
    <dgm:pt modelId="{E494A0FB-7ED5-C744-BDE8-29E5C674AA10}" type="sibTrans" cxnId="{C0585C64-78B0-DD4A-823E-E64B7D0D4BCE}">
      <dgm:prSet/>
      <dgm:spPr/>
      <dgm:t>
        <a:bodyPr/>
        <a:lstStyle/>
        <a:p>
          <a:endParaRPr lang="pl-PL"/>
        </a:p>
      </dgm:t>
    </dgm:pt>
    <dgm:pt modelId="{990D53FB-725D-5F45-AF7B-26C06BAD84F9}">
      <dgm:prSet phldrT="[Tekst]" custT="1"/>
      <dgm:spPr/>
      <dgm:t>
        <a:bodyPr/>
        <a:lstStyle/>
        <a:p>
          <a:r>
            <a:rPr lang="it-IT" sz="1200" noProof="0" dirty="0" smtClean="0"/>
            <a:t>la squadra raggiunge la fase «</a:t>
          </a:r>
          <a:r>
            <a:rPr lang="it-IT" sz="1200" noProof="0" dirty="0" err="1" smtClean="0"/>
            <a:t>performing</a:t>
          </a:r>
          <a:r>
            <a:rPr lang="it-IT" sz="1200" noProof="0" dirty="0" smtClean="0"/>
            <a:t>» quando il duro lavoro porta al raggiungimento dell'obiettivo prefissato</a:t>
          </a:r>
          <a:endParaRPr lang="en-GB" sz="1200" b="1" noProof="0" dirty="0"/>
        </a:p>
      </dgm:t>
    </dgm:pt>
    <dgm:pt modelId="{05B25FAB-95F0-EE48-A00C-725E391C7943}" type="parTrans" cxnId="{D6EA7F1D-7172-2648-9150-116B54850092}">
      <dgm:prSet/>
      <dgm:spPr/>
      <dgm:t>
        <a:bodyPr/>
        <a:lstStyle/>
        <a:p>
          <a:endParaRPr lang="pl-PL"/>
        </a:p>
      </dgm:t>
    </dgm:pt>
    <dgm:pt modelId="{FD3A24B2-8EC7-874D-85BD-67061A32799B}" type="sibTrans" cxnId="{D6EA7F1D-7172-2648-9150-116B54850092}">
      <dgm:prSet/>
      <dgm:spPr/>
      <dgm:t>
        <a:bodyPr/>
        <a:lstStyle/>
        <a:p>
          <a:endParaRPr lang="pl-PL"/>
        </a:p>
      </dgm:t>
    </dgm:pt>
    <dgm:pt modelId="{38A99EFC-3DE6-F54E-A3F1-E29D4F9FA7DE}" type="pres">
      <dgm:prSet presAssocID="{A835429F-B6B9-3B47-92CA-50A474219062}" presName="Name0" presStyleCnt="0">
        <dgm:presLayoutVars>
          <dgm:dir/>
          <dgm:animLvl val="lvl"/>
          <dgm:resizeHandles val="exact"/>
        </dgm:presLayoutVars>
      </dgm:prSet>
      <dgm:spPr/>
      <dgm:t>
        <a:bodyPr/>
        <a:lstStyle/>
        <a:p>
          <a:endParaRPr lang="it-IT"/>
        </a:p>
      </dgm:t>
    </dgm:pt>
    <dgm:pt modelId="{F2FDE82B-EE30-204E-9AA9-F22B487A57DF}" type="pres">
      <dgm:prSet presAssocID="{5923D2CB-0EE4-D744-B035-6C7DDFAAE3FA}" presName="linNode" presStyleCnt="0"/>
      <dgm:spPr/>
    </dgm:pt>
    <dgm:pt modelId="{92906DD7-4426-5E4B-BCC5-0DFF975E0100}" type="pres">
      <dgm:prSet presAssocID="{5923D2CB-0EE4-D744-B035-6C7DDFAAE3FA}" presName="parentText" presStyleLbl="node1" presStyleIdx="0" presStyleCnt="4">
        <dgm:presLayoutVars>
          <dgm:chMax val="1"/>
          <dgm:bulletEnabled val="1"/>
        </dgm:presLayoutVars>
      </dgm:prSet>
      <dgm:spPr/>
      <dgm:t>
        <a:bodyPr/>
        <a:lstStyle/>
        <a:p>
          <a:endParaRPr lang="it-IT"/>
        </a:p>
      </dgm:t>
    </dgm:pt>
    <dgm:pt modelId="{4BE2EFAA-7601-094A-8DB3-2DF646C7CFAA}" type="pres">
      <dgm:prSet presAssocID="{5923D2CB-0EE4-D744-B035-6C7DDFAAE3FA}" presName="descendantText" presStyleLbl="alignAccFollowNode1" presStyleIdx="0" presStyleCnt="4">
        <dgm:presLayoutVars>
          <dgm:bulletEnabled val="1"/>
        </dgm:presLayoutVars>
      </dgm:prSet>
      <dgm:spPr/>
      <dgm:t>
        <a:bodyPr/>
        <a:lstStyle/>
        <a:p>
          <a:endParaRPr lang="it-IT"/>
        </a:p>
      </dgm:t>
    </dgm:pt>
    <dgm:pt modelId="{670B6BFD-D83C-114F-9A0E-3EAD909C3015}" type="pres">
      <dgm:prSet presAssocID="{E356A9C3-29EA-CA4C-BD79-6F267B93207B}" presName="sp" presStyleCnt="0"/>
      <dgm:spPr/>
    </dgm:pt>
    <dgm:pt modelId="{75A4036B-2486-014E-88BC-33D0786A5773}" type="pres">
      <dgm:prSet presAssocID="{672963DE-4267-284B-9552-8D0302D6D11E}" presName="linNode" presStyleCnt="0"/>
      <dgm:spPr/>
    </dgm:pt>
    <dgm:pt modelId="{1264239B-A688-1848-9669-DA5BCF70378B}" type="pres">
      <dgm:prSet presAssocID="{672963DE-4267-284B-9552-8D0302D6D11E}" presName="parentText" presStyleLbl="node1" presStyleIdx="1" presStyleCnt="4">
        <dgm:presLayoutVars>
          <dgm:chMax val="1"/>
          <dgm:bulletEnabled val="1"/>
        </dgm:presLayoutVars>
      </dgm:prSet>
      <dgm:spPr/>
      <dgm:t>
        <a:bodyPr/>
        <a:lstStyle/>
        <a:p>
          <a:endParaRPr lang="it-IT"/>
        </a:p>
      </dgm:t>
    </dgm:pt>
    <dgm:pt modelId="{9FABA270-6767-C94F-89B1-229CA575F4B5}" type="pres">
      <dgm:prSet presAssocID="{672963DE-4267-284B-9552-8D0302D6D11E}" presName="descendantText" presStyleLbl="alignAccFollowNode1" presStyleIdx="1" presStyleCnt="4">
        <dgm:presLayoutVars>
          <dgm:bulletEnabled val="1"/>
        </dgm:presLayoutVars>
      </dgm:prSet>
      <dgm:spPr/>
      <dgm:t>
        <a:bodyPr/>
        <a:lstStyle/>
        <a:p>
          <a:endParaRPr lang="it-IT"/>
        </a:p>
      </dgm:t>
    </dgm:pt>
    <dgm:pt modelId="{145678BA-CA17-2946-A973-56DC88C9AC87}" type="pres">
      <dgm:prSet presAssocID="{DEF5D8B4-8758-624C-A2B8-4991623598D7}" presName="sp" presStyleCnt="0"/>
      <dgm:spPr/>
    </dgm:pt>
    <dgm:pt modelId="{B79A1B05-8273-1443-9D7C-11408CD382E9}" type="pres">
      <dgm:prSet presAssocID="{F5A48417-4230-7547-AC45-398034FA210A}" presName="linNode" presStyleCnt="0"/>
      <dgm:spPr/>
    </dgm:pt>
    <dgm:pt modelId="{B4732EB0-87D3-F84C-AE85-E1035D2E6893}" type="pres">
      <dgm:prSet presAssocID="{F5A48417-4230-7547-AC45-398034FA210A}" presName="parentText" presStyleLbl="node1" presStyleIdx="2" presStyleCnt="4">
        <dgm:presLayoutVars>
          <dgm:chMax val="1"/>
          <dgm:bulletEnabled val="1"/>
        </dgm:presLayoutVars>
      </dgm:prSet>
      <dgm:spPr/>
      <dgm:t>
        <a:bodyPr/>
        <a:lstStyle/>
        <a:p>
          <a:endParaRPr lang="it-IT"/>
        </a:p>
      </dgm:t>
    </dgm:pt>
    <dgm:pt modelId="{BCC61AFE-A8EC-254B-AD10-CD48C71378D8}" type="pres">
      <dgm:prSet presAssocID="{F5A48417-4230-7547-AC45-398034FA210A}" presName="descendantText" presStyleLbl="alignAccFollowNode1" presStyleIdx="2" presStyleCnt="4" custScaleX="102791" custLinFactNeighborX="7319" custLinFactNeighborY="-883">
        <dgm:presLayoutVars>
          <dgm:bulletEnabled val="1"/>
        </dgm:presLayoutVars>
      </dgm:prSet>
      <dgm:spPr/>
      <dgm:t>
        <a:bodyPr/>
        <a:lstStyle/>
        <a:p>
          <a:endParaRPr lang="it-IT"/>
        </a:p>
      </dgm:t>
    </dgm:pt>
    <dgm:pt modelId="{659BA469-1543-1243-9966-6D4CBC3617BB}" type="pres">
      <dgm:prSet presAssocID="{1D7118A7-ED25-4744-96C9-18BBAA707328}" presName="sp" presStyleCnt="0"/>
      <dgm:spPr/>
    </dgm:pt>
    <dgm:pt modelId="{48F4CA71-CFDC-354D-89D3-DF1C69EEC7F6}" type="pres">
      <dgm:prSet presAssocID="{72A0FBA5-2E7D-0544-AA0E-AAD517826153}" presName="linNode" presStyleCnt="0"/>
      <dgm:spPr/>
    </dgm:pt>
    <dgm:pt modelId="{4B48CE3F-60AA-3E4E-B928-45B710797B26}" type="pres">
      <dgm:prSet presAssocID="{72A0FBA5-2E7D-0544-AA0E-AAD517826153}" presName="parentText" presStyleLbl="node1" presStyleIdx="3" presStyleCnt="4">
        <dgm:presLayoutVars>
          <dgm:chMax val="1"/>
          <dgm:bulletEnabled val="1"/>
        </dgm:presLayoutVars>
      </dgm:prSet>
      <dgm:spPr/>
      <dgm:t>
        <a:bodyPr/>
        <a:lstStyle/>
        <a:p>
          <a:endParaRPr lang="it-IT"/>
        </a:p>
      </dgm:t>
    </dgm:pt>
    <dgm:pt modelId="{E03A1819-1A66-774F-8FEA-AB899908C210}" type="pres">
      <dgm:prSet presAssocID="{72A0FBA5-2E7D-0544-AA0E-AAD517826153}" presName="descendantText" presStyleLbl="alignAccFollowNode1" presStyleIdx="3" presStyleCnt="4">
        <dgm:presLayoutVars>
          <dgm:bulletEnabled val="1"/>
        </dgm:presLayoutVars>
      </dgm:prSet>
      <dgm:spPr/>
      <dgm:t>
        <a:bodyPr/>
        <a:lstStyle/>
        <a:p>
          <a:endParaRPr lang="it-IT"/>
        </a:p>
      </dgm:t>
    </dgm:pt>
  </dgm:ptLst>
  <dgm:cxnLst>
    <dgm:cxn modelId="{0B8F3713-B4B5-CC43-A9CF-4A48868F684F}" srcId="{A835429F-B6B9-3B47-92CA-50A474219062}" destId="{5923D2CB-0EE4-D744-B035-6C7DDFAAE3FA}" srcOrd="0" destOrd="0" parTransId="{2891BE31-5641-A54D-8496-2AFC167D4851}" sibTransId="{E356A9C3-29EA-CA4C-BD79-6F267B93207B}"/>
    <dgm:cxn modelId="{A3BE271A-D13E-8546-BBED-00007DD58F39}" type="presOf" srcId="{672963DE-4267-284B-9552-8D0302D6D11E}" destId="{1264239B-A688-1848-9669-DA5BCF70378B}" srcOrd="0" destOrd="0" presId="urn:microsoft.com/office/officeart/2005/8/layout/vList5"/>
    <dgm:cxn modelId="{F0E019DD-808C-4D45-95F9-D8ED9872F72B}" type="presOf" srcId="{72A0FBA5-2E7D-0544-AA0E-AAD517826153}" destId="{4B48CE3F-60AA-3E4E-B928-45B710797B26}" srcOrd="0" destOrd="0" presId="urn:microsoft.com/office/officeart/2005/8/layout/vList5"/>
    <dgm:cxn modelId="{9F338914-B402-4B46-8138-7EBB41AD5D0D}" type="presOf" srcId="{F4AFF7F9-C9DC-CC44-94FF-0476D4260CBC}" destId="{4BE2EFAA-7601-094A-8DB3-2DF646C7CFAA}" srcOrd="0" destOrd="0" presId="urn:microsoft.com/office/officeart/2005/8/layout/vList5"/>
    <dgm:cxn modelId="{E48D8070-EDF1-7A4C-A79B-749A02F2068C}" type="presOf" srcId="{990D53FB-725D-5F45-AF7B-26C06BAD84F9}" destId="{E03A1819-1A66-774F-8FEA-AB899908C210}" srcOrd="0" destOrd="0" presId="urn:microsoft.com/office/officeart/2005/8/layout/vList5"/>
    <dgm:cxn modelId="{98CA2166-E5E7-C746-8301-8B6C54F3B3AE}" type="presOf" srcId="{5923D2CB-0EE4-D744-B035-6C7DDFAAE3FA}" destId="{92906DD7-4426-5E4B-BCC5-0DFF975E0100}" srcOrd="0" destOrd="0" presId="urn:microsoft.com/office/officeart/2005/8/layout/vList5"/>
    <dgm:cxn modelId="{1F2B6BE1-05FD-6649-A315-40D245168AA0}" type="presOf" srcId="{B111FE6C-D0A1-FB4D-BEF3-55EEA95ABB71}" destId="{BCC61AFE-A8EC-254B-AD10-CD48C71378D8}" srcOrd="0" destOrd="0" presId="urn:microsoft.com/office/officeart/2005/8/layout/vList5"/>
    <dgm:cxn modelId="{C0585C64-78B0-DD4A-823E-E64B7D0D4BCE}" srcId="{672963DE-4267-284B-9552-8D0302D6D11E}" destId="{B5D0503C-EDB4-E149-A874-0BF45A651D47}" srcOrd="0" destOrd="0" parTransId="{F0A29AB8-5A67-0B4C-9727-E8FD2435FF19}" sibTransId="{E494A0FB-7ED5-C744-BDE8-29E5C674AA10}"/>
    <dgm:cxn modelId="{8792DDEA-2224-8147-B025-83879C738ED1}" srcId="{A835429F-B6B9-3B47-92CA-50A474219062}" destId="{672963DE-4267-284B-9552-8D0302D6D11E}" srcOrd="1" destOrd="0" parTransId="{66B190D2-095B-0144-B9FE-34C6A514E330}" sibTransId="{DEF5D8B4-8758-624C-A2B8-4991623598D7}"/>
    <dgm:cxn modelId="{D6EA7F1D-7172-2648-9150-116B54850092}" srcId="{72A0FBA5-2E7D-0544-AA0E-AAD517826153}" destId="{990D53FB-725D-5F45-AF7B-26C06BAD84F9}" srcOrd="0" destOrd="0" parTransId="{05B25FAB-95F0-EE48-A00C-725E391C7943}" sibTransId="{FD3A24B2-8EC7-874D-85BD-67061A32799B}"/>
    <dgm:cxn modelId="{E131F540-600C-2D45-88A8-96B87C225D87}" srcId="{F5A48417-4230-7547-AC45-398034FA210A}" destId="{B111FE6C-D0A1-FB4D-BEF3-55EEA95ABB71}" srcOrd="0" destOrd="0" parTransId="{6186EDDB-AC06-2B41-A7B6-28AB69A0BFCD}" sibTransId="{0F06FE99-DD60-F44C-B909-43D96B572131}"/>
    <dgm:cxn modelId="{A89FD93B-F732-F947-B8AE-FA7EAEDBB1C4}" type="presOf" srcId="{F5A48417-4230-7547-AC45-398034FA210A}" destId="{B4732EB0-87D3-F84C-AE85-E1035D2E6893}" srcOrd="0" destOrd="0" presId="urn:microsoft.com/office/officeart/2005/8/layout/vList5"/>
    <dgm:cxn modelId="{5FB2236E-EB5A-5040-96A2-BE67880312A5}" type="presOf" srcId="{A835429F-B6B9-3B47-92CA-50A474219062}" destId="{38A99EFC-3DE6-F54E-A3F1-E29D4F9FA7DE}" srcOrd="0" destOrd="0" presId="urn:microsoft.com/office/officeart/2005/8/layout/vList5"/>
    <dgm:cxn modelId="{215903D0-3AD9-8044-9DC7-C4A42C68FB12}" srcId="{5923D2CB-0EE4-D744-B035-6C7DDFAAE3FA}" destId="{F4AFF7F9-C9DC-CC44-94FF-0476D4260CBC}" srcOrd="0" destOrd="0" parTransId="{5768B288-EEF9-4F4E-BEB6-8C7E533CA49D}" sibTransId="{E5E73DBD-56B9-E743-ACC6-55F6E7535621}"/>
    <dgm:cxn modelId="{8204C5FE-488E-0741-93AD-61B18EC15846}" srcId="{A835429F-B6B9-3B47-92CA-50A474219062}" destId="{72A0FBA5-2E7D-0544-AA0E-AAD517826153}" srcOrd="3" destOrd="0" parTransId="{2677585E-6B4E-D043-BBE2-B1409F87B1F4}" sibTransId="{3D010EC2-E146-694A-987B-79E43F99FF94}"/>
    <dgm:cxn modelId="{69DD2924-0EFD-5443-A633-CE2C325EA504}" srcId="{A835429F-B6B9-3B47-92CA-50A474219062}" destId="{F5A48417-4230-7547-AC45-398034FA210A}" srcOrd="2" destOrd="0" parTransId="{CAD6E668-0A81-F747-B211-394245FC5B5A}" sibTransId="{1D7118A7-ED25-4744-96C9-18BBAA707328}"/>
    <dgm:cxn modelId="{99DFE233-863C-7144-AEF2-49ED3279E17C}" type="presOf" srcId="{B5D0503C-EDB4-E149-A874-0BF45A651D47}" destId="{9FABA270-6767-C94F-89B1-229CA575F4B5}" srcOrd="0" destOrd="0" presId="urn:microsoft.com/office/officeart/2005/8/layout/vList5"/>
    <dgm:cxn modelId="{F17562F9-16B0-B544-B97D-8354C28F8EFE}" type="presParOf" srcId="{38A99EFC-3DE6-F54E-A3F1-E29D4F9FA7DE}" destId="{F2FDE82B-EE30-204E-9AA9-F22B487A57DF}" srcOrd="0" destOrd="0" presId="urn:microsoft.com/office/officeart/2005/8/layout/vList5"/>
    <dgm:cxn modelId="{272BC4E5-369F-6447-879C-162B30959BCF}" type="presParOf" srcId="{F2FDE82B-EE30-204E-9AA9-F22B487A57DF}" destId="{92906DD7-4426-5E4B-BCC5-0DFF975E0100}" srcOrd="0" destOrd="0" presId="urn:microsoft.com/office/officeart/2005/8/layout/vList5"/>
    <dgm:cxn modelId="{D77FA670-1D4E-AF49-91DE-856C7EF96944}" type="presParOf" srcId="{F2FDE82B-EE30-204E-9AA9-F22B487A57DF}" destId="{4BE2EFAA-7601-094A-8DB3-2DF646C7CFAA}" srcOrd="1" destOrd="0" presId="urn:microsoft.com/office/officeart/2005/8/layout/vList5"/>
    <dgm:cxn modelId="{5D49E83A-066A-6246-B4F6-D385436BA147}" type="presParOf" srcId="{38A99EFC-3DE6-F54E-A3F1-E29D4F9FA7DE}" destId="{670B6BFD-D83C-114F-9A0E-3EAD909C3015}" srcOrd="1" destOrd="0" presId="urn:microsoft.com/office/officeart/2005/8/layout/vList5"/>
    <dgm:cxn modelId="{7F9E9075-E0E8-1B40-A387-173D77A67808}" type="presParOf" srcId="{38A99EFC-3DE6-F54E-A3F1-E29D4F9FA7DE}" destId="{75A4036B-2486-014E-88BC-33D0786A5773}" srcOrd="2" destOrd="0" presId="urn:microsoft.com/office/officeart/2005/8/layout/vList5"/>
    <dgm:cxn modelId="{7C799EB6-8F2B-A14F-A839-061F7D7C06BD}" type="presParOf" srcId="{75A4036B-2486-014E-88BC-33D0786A5773}" destId="{1264239B-A688-1848-9669-DA5BCF70378B}" srcOrd="0" destOrd="0" presId="urn:microsoft.com/office/officeart/2005/8/layout/vList5"/>
    <dgm:cxn modelId="{CED42245-842E-8F41-8CC8-ACB5A7603E94}" type="presParOf" srcId="{75A4036B-2486-014E-88BC-33D0786A5773}" destId="{9FABA270-6767-C94F-89B1-229CA575F4B5}" srcOrd="1" destOrd="0" presId="urn:microsoft.com/office/officeart/2005/8/layout/vList5"/>
    <dgm:cxn modelId="{0B63C901-2BBB-6F44-915A-4214A5566AD7}" type="presParOf" srcId="{38A99EFC-3DE6-F54E-A3F1-E29D4F9FA7DE}" destId="{145678BA-CA17-2946-A973-56DC88C9AC87}" srcOrd="3" destOrd="0" presId="urn:microsoft.com/office/officeart/2005/8/layout/vList5"/>
    <dgm:cxn modelId="{FE78727B-EEE5-5044-A748-2B75BE042396}" type="presParOf" srcId="{38A99EFC-3DE6-F54E-A3F1-E29D4F9FA7DE}" destId="{B79A1B05-8273-1443-9D7C-11408CD382E9}" srcOrd="4" destOrd="0" presId="urn:microsoft.com/office/officeart/2005/8/layout/vList5"/>
    <dgm:cxn modelId="{689EEBFB-64C5-9942-85BC-E43D794FBFD7}" type="presParOf" srcId="{B79A1B05-8273-1443-9D7C-11408CD382E9}" destId="{B4732EB0-87D3-F84C-AE85-E1035D2E6893}" srcOrd="0" destOrd="0" presId="urn:microsoft.com/office/officeart/2005/8/layout/vList5"/>
    <dgm:cxn modelId="{E1619D09-7D6B-744F-9D1D-B00B12740313}" type="presParOf" srcId="{B79A1B05-8273-1443-9D7C-11408CD382E9}" destId="{BCC61AFE-A8EC-254B-AD10-CD48C71378D8}" srcOrd="1" destOrd="0" presId="urn:microsoft.com/office/officeart/2005/8/layout/vList5"/>
    <dgm:cxn modelId="{A981851A-7DBB-1544-ABF0-18DEBE203004}" type="presParOf" srcId="{38A99EFC-3DE6-F54E-A3F1-E29D4F9FA7DE}" destId="{659BA469-1543-1243-9966-6D4CBC3617BB}" srcOrd="5" destOrd="0" presId="urn:microsoft.com/office/officeart/2005/8/layout/vList5"/>
    <dgm:cxn modelId="{1EA49799-A1B6-B14F-B6EA-B0AF5091220D}" type="presParOf" srcId="{38A99EFC-3DE6-F54E-A3F1-E29D4F9FA7DE}" destId="{48F4CA71-CFDC-354D-89D3-DF1C69EEC7F6}" srcOrd="6" destOrd="0" presId="urn:microsoft.com/office/officeart/2005/8/layout/vList5"/>
    <dgm:cxn modelId="{0EBBD3E3-158D-B64F-852C-8E72AD6753D8}" type="presParOf" srcId="{48F4CA71-CFDC-354D-89D3-DF1C69EEC7F6}" destId="{4B48CE3F-60AA-3E4E-B928-45B710797B26}" srcOrd="0" destOrd="0" presId="urn:microsoft.com/office/officeart/2005/8/layout/vList5"/>
    <dgm:cxn modelId="{9022CAE2-F2E1-E047-9900-69EBA8B9E1F4}" type="presParOf" srcId="{48F4CA71-CFDC-354D-89D3-DF1C69EEC7F6}" destId="{E03A1819-1A66-774F-8FEA-AB899908C2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5E1FC-88AE-44DD-A262-6D4198C39967}">
      <dsp:nvSpPr>
        <dsp:cNvPr id="0" name=""/>
        <dsp:cNvSpPr/>
      </dsp:nvSpPr>
      <dsp:spPr>
        <a:xfrm>
          <a:off x="599970" y="0"/>
          <a:ext cx="3153253"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b="1" kern="1200" noProof="0" dirty="0" smtClean="0"/>
            <a:t>Leaders</a:t>
          </a:r>
          <a:endParaRPr lang="en-GB" sz="2400" b="1" kern="1200" noProof="0" dirty="0"/>
        </a:p>
        <a:p>
          <a:pPr lvl="0" algn="ctr" defTabSz="1066800">
            <a:lnSpc>
              <a:spcPct val="90000"/>
            </a:lnSpc>
            <a:spcBef>
              <a:spcPct val="0"/>
            </a:spcBef>
            <a:spcAft>
              <a:spcPct val="35000"/>
            </a:spcAft>
          </a:pPr>
          <a:r>
            <a:rPr lang="en-GB" sz="1800" kern="1200" noProof="0" dirty="0" err="1" smtClean="0"/>
            <a:t>Motivano</a:t>
          </a:r>
          <a:r>
            <a:rPr lang="en-GB" sz="1800" kern="1200" noProof="0" dirty="0" smtClean="0"/>
            <a:t>, </a:t>
          </a:r>
          <a:r>
            <a:rPr lang="en-GB" sz="1800" kern="1200" noProof="0" dirty="0" err="1" smtClean="0"/>
            <a:t>stimolano</a:t>
          </a:r>
          <a:r>
            <a:rPr lang="en-GB" sz="1800" kern="1200" noProof="0" dirty="0" smtClean="0"/>
            <a:t>, </a:t>
          </a:r>
          <a:r>
            <a:rPr lang="en-GB" sz="1800" kern="1200" noProof="0" dirty="0" err="1" smtClean="0"/>
            <a:t>rafforzano</a:t>
          </a:r>
          <a:r>
            <a:rPr lang="en-GB" sz="1800" kern="1200" noProof="0" dirty="0" smtClean="0"/>
            <a:t> e </a:t>
          </a:r>
          <a:r>
            <a:rPr lang="en-GB" sz="1800" kern="1200" noProof="0" dirty="0" err="1" smtClean="0"/>
            <a:t>attivano</a:t>
          </a:r>
          <a:r>
            <a:rPr lang="en-GB" sz="1800" kern="1200" noProof="0" dirty="0" smtClean="0"/>
            <a:t> </a:t>
          </a:r>
        </a:p>
        <a:p>
          <a:pPr lvl="0" algn="ctr" defTabSz="1066800">
            <a:lnSpc>
              <a:spcPct val="90000"/>
            </a:lnSpc>
            <a:spcBef>
              <a:spcPct val="0"/>
            </a:spcBef>
            <a:spcAft>
              <a:spcPct val="35000"/>
            </a:spcAft>
          </a:pPr>
          <a:r>
            <a:rPr lang="en-GB" sz="1800" kern="1200" noProof="0" dirty="0" smtClean="0"/>
            <a:t>- </a:t>
          </a:r>
          <a:r>
            <a:rPr lang="en-GB" sz="1800" kern="1200" noProof="0" dirty="0" err="1" smtClean="0"/>
            <a:t>guidano</a:t>
          </a:r>
          <a:r>
            <a:rPr lang="en-GB" sz="1800" kern="1200" noProof="0" dirty="0" smtClean="0"/>
            <a:t> le </a:t>
          </a:r>
          <a:r>
            <a:rPr lang="en-GB" sz="1800" b="1" kern="1200" noProof="0" dirty="0" err="1" smtClean="0"/>
            <a:t>persone</a:t>
          </a:r>
          <a:endParaRPr lang="en-GB" sz="1800" b="1" kern="1200" noProof="0" dirty="0"/>
        </a:p>
        <a:p>
          <a:pPr lvl="0" algn="ctr" defTabSz="1066800">
            <a:lnSpc>
              <a:spcPct val="90000"/>
            </a:lnSpc>
            <a:spcBef>
              <a:spcPct val="0"/>
            </a:spcBef>
            <a:spcAft>
              <a:spcPct val="35000"/>
            </a:spcAft>
          </a:pPr>
          <a:r>
            <a:rPr lang="pl-PL" sz="4100" kern="1200" dirty="0"/>
            <a:t> </a:t>
          </a:r>
        </a:p>
      </dsp:txBody>
      <dsp:txXfrm>
        <a:off x="1040290" y="349496"/>
        <a:ext cx="1818091" cy="2264813"/>
      </dsp:txXfrm>
    </dsp:sp>
    <dsp:sp modelId="{251D8281-4894-4955-9192-E1F605807543}">
      <dsp:nvSpPr>
        <dsp:cNvPr id="0" name=""/>
        <dsp:cNvSpPr/>
      </dsp:nvSpPr>
      <dsp:spPr>
        <a:xfrm>
          <a:off x="2947826" y="16211"/>
          <a:ext cx="3162589"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b="1" kern="1200" noProof="0" dirty="0" smtClean="0"/>
            <a:t>Managers</a:t>
          </a:r>
          <a:endParaRPr lang="en-GB" sz="2400" b="1" kern="1200" noProof="0" dirty="0"/>
        </a:p>
        <a:p>
          <a:pPr lvl="0" algn="ctr" defTabSz="1066800">
            <a:lnSpc>
              <a:spcPct val="90000"/>
            </a:lnSpc>
            <a:spcBef>
              <a:spcPct val="0"/>
            </a:spcBef>
            <a:spcAft>
              <a:spcPct val="35000"/>
            </a:spcAft>
          </a:pPr>
          <a:r>
            <a:rPr lang="it-IT" sz="1800" kern="1200" noProof="0" dirty="0" smtClean="0"/>
            <a:t>Garantiscono la realizzazione delle idee ed il raggiungimento degli obiettivi</a:t>
          </a:r>
          <a:endParaRPr lang="en-GB" sz="1800" kern="1200" noProof="0" dirty="0" smtClean="0"/>
        </a:p>
        <a:p>
          <a:pPr lvl="0" algn="ctr" defTabSz="1066800">
            <a:lnSpc>
              <a:spcPct val="90000"/>
            </a:lnSpc>
            <a:spcBef>
              <a:spcPct val="0"/>
            </a:spcBef>
            <a:spcAft>
              <a:spcPct val="35000"/>
            </a:spcAft>
          </a:pPr>
          <a:r>
            <a:rPr lang="en-GB" sz="1800" kern="1200" noProof="0" dirty="0" smtClean="0"/>
            <a:t>- </a:t>
          </a:r>
          <a:r>
            <a:rPr lang="en-GB" sz="1800" kern="1200" noProof="0" dirty="0" err="1" smtClean="0"/>
            <a:t>gestiscono</a:t>
          </a:r>
          <a:r>
            <a:rPr lang="en-GB" sz="1800" kern="1200" noProof="0" dirty="0" smtClean="0"/>
            <a:t> </a:t>
          </a:r>
          <a:r>
            <a:rPr lang="en-GB" sz="1800" kern="1200" noProof="0" dirty="0" err="1" smtClean="0"/>
            <a:t>il</a:t>
          </a:r>
          <a:r>
            <a:rPr lang="en-GB" sz="1800" kern="1200" noProof="0" dirty="0" smtClean="0"/>
            <a:t> </a:t>
          </a:r>
          <a:r>
            <a:rPr lang="en-GB" sz="1800" b="1" kern="1200" noProof="0" dirty="0" err="1" smtClean="0"/>
            <a:t>lavoro</a:t>
          </a:r>
          <a:r>
            <a:rPr lang="pl-PL" sz="2000" b="1" kern="1200" dirty="0" smtClean="0"/>
            <a:t> </a:t>
          </a:r>
        </a:p>
        <a:p>
          <a:pPr lvl="0" algn="ctr" defTabSz="1066800">
            <a:lnSpc>
              <a:spcPct val="90000"/>
            </a:lnSpc>
            <a:spcBef>
              <a:spcPct val="0"/>
            </a:spcBef>
            <a:spcAft>
              <a:spcPct val="35000"/>
            </a:spcAft>
          </a:pPr>
          <a:r>
            <a:rPr lang="pl-PL" sz="2000" kern="1200" dirty="0" smtClean="0"/>
            <a:t> </a:t>
          </a:r>
          <a:endParaRPr lang="pl-PL" sz="2000" kern="1200" dirty="0"/>
        </a:p>
      </dsp:txBody>
      <dsp:txXfrm>
        <a:off x="3845318" y="365707"/>
        <a:ext cx="1823474" cy="226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38379-DAE1-43B6-8EDF-F2C70B650D77}">
      <dsp:nvSpPr>
        <dsp:cNvPr id="0" name=""/>
        <dsp:cNvSpPr/>
      </dsp:nvSpPr>
      <dsp:spPr>
        <a:xfrm>
          <a:off x="2042663" y="41747"/>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noProof="0" dirty="0"/>
            <a:t>Leader</a:t>
          </a:r>
        </a:p>
        <a:p>
          <a:pPr lvl="0" algn="ctr" defTabSz="800100">
            <a:lnSpc>
              <a:spcPct val="90000"/>
            </a:lnSpc>
            <a:spcBef>
              <a:spcPct val="0"/>
            </a:spcBef>
            <a:spcAft>
              <a:spcPct val="35000"/>
            </a:spcAft>
          </a:pPr>
          <a:r>
            <a:rPr lang="it-IT" sz="1200" kern="1200" noProof="0" dirty="0" smtClean="0"/>
            <a:t>Carattere, valori, esperienza, opinioni</a:t>
          </a:r>
          <a:endParaRPr lang="en-GB" sz="1200" kern="1200" noProof="0" dirty="0"/>
        </a:p>
      </dsp:txBody>
      <dsp:txXfrm>
        <a:off x="2309850" y="392430"/>
        <a:ext cx="1469526" cy="901755"/>
      </dsp:txXfrm>
    </dsp:sp>
    <dsp:sp modelId="{6B6DC4BE-6673-49BB-B5F7-D4A1289C8524}">
      <dsp:nvSpPr>
        <dsp:cNvPr id="0" name=""/>
        <dsp:cNvSpPr/>
      </dsp:nvSpPr>
      <dsp:spPr>
        <a:xfrm>
          <a:off x="2914747" y="1329253"/>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noProof="0" dirty="0" err="1" smtClean="0"/>
            <a:t>Situazione</a:t>
          </a:r>
          <a:r>
            <a:rPr lang="en-GB" sz="1800" b="1" kern="1200" noProof="0" dirty="0" smtClean="0"/>
            <a:t> </a:t>
          </a:r>
          <a:endParaRPr lang="en-GB" sz="1800" b="1" kern="1200" noProof="0" dirty="0"/>
        </a:p>
        <a:p>
          <a:pPr lvl="0" algn="ctr" defTabSz="800100">
            <a:lnSpc>
              <a:spcPct val="90000"/>
            </a:lnSpc>
            <a:spcBef>
              <a:spcPct val="0"/>
            </a:spcBef>
            <a:spcAft>
              <a:spcPct val="35000"/>
            </a:spcAft>
          </a:pPr>
          <a:r>
            <a:rPr lang="it-IT" sz="1200" kern="1200" noProof="0" dirty="0" smtClean="0"/>
            <a:t>Tipo di attività, variabili organizzative</a:t>
          </a:r>
          <a:endParaRPr lang="en-GB" sz="1200" kern="1200" noProof="0" dirty="0"/>
        </a:p>
      </dsp:txBody>
      <dsp:txXfrm>
        <a:off x="3527606" y="1846928"/>
        <a:ext cx="1202340" cy="1102145"/>
      </dsp:txXfrm>
    </dsp:sp>
    <dsp:sp modelId="{4887F152-7281-4581-9B3F-673318CE29C4}">
      <dsp:nvSpPr>
        <dsp:cNvPr id="0" name=""/>
        <dsp:cNvSpPr/>
      </dsp:nvSpPr>
      <dsp:spPr>
        <a:xfrm>
          <a:off x="1243921" y="1280639"/>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noProof="0" dirty="0" smtClean="0"/>
            <a:t>Follower</a:t>
          </a:r>
          <a:endParaRPr lang="en-GB" sz="1800" b="1" kern="1200" noProof="0" dirty="0"/>
        </a:p>
        <a:p>
          <a:pPr lvl="0" algn="ctr" defTabSz="800100">
            <a:lnSpc>
              <a:spcPct val="90000"/>
            </a:lnSpc>
            <a:spcBef>
              <a:spcPct val="0"/>
            </a:spcBef>
            <a:spcAft>
              <a:spcPct val="35000"/>
            </a:spcAft>
          </a:pPr>
          <a:r>
            <a:rPr lang="it-IT" sz="1200" kern="1200" noProof="0" dirty="0" smtClean="0"/>
            <a:t>Carattere, valori, esperienza, opinioni</a:t>
          </a:r>
          <a:endParaRPr lang="en-GB" sz="1200" kern="1200" noProof="0" dirty="0"/>
        </a:p>
      </dsp:txBody>
      <dsp:txXfrm>
        <a:off x="1432622" y="1798313"/>
        <a:ext cx="1202340" cy="110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32A0-E8B7-4E32-ABDE-8D4230871EAB}">
      <dsp:nvSpPr>
        <dsp:cNvPr id="0" name=""/>
        <dsp:cNvSpPr/>
      </dsp:nvSpPr>
      <dsp:spPr>
        <a:xfrm>
          <a:off x="308949" y="0"/>
          <a:ext cx="3501427" cy="13401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73B3-0439-4523-A694-5264ACE271C4}">
      <dsp:nvSpPr>
        <dsp:cNvPr id="0" name=""/>
        <dsp:cNvSpPr/>
      </dsp:nvSpPr>
      <dsp:spPr>
        <a:xfrm>
          <a:off x="0" y="396048"/>
          <a:ext cx="1324971"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Pensiero</a:t>
          </a:r>
          <a:endParaRPr lang="pl-PL" sz="1900" kern="1200" dirty="0"/>
        </a:p>
      </dsp:txBody>
      <dsp:txXfrm>
        <a:off x="26168" y="422216"/>
        <a:ext cx="1272635" cy="483726"/>
      </dsp:txXfrm>
    </dsp:sp>
    <dsp:sp modelId="{1BEC3671-FB16-46E1-94F8-09B64FABDC16}">
      <dsp:nvSpPr>
        <dsp:cNvPr id="0" name=""/>
        <dsp:cNvSpPr/>
      </dsp:nvSpPr>
      <dsp:spPr>
        <a:xfrm>
          <a:off x="1397177" y="402047"/>
          <a:ext cx="1324971"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Codifica</a:t>
          </a:r>
          <a:endParaRPr lang="pl-PL" sz="1900" kern="1200" dirty="0"/>
        </a:p>
      </dsp:txBody>
      <dsp:txXfrm>
        <a:off x="1423345" y="428215"/>
        <a:ext cx="1272635" cy="483726"/>
      </dsp:txXfrm>
    </dsp:sp>
    <dsp:sp modelId="{88D083D6-5F81-4DD7-A9B3-477D6FDC14D4}">
      <dsp:nvSpPr>
        <dsp:cNvPr id="0" name=""/>
        <dsp:cNvSpPr/>
      </dsp:nvSpPr>
      <dsp:spPr>
        <a:xfrm>
          <a:off x="2793050" y="402047"/>
          <a:ext cx="1324971"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Decodifica</a:t>
          </a:r>
          <a:endParaRPr lang="pl-PL" sz="1900" kern="1200" dirty="0"/>
        </a:p>
      </dsp:txBody>
      <dsp:txXfrm>
        <a:off x="2819218" y="428215"/>
        <a:ext cx="1272635" cy="48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F39AF-684D-4283-AB5B-94C3C6DDDBB3}">
      <dsp:nvSpPr>
        <dsp:cNvPr id="0" name=""/>
        <dsp:cNvSpPr/>
      </dsp:nvSpPr>
      <dsp:spPr>
        <a:xfrm>
          <a:off x="2525840" y="692886"/>
          <a:ext cx="1817254" cy="1817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noProof="0" dirty="0" err="1" smtClean="0"/>
            <a:t>Risposta</a:t>
          </a:r>
          <a:r>
            <a:rPr lang="en-GB" sz="2400" kern="1200" noProof="0" dirty="0" smtClean="0"/>
            <a:t> </a:t>
          </a:r>
          <a:r>
            <a:rPr lang="en-GB" sz="2400" kern="1200" noProof="0" dirty="0" err="1" smtClean="0"/>
            <a:t>efficace</a:t>
          </a:r>
          <a:endParaRPr lang="en-GB" sz="2400" kern="1200" noProof="0" dirty="0"/>
        </a:p>
      </dsp:txBody>
      <dsp:txXfrm>
        <a:off x="2791971" y="959017"/>
        <a:ext cx="1284992" cy="1284992"/>
      </dsp:txXfrm>
    </dsp:sp>
    <dsp:sp modelId="{D240B154-E054-4E29-8645-D16AE2337542}">
      <dsp:nvSpPr>
        <dsp:cNvPr id="0" name=""/>
        <dsp:cNvSpPr/>
      </dsp:nvSpPr>
      <dsp:spPr>
        <a:xfrm>
          <a:off x="2844118" y="-13324"/>
          <a:ext cx="1292903" cy="11327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noProof="0" dirty="0" err="1" smtClean="0"/>
            <a:t>Equilibrata</a:t>
          </a:r>
          <a:r>
            <a:rPr lang="en-GB" sz="1200" kern="1200" noProof="0" dirty="0" smtClean="0"/>
            <a:t> </a:t>
          </a:r>
          <a:endParaRPr lang="en-GB" sz="1200" kern="1200" noProof="0" dirty="0"/>
        </a:p>
      </dsp:txBody>
      <dsp:txXfrm>
        <a:off x="3033459" y="152569"/>
        <a:ext cx="914221" cy="800999"/>
      </dsp:txXfrm>
    </dsp:sp>
    <dsp:sp modelId="{7FF2653D-1FE8-4B52-A34E-5F908ACD15D4}">
      <dsp:nvSpPr>
        <dsp:cNvPr id="0" name=""/>
        <dsp:cNvSpPr/>
      </dsp:nvSpPr>
      <dsp:spPr>
        <a:xfrm>
          <a:off x="3924671" y="505649"/>
          <a:ext cx="1402139" cy="12276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noProof="0" dirty="0" smtClean="0"/>
            <a:t>Chiara </a:t>
          </a:r>
          <a:endParaRPr lang="en-GB" sz="1200" kern="1200" noProof="0" dirty="0"/>
        </a:p>
      </dsp:txBody>
      <dsp:txXfrm>
        <a:off x="4130010" y="685431"/>
        <a:ext cx="991461" cy="868064"/>
      </dsp:txXfrm>
    </dsp:sp>
    <dsp:sp modelId="{A324432B-07ED-4BFF-A2AC-4CADD128E9B7}">
      <dsp:nvSpPr>
        <dsp:cNvPr id="0" name=""/>
        <dsp:cNvSpPr/>
      </dsp:nvSpPr>
      <dsp:spPr>
        <a:xfrm>
          <a:off x="3784183" y="1676582"/>
          <a:ext cx="1509593" cy="1314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noProof="0" dirty="0" err="1" smtClean="0"/>
            <a:t>Controllata</a:t>
          </a:r>
          <a:endParaRPr lang="en-GB" sz="1200" kern="1200" noProof="0" dirty="0"/>
        </a:p>
      </dsp:txBody>
      <dsp:txXfrm>
        <a:off x="4005258" y="1869116"/>
        <a:ext cx="1067443" cy="929633"/>
      </dsp:txXfrm>
    </dsp:sp>
    <dsp:sp modelId="{E1AA75C4-0344-48C4-8899-39531955D10C}">
      <dsp:nvSpPr>
        <dsp:cNvPr id="0" name=""/>
        <dsp:cNvSpPr/>
      </dsp:nvSpPr>
      <dsp:spPr>
        <a:xfrm>
          <a:off x="2529530" y="2126730"/>
          <a:ext cx="1404992" cy="12790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kern="1200" noProof="0" dirty="0" smtClean="0"/>
            <a:t>Regolare</a:t>
          </a:r>
          <a:endParaRPr lang="pl-PL" sz="1200" kern="1200" dirty="0"/>
        </a:p>
      </dsp:txBody>
      <dsp:txXfrm>
        <a:off x="2735286" y="2314047"/>
        <a:ext cx="993480" cy="904449"/>
      </dsp:txXfrm>
    </dsp:sp>
    <dsp:sp modelId="{298619B4-051A-4B05-A48E-0EFFC30FA59B}">
      <dsp:nvSpPr>
        <dsp:cNvPr id="0" name=""/>
        <dsp:cNvSpPr/>
      </dsp:nvSpPr>
      <dsp:spPr>
        <a:xfrm>
          <a:off x="1650100" y="1508444"/>
          <a:ext cx="1247181" cy="1271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noProof="0" dirty="0" err="1" smtClean="0"/>
            <a:t>Specifica</a:t>
          </a:r>
          <a:endParaRPr lang="en-GB" sz="1200" kern="1200" noProof="0" dirty="0"/>
        </a:p>
      </dsp:txBody>
      <dsp:txXfrm>
        <a:off x="1832745" y="1694610"/>
        <a:ext cx="881891" cy="898891"/>
      </dsp:txXfrm>
    </dsp:sp>
    <dsp:sp modelId="{A538BB80-4996-7945-9A15-358E04AB75C6}">
      <dsp:nvSpPr>
        <dsp:cNvPr id="0" name=""/>
        <dsp:cNvSpPr/>
      </dsp:nvSpPr>
      <dsp:spPr>
        <a:xfrm>
          <a:off x="1652987" y="478641"/>
          <a:ext cx="1348584" cy="106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noProof="0" dirty="0" err="1" smtClean="0"/>
            <a:t>Immediata</a:t>
          </a:r>
          <a:r>
            <a:rPr lang="en-GB" sz="1200" kern="1200" noProof="0" dirty="0" smtClean="0"/>
            <a:t>/in tempo</a:t>
          </a:r>
          <a:endParaRPr lang="en-GB" sz="1200" kern="1200" noProof="0" dirty="0"/>
        </a:p>
      </dsp:txBody>
      <dsp:txXfrm>
        <a:off x="1850483" y="634209"/>
        <a:ext cx="953592" cy="751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EFAA-7601-094A-8DB3-2DF646C7CFAA}">
      <dsp:nvSpPr>
        <dsp:cNvPr id="0" name=""/>
        <dsp:cNvSpPr/>
      </dsp:nvSpPr>
      <dsp:spPr>
        <a:xfrm rot="5400000">
          <a:off x="4380956" y="-18887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b="0" kern="1200" noProof="0" dirty="0" smtClean="0"/>
            <a:t>la squadra si sta formando e i membri iniziano a conoscersi</a:t>
          </a:r>
          <a:endParaRPr lang="en-GB" sz="1200" b="0" kern="1200" noProof="0" dirty="0"/>
        </a:p>
      </dsp:txBody>
      <dsp:txXfrm rot="-5400000">
        <a:off x="2435962" y="77730"/>
        <a:ext cx="4309089" cy="397591"/>
      </dsp:txXfrm>
    </dsp:sp>
    <dsp:sp modelId="{92906DD7-4426-5E4B-BCC5-0DFF975E0100}">
      <dsp:nvSpPr>
        <dsp:cNvPr id="0" name=""/>
        <dsp:cNvSpPr/>
      </dsp:nvSpPr>
      <dsp:spPr>
        <a:xfrm>
          <a:off x="0" y="11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it-IT" sz="1400" b="1" kern="1200" dirty="0" err="1" smtClean="0"/>
            <a:t>Forming</a:t>
          </a:r>
          <a:endParaRPr lang="pl-PL" sz="1400" b="1" kern="1200" dirty="0"/>
        </a:p>
      </dsp:txBody>
      <dsp:txXfrm>
        <a:off x="26886" y="28031"/>
        <a:ext cx="2382189" cy="496989"/>
      </dsp:txXfrm>
    </dsp:sp>
    <dsp:sp modelId="{9FABA270-6767-C94F-89B1-229CA575F4B5}">
      <dsp:nvSpPr>
        <dsp:cNvPr id="0" name=""/>
        <dsp:cNvSpPr/>
      </dsp:nvSpPr>
      <dsp:spPr>
        <a:xfrm rot="5400000">
          <a:off x="4380956" y="-13104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noProof="0" dirty="0" smtClean="0"/>
            <a:t>le persone iniziano ad evadere dai confini stabiliti nella fase di formazione</a:t>
          </a:r>
          <a:endParaRPr lang="en-GB" sz="1200" b="1" kern="1200" noProof="0" dirty="0"/>
        </a:p>
      </dsp:txBody>
      <dsp:txXfrm rot="-5400000">
        <a:off x="2435962" y="656030"/>
        <a:ext cx="4309089" cy="397591"/>
      </dsp:txXfrm>
    </dsp:sp>
    <dsp:sp modelId="{1264239B-A688-1848-9669-DA5BCF70378B}">
      <dsp:nvSpPr>
        <dsp:cNvPr id="0" name=""/>
        <dsp:cNvSpPr/>
      </dsp:nvSpPr>
      <dsp:spPr>
        <a:xfrm>
          <a:off x="0" y="5794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it-IT" sz="1400" b="1" kern="1200" dirty="0" err="1" smtClean="0"/>
            <a:t>Storming</a:t>
          </a:r>
          <a:endParaRPr lang="pl-PL" sz="1400" b="1" kern="1200" dirty="0"/>
        </a:p>
      </dsp:txBody>
      <dsp:txXfrm>
        <a:off x="26886" y="606331"/>
        <a:ext cx="2382189" cy="496989"/>
      </dsp:txXfrm>
    </dsp:sp>
    <dsp:sp modelId="{BCC61AFE-A8EC-254B-AD10-CD48C71378D8}">
      <dsp:nvSpPr>
        <dsp:cNvPr id="0" name=""/>
        <dsp:cNvSpPr/>
      </dsp:nvSpPr>
      <dsp:spPr>
        <a:xfrm rot="5400000">
          <a:off x="4359646" y="-757373"/>
          <a:ext cx="440609" cy="43732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b="0" kern="1200" noProof="0" dirty="0" smtClean="0"/>
            <a:t>quando le persone iniziano a risolvere le loro differenze, apprezzare i punti di forza dei colleghi</a:t>
          </a:r>
          <a:endParaRPr lang="en-GB" sz="1200" b="0" kern="1200" noProof="0" dirty="0"/>
        </a:p>
      </dsp:txBody>
      <dsp:txXfrm rot="-5400000">
        <a:off x="2393343" y="1230439"/>
        <a:ext cx="4351707" cy="397591"/>
      </dsp:txXfrm>
    </dsp:sp>
    <dsp:sp modelId="{B4732EB0-87D3-F84C-AE85-E1035D2E6893}">
      <dsp:nvSpPr>
        <dsp:cNvPr id="0" name=""/>
        <dsp:cNvSpPr/>
      </dsp:nvSpPr>
      <dsp:spPr>
        <a:xfrm>
          <a:off x="0" y="1157745"/>
          <a:ext cx="239314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err="1"/>
            <a:t>Norming</a:t>
          </a:r>
          <a:r>
            <a:rPr lang="pl-PL" sz="1400" b="1" kern="1200" dirty="0"/>
            <a:t>  </a:t>
          </a:r>
        </a:p>
      </dsp:txBody>
      <dsp:txXfrm>
        <a:off x="26886" y="1184631"/>
        <a:ext cx="2339369" cy="496989"/>
      </dsp:txXfrm>
    </dsp:sp>
    <dsp:sp modelId="{E03A1819-1A66-774F-8FEA-AB899908C210}">
      <dsp:nvSpPr>
        <dsp:cNvPr id="0" name=""/>
        <dsp:cNvSpPr/>
      </dsp:nvSpPr>
      <dsp:spPr>
        <a:xfrm rot="5400000">
          <a:off x="4380956" y="-1538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noProof="0" dirty="0" smtClean="0"/>
            <a:t>la squadra raggiunge la fase «</a:t>
          </a:r>
          <a:r>
            <a:rPr lang="it-IT" sz="1200" kern="1200" noProof="0" dirty="0" err="1" smtClean="0"/>
            <a:t>performing</a:t>
          </a:r>
          <a:r>
            <a:rPr lang="it-IT" sz="1200" kern="1200" noProof="0" dirty="0" smtClean="0"/>
            <a:t>» quando il duro lavoro porta al raggiungimento dell'obiettivo prefissato</a:t>
          </a:r>
          <a:endParaRPr lang="en-GB" sz="1200" b="1" kern="1200" noProof="0" dirty="0"/>
        </a:p>
      </dsp:txBody>
      <dsp:txXfrm rot="-5400000">
        <a:off x="2435962" y="1812630"/>
        <a:ext cx="4309089" cy="397591"/>
      </dsp:txXfrm>
    </dsp:sp>
    <dsp:sp modelId="{4B48CE3F-60AA-3E4E-B928-45B710797B26}">
      <dsp:nvSpPr>
        <dsp:cNvPr id="0" name=""/>
        <dsp:cNvSpPr/>
      </dsp:nvSpPr>
      <dsp:spPr>
        <a:xfrm>
          <a:off x="0" y="17360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a:t>Performing</a:t>
          </a:r>
        </a:p>
      </dsp:txBody>
      <dsp:txXfrm>
        <a:off x="26886" y="1762931"/>
        <a:ext cx="2382189" cy="49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0176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7.jpg"/><Relationship Id="rId4" Type="http://schemas.openxmlformats.org/officeDocument/2006/relationships/diagramData" Target="../diagrams/data4.xml"/><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1811045"/>
            <a:ext cx="3863976" cy="845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lvl="0">
              <a:buSzPts val="1100"/>
            </a:pPr>
            <a:r>
              <a:rPr lang="it-IT" sz="2400" b="0" dirty="0" err="1">
                <a:latin typeface="Cambria"/>
                <a:ea typeface="Cambria"/>
                <a:cs typeface="Cambria"/>
                <a:sym typeface="Cambria"/>
              </a:rPr>
              <a:t>ARTCademy</a:t>
            </a:r>
            <a:r>
              <a:rPr lang="it-IT" sz="2400" b="0" dirty="0">
                <a:latin typeface="Cambria"/>
                <a:ea typeface="Cambria"/>
                <a:cs typeface="Cambria"/>
                <a:sym typeface="Cambria"/>
              </a:rPr>
              <a:t> </a:t>
            </a:r>
            <a:r>
              <a:rPr lang="it-IT" sz="2400" b="0" dirty="0" smtClean="0">
                <a:latin typeface="Cambria"/>
                <a:ea typeface="Cambria"/>
                <a:cs typeface="Cambria"/>
                <a:sym typeface="Cambria"/>
              </a:rPr>
              <a:t>“</a:t>
            </a:r>
            <a:r>
              <a:rPr lang="it-IT" sz="2400" b="0" dirty="0">
                <a:latin typeface="Cambria"/>
                <a:ea typeface="Cambria"/>
                <a:cs typeface="Cambria"/>
                <a:sym typeface="Cambria"/>
              </a:rPr>
              <a:t>Accademia delle Arti e Mestieri”</a:t>
            </a:r>
            <a:endParaRPr lang="en-GB"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809090"/>
            <a:ext cx="8626109" cy="642945"/>
          </a:xfrm>
        </p:spPr>
        <p:txBody>
          <a:bodyPr/>
          <a:lstStyle/>
          <a:p>
            <a:r>
              <a:rPr lang="en-GB" sz="3200" dirty="0" smtClean="0">
                <a:solidFill>
                  <a:srgbClr val="F24F4F"/>
                </a:solidFill>
                <a:latin typeface="Cambria" panose="02040503050406030204" pitchFamily="18" charset="0"/>
              </a:rPr>
              <a:t>La </a:t>
            </a:r>
            <a:r>
              <a:rPr lang="en-GB" sz="3200" dirty="0" err="1" smtClean="0">
                <a:solidFill>
                  <a:srgbClr val="F24F4F"/>
                </a:solidFill>
                <a:latin typeface="Cambria" panose="02040503050406030204" pitchFamily="18" charset="0"/>
              </a:rPr>
              <a:t>traformazione</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dei</a:t>
            </a:r>
            <a:r>
              <a:rPr lang="en-GB" sz="3200" dirty="0" smtClean="0">
                <a:solidFill>
                  <a:srgbClr val="F24F4F"/>
                </a:solidFill>
                <a:latin typeface="Cambria" panose="02040503050406030204" pitchFamily="18" charset="0"/>
              </a:rPr>
              <a:t> leader</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8011" y="1496311"/>
            <a:ext cx="8764792" cy="2756093"/>
          </a:xfrm>
        </p:spPr>
        <p:txBody>
          <a:bodyPr/>
          <a:lstStyle/>
          <a:p>
            <a:pPr marL="139700" indent="0" algn="l">
              <a:lnSpc>
                <a:spcPct val="150000"/>
              </a:lnSpc>
              <a:buNone/>
            </a:pPr>
            <a:r>
              <a:rPr lang="it-IT" dirty="0">
                <a:solidFill>
                  <a:schemeClr val="tx1"/>
                </a:solidFill>
              </a:rPr>
              <a:t>L'approccio trasformazionale alla leadership è </a:t>
            </a:r>
            <a:r>
              <a:rPr lang="it-IT" dirty="0" smtClean="0">
                <a:solidFill>
                  <a:schemeClr val="tx1"/>
                </a:solidFill>
              </a:rPr>
              <a:t>quello </a:t>
            </a:r>
            <a:r>
              <a:rPr lang="it-IT" dirty="0">
                <a:solidFill>
                  <a:schemeClr val="tx1"/>
                </a:solidFill>
              </a:rPr>
              <a:t>che provoca cambiamenti nei sistemi sociali e individuali in quanto </a:t>
            </a:r>
            <a:r>
              <a:rPr lang="it-IT" dirty="0" smtClean="0">
                <a:solidFill>
                  <a:schemeClr val="tx1"/>
                </a:solidFill>
              </a:rPr>
              <a:t>determina cambiamenti </a:t>
            </a:r>
            <a:r>
              <a:rPr lang="it-IT" dirty="0">
                <a:solidFill>
                  <a:schemeClr val="tx1"/>
                </a:solidFill>
              </a:rPr>
              <a:t>preziosi e positivi nei </a:t>
            </a:r>
            <a:r>
              <a:rPr lang="it-IT" dirty="0" err="1">
                <a:solidFill>
                  <a:schemeClr val="tx1"/>
                </a:solidFill>
              </a:rPr>
              <a:t>follower</a:t>
            </a:r>
            <a:r>
              <a:rPr lang="it-IT" dirty="0">
                <a:solidFill>
                  <a:schemeClr val="tx1"/>
                </a:solidFill>
              </a:rPr>
              <a:t> con l'obiettivo finale di trasformare i </a:t>
            </a:r>
            <a:r>
              <a:rPr lang="it-IT" dirty="0" err="1">
                <a:solidFill>
                  <a:schemeClr val="tx1"/>
                </a:solidFill>
              </a:rPr>
              <a:t>follower</a:t>
            </a:r>
            <a:r>
              <a:rPr lang="it-IT" dirty="0">
                <a:solidFill>
                  <a:schemeClr val="tx1"/>
                </a:solidFill>
              </a:rPr>
              <a:t> in leader</a:t>
            </a:r>
            <a:r>
              <a:rPr lang="en-GB" dirty="0" smtClean="0">
                <a:solidFill>
                  <a:schemeClr val="tx1"/>
                </a:solidFill>
              </a:rPr>
              <a:t>.</a:t>
            </a:r>
            <a:endParaRPr lang="en-GB" dirty="0">
              <a:solidFill>
                <a:schemeClr val="tx1"/>
              </a:solidFill>
            </a:endParaRPr>
          </a:p>
          <a:p>
            <a:pPr marL="139700" indent="0" algn="l">
              <a:lnSpc>
                <a:spcPct val="150000"/>
              </a:lnSpc>
              <a:buNone/>
            </a:pPr>
            <a:endParaRPr lang="en-GB" dirty="0">
              <a:solidFill>
                <a:schemeClr val="tx1"/>
              </a:solidFill>
            </a:endParaRPr>
          </a:p>
          <a:p>
            <a:pPr marL="139700" indent="0">
              <a:lnSpc>
                <a:spcPct val="150000"/>
              </a:lnSpc>
              <a:buNone/>
            </a:pPr>
            <a:r>
              <a:rPr lang="en-GB" sz="1200" dirty="0" err="1" smtClean="0">
                <a:solidFill>
                  <a:schemeClr val="tx1"/>
                </a:solidFill>
              </a:rPr>
              <a:t>Alcune</a:t>
            </a:r>
            <a:r>
              <a:rPr lang="en-GB" sz="1200" dirty="0" smtClean="0">
                <a:solidFill>
                  <a:schemeClr val="tx1"/>
                </a:solidFill>
              </a:rPr>
              <a:t> </a:t>
            </a:r>
            <a:r>
              <a:rPr lang="en-GB" sz="1200" dirty="0" err="1" smtClean="0">
                <a:solidFill>
                  <a:schemeClr val="tx1"/>
                </a:solidFill>
              </a:rPr>
              <a:t>citazioni</a:t>
            </a:r>
            <a:r>
              <a:rPr lang="en-GB" sz="1200" dirty="0" smtClean="0">
                <a:solidFill>
                  <a:schemeClr val="tx1"/>
                </a:solidFill>
              </a:rPr>
              <a:t> sui “Leader </a:t>
            </a:r>
            <a:r>
              <a:rPr lang="en-GB" sz="1200" dirty="0" err="1" smtClean="0">
                <a:solidFill>
                  <a:schemeClr val="tx1"/>
                </a:solidFill>
              </a:rPr>
              <a:t>Trasformativi</a:t>
            </a:r>
            <a:r>
              <a:rPr lang="en-GB" sz="1200" dirty="0" smtClean="0">
                <a:solidFill>
                  <a:schemeClr val="tx1"/>
                </a:solidFill>
              </a:rPr>
              <a:t>”</a:t>
            </a:r>
            <a:r>
              <a:rPr lang="en-GB" sz="1200" dirty="0" smtClean="0">
                <a:solidFill>
                  <a:schemeClr val="tx1"/>
                </a:solidFill>
              </a:rPr>
              <a:t>:</a:t>
            </a:r>
            <a:endParaRPr lang="en-GB" sz="1200" dirty="0">
              <a:solidFill>
                <a:schemeClr val="tx1"/>
              </a:solidFill>
            </a:endParaRPr>
          </a:p>
          <a:p>
            <a:pPr marL="139700" indent="0">
              <a:lnSpc>
                <a:spcPct val="150000"/>
              </a:lnSpc>
              <a:buNone/>
            </a:pPr>
            <a:r>
              <a:rPr lang="en-GB" sz="1200" i="1" dirty="0">
                <a:solidFill>
                  <a:schemeClr val="tx1"/>
                </a:solidFill>
              </a:rPr>
              <a:t>Edwards Deming: </a:t>
            </a:r>
            <a:r>
              <a:rPr lang="en-GB" sz="1200" i="1" dirty="0" smtClean="0">
                <a:solidFill>
                  <a:schemeClr val="tx1"/>
                </a:solidFill>
              </a:rPr>
              <a:t>“</a:t>
            </a:r>
            <a:r>
              <a:rPr lang="it-IT" sz="1200" i="1" dirty="0">
                <a:solidFill>
                  <a:schemeClr val="tx1"/>
                </a:solidFill>
              </a:rPr>
              <a:t>Un </a:t>
            </a:r>
            <a:r>
              <a:rPr lang="it-IT" sz="1200" i="1" dirty="0" smtClean="0">
                <a:solidFill>
                  <a:schemeClr val="tx1"/>
                </a:solidFill>
              </a:rPr>
              <a:t>sistema </a:t>
            </a:r>
            <a:r>
              <a:rPr lang="it-IT" sz="1200" i="1" dirty="0">
                <a:solidFill>
                  <a:schemeClr val="tx1"/>
                </a:solidFill>
              </a:rPr>
              <a:t>cattivo</a:t>
            </a:r>
            <a:r>
              <a:rPr lang="it-IT" sz="1200" i="1" dirty="0" smtClean="0">
                <a:solidFill>
                  <a:schemeClr val="tx1"/>
                </a:solidFill>
              </a:rPr>
              <a:t> penalizzerà sempre le persone perbene</a:t>
            </a:r>
            <a:r>
              <a:rPr lang="en-GB" sz="1200" i="1" dirty="0" smtClean="0">
                <a:solidFill>
                  <a:schemeClr val="tx1"/>
                </a:solidFill>
              </a:rPr>
              <a:t>.”</a:t>
            </a:r>
            <a:endParaRPr lang="en-GB" sz="1200" i="1" dirty="0">
              <a:solidFill>
                <a:schemeClr val="tx1"/>
              </a:solidFill>
            </a:endParaRPr>
          </a:p>
          <a:p>
            <a:pPr marL="139700" indent="0">
              <a:lnSpc>
                <a:spcPct val="150000"/>
              </a:lnSpc>
              <a:buNone/>
            </a:pPr>
            <a:r>
              <a:rPr lang="en-GB" sz="1200" i="1" dirty="0">
                <a:solidFill>
                  <a:schemeClr val="tx1"/>
                </a:solidFill>
              </a:rPr>
              <a:t>Peter Drucker</a:t>
            </a:r>
            <a:r>
              <a:rPr lang="en-GB" sz="1200" b="1" i="1" dirty="0">
                <a:solidFill>
                  <a:schemeClr val="tx1"/>
                </a:solidFill>
              </a:rPr>
              <a:t>:</a:t>
            </a:r>
            <a:r>
              <a:rPr lang="en-GB" sz="1200" i="1" dirty="0">
                <a:solidFill>
                  <a:schemeClr val="tx1"/>
                </a:solidFill>
              </a:rPr>
              <a:t> </a:t>
            </a:r>
            <a:r>
              <a:rPr lang="en-GB" sz="1200" i="1" dirty="0" smtClean="0">
                <a:solidFill>
                  <a:schemeClr val="tx1"/>
                </a:solidFill>
              </a:rPr>
              <a:t>“</a:t>
            </a:r>
            <a:r>
              <a:rPr lang="it-IT" sz="1200" i="1" dirty="0">
                <a:solidFill>
                  <a:schemeClr val="tx1"/>
                </a:solidFill>
              </a:rPr>
              <a:t>Se vuoi qualcosa di nuovo, </a:t>
            </a:r>
            <a:r>
              <a:rPr lang="it-IT" sz="1200" i="1" dirty="0" smtClean="0">
                <a:solidFill>
                  <a:schemeClr val="tx1"/>
                </a:solidFill>
              </a:rPr>
              <a:t>smetti </a:t>
            </a:r>
            <a:r>
              <a:rPr lang="it-IT" sz="1200" i="1" dirty="0">
                <a:solidFill>
                  <a:schemeClr val="tx1"/>
                </a:solidFill>
              </a:rPr>
              <a:t>di fare </a:t>
            </a:r>
            <a:r>
              <a:rPr lang="it-IT" sz="1200" i="1" dirty="0" smtClean="0">
                <a:solidFill>
                  <a:schemeClr val="tx1"/>
                </a:solidFill>
              </a:rPr>
              <a:t>le vecchie cose</a:t>
            </a:r>
            <a:r>
              <a:rPr lang="en-GB" sz="1200" i="1" dirty="0" smtClean="0">
                <a:solidFill>
                  <a:schemeClr val="tx1"/>
                </a:solidFill>
              </a:rPr>
              <a:t>.”</a:t>
            </a:r>
            <a:endParaRPr lang="en-GB" sz="1200" i="1" dirty="0">
              <a:solidFill>
                <a:schemeClr val="tx1"/>
              </a:solidFill>
            </a:endParaRPr>
          </a:p>
          <a:p>
            <a:pPr marL="139700" indent="0">
              <a:lnSpc>
                <a:spcPct val="150000"/>
              </a:lnSpc>
              <a:buNone/>
            </a:pPr>
            <a:r>
              <a:rPr lang="en-GB" sz="1200" i="1" dirty="0">
                <a:solidFill>
                  <a:schemeClr val="tx1"/>
                </a:solidFill>
              </a:rPr>
              <a:t>John D. Rockefeller: </a:t>
            </a:r>
            <a:r>
              <a:rPr lang="en-GB" sz="1200" i="1" dirty="0" smtClean="0">
                <a:solidFill>
                  <a:schemeClr val="tx1"/>
                </a:solidFill>
              </a:rPr>
              <a:t>“</a:t>
            </a:r>
            <a:r>
              <a:rPr lang="it-IT" sz="1200" i="1" dirty="0">
                <a:solidFill>
                  <a:schemeClr val="tx1"/>
                </a:solidFill>
              </a:rPr>
              <a:t>Una buona leadership consiste nel mostrare alla gente media come lavorano </a:t>
            </a:r>
            <a:r>
              <a:rPr lang="it-IT" sz="1200" i="1" dirty="0" smtClean="0">
                <a:solidFill>
                  <a:schemeClr val="tx1"/>
                </a:solidFill>
              </a:rPr>
              <a:t>le persone </a:t>
            </a:r>
            <a:r>
              <a:rPr lang="it-IT" sz="1200" i="1" dirty="0">
                <a:solidFill>
                  <a:schemeClr val="tx1"/>
                </a:solidFill>
              </a:rPr>
              <a:t>superiori</a:t>
            </a:r>
            <a:r>
              <a:rPr lang="en-GB" sz="1200" dirty="0" smtClean="0">
                <a:solidFill>
                  <a:schemeClr val="tx1"/>
                </a:solidFill>
              </a:rPr>
              <a:t>.”</a:t>
            </a:r>
            <a:endParaRPr lang="en-GB" sz="1200" dirty="0">
              <a:solidFill>
                <a:schemeClr val="tx1"/>
              </a:solidFill>
            </a:endParaRPr>
          </a:p>
          <a:p>
            <a:pPr marL="139700" indent="0">
              <a:buNone/>
            </a:pPr>
            <a:endParaRPr lang="en-US" i="1" dirty="0"/>
          </a:p>
          <a:p>
            <a:pPr algn="l"/>
            <a:endParaRPr lang="en-US" i="1" dirty="0"/>
          </a:p>
          <a:p>
            <a:endParaRPr lang="es-ES" dirty="0"/>
          </a:p>
          <a:p>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err="1"/>
              <a:t>Unità</a:t>
            </a:r>
            <a:r>
              <a:rPr lang="en-GB" dirty="0"/>
              <a:t> 2. </a:t>
            </a:r>
            <a:r>
              <a:rPr lang="en-GB" dirty="0" err="1"/>
              <a:t>Stili</a:t>
            </a:r>
            <a:r>
              <a:rPr lang="en-GB" dirty="0"/>
              <a:t> di Leadership</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7988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05522"/>
            <a:ext cx="7138200" cy="1740024"/>
          </a:xfrm>
        </p:spPr>
        <p:txBody>
          <a:bodyPr/>
          <a:lstStyle/>
          <a:p>
            <a:r>
              <a:rPr lang="en-GB" b="0" dirty="0" smtClean="0">
                <a:solidFill>
                  <a:srgbClr val="F24F4F"/>
                </a:solidFill>
                <a:latin typeface="Cambria" panose="02040503050406030204" pitchFamily="18" charset="0"/>
              </a:rPr>
              <a:t>UNITA’ </a:t>
            </a:r>
            <a:r>
              <a:rPr lang="en-GB" b="0" dirty="0">
                <a:solidFill>
                  <a:srgbClr val="F24F4F"/>
                </a:solidFill>
                <a:latin typeface="Cambria" panose="02040503050406030204" pitchFamily="18" charset="0"/>
              </a:rPr>
              <a:t>3.</a:t>
            </a:r>
            <a:br>
              <a:rPr lang="en-GB" b="0" dirty="0">
                <a:solidFill>
                  <a:srgbClr val="F24F4F"/>
                </a:solidFill>
                <a:latin typeface="Cambria" panose="02040503050406030204" pitchFamily="18" charset="0"/>
              </a:rPr>
            </a:br>
            <a:r>
              <a:rPr lang="en-GB" b="0" dirty="0" smtClean="0">
                <a:solidFill>
                  <a:srgbClr val="F24F4F"/>
                </a:solidFill>
                <a:latin typeface="Cambria" panose="02040503050406030204" pitchFamily="18" charset="0"/>
              </a:rPr>
              <a:t>COMUNICAZIONE EFFICACE DEL LEADER  </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06654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605" y="701520"/>
            <a:ext cx="7619564" cy="663099"/>
          </a:xfrm>
        </p:spPr>
        <p:txBody>
          <a:bodyPr/>
          <a:lstStyle/>
          <a:p>
            <a:r>
              <a:rPr lang="it-IT" sz="3200" dirty="0">
                <a:solidFill>
                  <a:srgbClr val="F24F4F"/>
                </a:solidFill>
                <a:latin typeface="Cambria" panose="02040503050406030204" pitchFamily="18" charset="0"/>
              </a:rPr>
              <a:t>Il processo di comunicazione efficace</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8457" y="2796467"/>
            <a:ext cx="7927085" cy="1794803"/>
          </a:xfrm>
        </p:spPr>
        <p:txBody>
          <a:bodyPr/>
          <a:lstStyle/>
          <a:p>
            <a:pPr algn="l">
              <a:lnSpc>
                <a:spcPct val="150000"/>
              </a:lnSpc>
            </a:pPr>
            <a:r>
              <a:rPr lang="en-GB" dirty="0" err="1" smtClean="0">
                <a:solidFill>
                  <a:schemeClr val="tx1"/>
                </a:solidFill>
              </a:rPr>
              <a:t>Pensiero</a:t>
            </a:r>
            <a:r>
              <a:rPr lang="en-GB" dirty="0" smtClean="0">
                <a:solidFill>
                  <a:schemeClr val="tx1"/>
                </a:solidFill>
              </a:rPr>
              <a:t>: </a:t>
            </a:r>
            <a:r>
              <a:rPr lang="it-IT" dirty="0" smtClean="0">
                <a:solidFill>
                  <a:schemeClr val="tx1"/>
                </a:solidFill>
              </a:rPr>
              <a:t>per prima cosa, </a:t>
            </a:r>
            <a:r>
              <a:rPr lang="it-IT" dirty="0">
                <a:solidFill>
                  <a:schemeClr val="tx1"/>
                </a:solidFill>
              </a:rPr>
              <a:t>le informazioni </a:t>
            </a:r>
            <a:r>
              <a:rPr lang="it-IT" dirty="0" smtClean="0">
                <a:solidFill>
                  <a:schemeClr val="tx1"/>
                </a:solidFill>
              </a:rPr>
              <a:t>sono </a:t>
            </a:r>
            <a:r>
              <a:rPr lang="it-IT" dirty="0">
                <a:solidFill>
                  <a:schemeClr val="tx1"/>
                </a:solidFill>
              </a:rPr>
              <a:t>nella mente del mittente. Questo può essere un concetto, un'idea, informazione o sentimento</a:t>
            </a:r>
            <a:r>
              <a:rPr lang="it-IT" dirty="0" smtClean="0">
                <a:solidFill>
                  <a:schemeClr val="tx1"/>
                </a:solidFill>
              </a:rPr>
              <a:t>. </a:t>
            </a:r>
          </a:p>
          <a:p>
            <a:pPr algn="l">
              <a:lnSpc>
                <a:spcPct val="150000"/>
              </a:lnSpc>
            </a:pPr>
            <a:r>
              <a:rPr lang="en-GB" dirty="0" err="1" smtClean="0">
                <a:solidFill>
                  <a:schemeClr val="tx1"/>
                </a:solidFill>
              </a:rPr>
              <a:t>Codifica</a:t>
            </a:r>
            <a:r>
              <a:rPr lang="en-GB" dirty="0" smtClean="0">
                <a:solidFill>
                  <a:schemeClr val="tx1"/>
                </a:solidFill>
              </a:rPr>
              <a:t>: </a:t>
            </a:r>
            <a:r>
              <a:rPr lang="it-IT" dirty="0" smtClean="0">
                <a:solidFill>
                  <a:schemeClr val="tx1"/>
                </a:solidFill>
              </a:rPr>
              <a:t>in seguito, il messaggio </a:t>
            </a:r>
            <a:r>
              <a:rPr lang="it-IT" dirty="0">
                <a:solidFill>
                  <a:schemeClr val="tx1"/>
                </a:solidFill>
              </a:rPr>
              <a:t>viene inviato al destinatario </a:t>
            </a:r>
            <a:r>
              <a:rPr lang="it-IT" dirty="0" smtClean="0">
                <a:solidFill>
                  <a:schemeClr val="tx1"/>
                </a:solidFill>
              </a:rPr>
              <a:t>con </a:t>
            </a:r>
            <a:r>
              <a:rPr lang="it-IT" dirty="0">
                <a:solidFill>
                  <a:schemeClr val="tx1"/>
                </a:solidFill>
              </a:rPr>
              <a:t>parole o altri simboli.</a:t>
            </a:r>
            <a:endParaRPr lang="en-GB" dirty="0">
              <a:solidFill>
                <a:schemeClr val="tx1"/>
              </a:solidFill>
            </a:endParaRPr>
          </a:p>
          <a:p>
            <a:pPr algn="l">
              <a:lnSpc>
                <a:spcPct val="150000"/>
              </a:lnSpc>
            </a:pPr>
            <a:r>
              <a:rPr lang="en-GB" dirty="0" err="1" smtClean="0">
                <a:solidFill>
                  <a:schemeClr val="tx1"/>
                </a:solidFill>
              </a:rPr>
              <a:t>Decodifica</a:t>
            </a:r>
            <a:r>
              <a:rPr lang="en-GB" dirty="0" smtClean="0">
                <a:solidFill>
                  <a:schemeClr val="tx1"/>
                </a:solidFill>
              </a:rPr>
              <a:t>: </a:t>
            </a:r>
            <a:r>
              <a:rPr lang="it-IT" dirty="0" smtClean="0">
                <a:solidFill>
                  <a:schemeClr val="tx1"/>
                </a:solidFill>
              </a:rPr>
              <a:t>i</a:t>
            </a:r>
            <a:r>
              <a:rPr lang="it-IT" dirty="0" smtClean="0">
                <a:solidFill>
                  <a:schemeClr val="tx1"/>
                </a:solidFill>
              </a:rPr>
              <a:t>nfine</a:t>
            </a:r>
            <a:r>
              <a:rPr lang="it-IT" dirty="0">
                <a:solidFill>
                  <a:schemeClr val="tx1"/>
                </a:solidFill>
              </a:rPr>
              <a:t>, il destinatario traduce le parole o i simboli in un concetto o informazioni che una persona può capire.</a:t>
            </a:r>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err="1" smtClean="0"/>
              <a:t>Unità</a:t>
            </a:r>
            <a:r>
              <a:rPr lang="en-GB" dirty="0" smtClean="0"/>
              <a:t> 3.Comunicazione </a:t>
            </a:r>
            <a:r>
              <a:rPr lang="en-GB" dirty="0" err="1" smtClean="0"/>
              <a:t>Efficace</a:t>
            </a:r>
            <a:r>
              <a:rPr lang="en-GB" dirty="0" smtClean="0"/>
              <a:t> del Leader</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1320682631"/>
              </p:ext>
            </p:extLst>
          </p:nvPr>
        </p:nvGraphicFramePr>
        <p:xfrm>
          <a:off x="2736426" y="1623393"/>
          <a:ext cx="4119327" cy="134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575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899" y="790143"/>
            <a:ext cx="7138200" cy="577267"/>
          </a:xfrm>
        </p:spPr>
        <p:txBody>
          <a:bodyPr/>
          <a:lstStyle/>
          <a:p>
            <a:r>
              <a:rPr lang="pl-PL" dirty="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Modalità</a:t>
            </a:r>
            <a:r>
              <a:rPr lang="en-GB" dirty="0" smtClean="0">
                <a:solidFill>
                  <a:srgbClr val="F24F4F"/>
                </a:solidFill>
                <a:latin typeface="Cambria" panose="02040503050406030204" pitchFamily="18" charset="0"/>
              </a:rPr>
              <a:t> di </a:t>
            </a:r>
            <a:r>
              <a:rPr lang="en-GB" dirty="0" err="1" smtClean="0">
                <a:solidFill>
                  <a:srgbClr val="F24F4F"/>
                </a:solidFill>
                <a:latin typeface="Cambria" panose="02040503050406030204" pitchFamily="18" charset="0"/>
              </a:rPr>
              <a:t>Comunicazione</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960" y="1348321"/>
            <a:ext cx="7138198" cy="2540273"/>
          </a:xfrm>
        </p:spPr>
        <p:txBody>
          <a:bodyPr/>
          <a:lstStyle/>
          <a:p>
            <a:pPr algn="l" eaLnBrk="1" hangingPunct="1">
              <a:lnSpc>
                <a:spcPct val="80000"/>
              </a:lnSpc>
              <a:buNone/>
            </a:pPr>
            <a:endParaRPr lang="en-GB" dirty="0">
              <a:solidFill>
                <a:schemeClr val="tx1"/>
              </a:solidFill>
            </a:endParaRPr>
          </a:p>
          <a:p>
            <a:pPr algn="l">
              <a:lnSpc>
                <a:spcPct val="80000"/>
              </a:lnSpc>
            </a:pPr>
            <a:r>
              <a:rPr lang="it-IT" b="1" i="1" dirty="0">
                <a:solidFill>
                  <a:schemeClr val="tx1"/>
                </a:solidFill>
              </a:rPr>
              <a:t>Comunicazione </a:t>
            </a:r>
            <a:r>
              <a:rPr lang="it-IT" b="1" i="1" dirty="0" smtClean="0">
                <a:solidFill>
                  <a:schemeClr val="tx1"/>
                </a:solidFill>
              </a:rPr>
              <a:t>verbale: consiste </a:t>
            </a:r>
            <a:r>
              <a:rPr lang="it-IT" b="1" i="1" dirty="0">
                <a:solidFill>
                  <a:schemeClr val="tx1"/>
                </a:solidFill>
              </a:rPr>
              <a:t>nel fornire informazioni con le parole </a:t>
            </a:r>
            <a:r>
              <a:rPr lang="it-IT" b="1" i="1" dirty="0" smtClean="0">
                <a:solidFill>
                  <a:schemeClr val="tx1"/>
                </a:solidFill>
              </a:rPr>
              <a:t>pronunciate</a:t>
            </a:r>
          </a:p>
          <a:p>
            <a:pPr algn="l">
              <a:lnSpc>
                <a:spcPct val="80000"/>
              </a:lnSpc>
            </a:pPr>
            <a:endParaRPr lang="en-GB" b="1" dirty="0">
              <a:solidFill>
                <a:schemeClr val="tx1"/>
              </a:solidFill>
            </a:endParaRPr>
          </a:p>
          <a:p>
            <a:pPr algn="l"/>
            <a:r>
              <a:rPr lang="it-IT" b="1" i="1" dirty="0">
                <a:solidFill>
                  <a:schemeClr val="tx1"/>
                </a:solidFill>
              </a:rPr>
              <a:t>Comunicazione non </a:t>
            </a:r>
            <a:r>
              <a:rPr lang="it-IT" b="1" i="1" dirty="0" smtClean="0">
                <a:solidFill>
                  <a:schemeClr val="tx1"/>
                </a:solidFill>
              </a:rPr>
              <a:t>verbale: è </a:t>
            </a:r>
            <a:r>
              <a:rPr lang="it-IT" b="1" i="1" dirty="0">
                <a:solidFill>
                  <a:schemeClr val="tx1"/>
                </a:solidFill>
              </a:rPr>
              <a:t>il processo di comunicazione attraverso l'invio e la ricezione di segnali senza parole tra le </a:t>
            </a:r>
            <a:r>
              <a:rPr lang="it-IT" b="1" i="1" dirty="0" smtClean="0">
                <a:solidFill>
                  <a:schemeClr val="tx1"/>
                </a:solidFill>
              </a:rPr>
              <a:t>persone</a:t>
            </a:r>
          </a:p>
          <a:p>
            <a:pPr marL="139700" indent="0" algn="l">
              <a:buNone/>
            </a:pPr>
            <a:r>
              <a:rPr lang="it-IT" sz="1200" dirty="0">
                <a:solidFill>
                  <a:schemeClr val="tx1"/>
                </a:solidFill>
              </a:rPr>
              <a:t>La comunicazione non verbale comprende molto più del solo linguaggio del corpo.</a:t>
            </a:r>
          </a:p>
          <a:p>
            <a:pPr marL="139700" indent="0" algn="l">
              <a:buNone/>
            </a:pPr>
            <a:r>
              <a:rPr lang="it-IT" sz="1200" dirty="0">
                <a:solidFill>
                  <a:schemeClr val="tx1"/>
                </a:solidFill>
              </a:rPr>
              <a:t>La comunicazione non verbale comprende: aspetto </a:t>
            </a:r>
            <a:r>
              <a:rPr lang="it-IT" sz="1200" dirty="0" smtClean="0">
                <a:solidFill>
                  <a:schemeClr val="tx1"/>
                </a:solidFill>
              </a:rPr>
              <a:t>(modi di vestire), </a:t>
            </a:r>
            <a:r>
              <a:rPr lang="it-IT" sz="1200" dirty="0">
                <a:solidFill>
                  <a:schemeClr val="tx1"/>
                </a:solidFill>
              </a:rPr>
              <a:t>zone - distanza, espressione </a:t>
            </a:r>
            <a:r>
              <a:rPr lang="it-IT" sz="1200" dirty="0" smtClean="0">
                <a:solidFill>
                  <a:schemeClr val="tx1"/>
                </a:solidFill>
              </a:rPr>
              <a:t>facciale (contatto </a:t>
            </a:r>
            <a:r>
              <a:rPr lang="it-IT" sz="1200" dirty="0">
                <a:solidFill>
                  <a:schemeClr val="tx1"/>
                </a:solidFill>
              </a:rPr>
              <a:t>visivo), linguaggio del corpo (gesti), tocco, voce (tono, tono, forza), buone maniere</a:t>
            </a:r>
            <a:r>
              <a:rPr lang="it-IT" sz="1200" dirty="0" smtClean="0">
                <a:solidFill>
                  <a:schemeClr val="tx1"/>
                </a:solidFill>
              </a:rPr>
              <a:t>.</a:t>
            </a:r>
          </a:p>
          <a:p>
            <a:pPr marL="139700" indent="0" algn="l">
              <a:buNone/>
            </a:pPr>
            <a:endParaRPr lang="en-GB" dirty="0">
              <a:solidFill>
                <a:schemeClr val="tx1"/>
              </a:solidFill>
            </a:endParaRPr>
          </a:p>
          <a:p>
            <a:pPr marL="139700" indent="0" algn="l">
              <a:buNone/>
            </a:pPr>
            <a:r>
              <a:rPr lang="it-IT" dirty="0">
                <a:solidFill>
                  <a:schemeClr val="tx1"/>
                </a:solidFill>
              </a:rPr>
              <a:t>C'è anche la comunicazione scritta che è </a:t>
            </a:r>
            <a:r>
              <a:rPr lang="it-IT" dirty="0" smtClean="0">
                <a:solidFill>
                  <a:schemeClr val="tx1"/>
                </a:solidFill>
              </a:rPr>
              <a:t>la </a:t>
            </a:r>
            <a:r>
              <a:rPr lang="it-IT" dirty="0">
                <a:solidFill>
                  <a:schemeClr val="tx1"/>
                </a:solidFill>
              </a:rPr>
              <a:t>trasmissione di informazioni o istruzioni utilizzando le parole scritte</a:t>
            </a:r>
            <a:r>
              <a:rPr lang="en-GB" dirty="0" smtClean="0">
                <a:solidFill>
                  <a:schemeClr val="tx1"/>
                </a:solidFill>
              </a:rPr>
              <a:t>.</a:t>
            </a:r>
            <a:endParaRPr lang="en-GB" dirty="0">
              <a:solidFill>
                <a:schemeClr val="tx1"/>
              </a:solidFill>
            </a:endParaRPr>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err="1"/>
              <a:t>Unità</a:t>
            </a:r>
            <a:r>
              <a:rPr lang="en-GB" dirty="0"/>
              <a:t> 3.Comunicazione </a:t>
            </a:r>
            <a:r>
              <a:rPr lang="en-GB" dirty="0" err="1"/>
              <a:t>Efficace</a:t>
            </a:r>
            <a:r>
              <a:rPr lang="en-GB" dirty="0"/>
              <a:t> del Leader</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Prostokąt 8">
            <a:extLst>
              <a:ext uri="{FF2B5EF4-FFF2-40B4-BE49-F238E27FC236}">
                <a16:creationId xmlns:a16="http://schemas.microsoft.com/office/drawing/2014/main" id="{ADE8B59B-3D5D-4F46-8AA6-60E64EFD0D57}"/>
              </a:ext>
            </a:extLst>
          </p:cNvPr>
          <p:cNvSpPr/>
          <p:nvPr/>
        </p:nvSpPr>
        <p:spPr>
          <a:xfrm>
            <a:off x="714247" y="4052701"/>
            <a:ext cx="7715505" cy="437043"/>
          </a:xfrm>
          <a:prstGeom prst="rect">
            <a:avLst/>
          </a:prstGeom>
        </p:spPr>
        <p:txBody>
          <a:bodyPr wrap="square">
            <a:spAutoFit/>
          </a:bodyPr>
          <a:lstStyle/>
          <a:p>
            <a:pPr algn="just" eaLnBrk="1" hangingPunct="1">
              <a:lnSpc>
                <a:spcPct val="80000"/>
              </a:lnSpc>
              <a:buNone/>
            </a:pPr>
            <a:r>
              <a:rPr lang="it-IT" b="1" i="1" dirty="0"/>
              <a:t>Per essere un capo squadra efficace, devi essere fluente in tutte le forme di comunicazione!</a:t>
            </a:r>
            <a:endParaRPr lang="en-US" b="1" i="1" dirty="0"/>
          </a:p>
        </p:txBody>
      </p:sp>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430" y="1926108"/>
            <a:ext cx="1845972" cy="1212877"/>
          </a:xfrm>
          <a:prstGeom prst="rect">
            <a:avLst/>
          </a:prstGeom>
        </p:spPr>
      </p:pic>
    </p:spTree>
    <p:extLst>
      <p:ext uri="{BB962C8B-B14F-4D97-AF65-F5344CB8AC3E}">
        <p14:creationId xmlns:p14="http://schemas.microsoft.com/office/powerpoint/2010/main" val="23990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627407"/>
            <a:ext cx="7138200" cy="616400"/>
          </a:xfrm>
        </p:spPr>
        <p:txBody>
          <a:bodyPr/>
          <a:lstStyle/>
          <a:p>
            <a:r>
              <a:rPr lang="en-GB" dirty="0" err="1" smtClean="0">
                <a:solidFill>
                  <a:srgbClr val="F24F4F"/>
                </a:solidFill>
                <a:latin typeface="Cambria" panose="02040503050406030204" pitchFamily="18" charset="0"/>
              </a:rPr>
              <a:t>Risposta</a:t>
            </a:r>
            <a:r>
              <a:rPr lang="en-GB" dirty="0" smtClean="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efficace</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960" y="1061618"/>
            <a:ext cx="3081735" cy="3318521"/>
          </a:xfrm>
        </p:spPr>
        <p:txBody>
          <a:bodyPr/>
          <a:lstStyle/>
          <a:p>
            <a:pPr algn="l">
              <a:lnSpc>
                <a:spcPct val="150000"/>
              </a:lnSpc>
              <a:buNone/>
            </a:pPr>
            <a:r>
              <a:rPr lang="en-GB" dirty="0">
                <a:solidFill>
                  <a:schemeClr val="tx1"/>
                </a:solidFill>
              </a:rPr>
              <a:t> </a:t>
            </a:r>
            <a:r>
              <a:rPr lang="it-IT" sz="1200" dirty="0">
                <a:solidFill>
                  <a:schemeClr val="tx1"/>
                </a:solidFill>
              </a:rPr>
              <a:t>L</a:t>
            </a:r>
            <a:r>
              <a:rPr lang="it-IT" sz="1200" dirty="0" smtClean="0">
                <a:solidFill>
                  <a:schemeClr val="tx1"/>
                </a:solidFill>
              </a:rPr>
              <a:t>a prontezza di risposta è una caratteristica </a:t>
            </a:r>
            <a:r>
              <a:rPr lang="it-IT" sz="1200" dirty="0">
                <a:solidFill>
                  <a:schemeClr val="tx1"/>
                </a:solidFill>
              </a:rPr>
              <a:t>importante </a:t>
            </a:r>
            <a:r>
              <a:rPr lang="it-IT" sz="1200" dirty="0" smtClean="0">
                <a:solidFill>
                  <a:schemeClr val="tx1"/>
                </a:solidFill>
              </a:rPr>
              <a:t>per i leader</a:t>
            </a:r>
            <a:r>
              <a:rPr lang="it-IT" sz="1200" dirty="0">
                <a:solidFill>
                  <a:schemeClr val="tx1"/>
                </a:solidFill>
              </a:rPr>
              <a:t>, </a:t>
            </a:r>
            <a:r>
              <a:rPr lang="it-IT" sz="1200" dirty="0" smtClean="0">
                <a:solidFill>
                  <a:schemeClr val="tx1"/>
                </a:solidFill>
              </a:rPr>
              <a:t>è fondamentale </a:t>
            </a:r>
            <a:r>
              <a:rPr lang="it-IT" sz="1200" dirty="0">
                <a:solidFill>
                  <a:schemeClr val="tx1"/>
                </a:solidFill>
              </a:rPr>
              <a:t>nella relazione di tutoraggio e svolge un ruolo prezioso </a:t>
            </a:r>
            <a:r>
              <a:rPr lang="it-IT" sz="1200" dirty="0" smtClean="0">
                <a:solidFill>
                  <a:schemeClr val="tx1"/>
                </a:solidFill>
              </a:rPr>
              <a:t>per:</a:t>
            </a:r>
            <a:endParaRPr lang="it-IT" sz="1200" dirty="0">
              <a:solidFill>
                <a:schemeClr val="tx1"/>
              </a:solidFill>
            </a:endParaRPr>
          </a:p>
          <a:p>
            <a:pPr algn="l">
              <a:lnSpc>
                <a:spcPct val="150000"/>
              </a:lnSpc>
            </a:pPr>
            <a:r>
              <a:rPr lang="it-IT" sz="1200" dirty="0">
                <a:solidFill>
                  <a:schemeClr val="tx1"/>
                </a:solidFill>
              </a:rPr>
              <a:t>migliorare l'autocoscienza</a:t>
            </a:r>
          </a:p>
          <a:p>
            <a:pPr algn="l">
              <a:lnSpc>
                <a:spcPct val="150000"/>
              </a:lnSpc>
            </a:pPr>
            <a:r>
              <a:rPr lang="it-IT" sz="1200" dirty="0">
                <a:solidFill>
                  <a:schemeClr val="tx1"/>
                </a:solidFill>
              </a:rPr>
              <a:t>migliorare l'autostima</a:t>
            </a:r>
          </a:p>
          <a:p>
            <a:pPr algn="l">
              <a:lnSpc>
                <a:spcPct val="150000"/>
              </a:lnSpc>
            </a:pPr>
            <a:r>
              <a:rPr lang="it-IT" sz="1200" dirty="0">
                <a:solidFill>
                  <a:schemeClr val="tx1"/>
                </a:solidFill>
              </a:rPr>
              <a:t>alzare il morale</a:t>
            </a:r>
          </a:p>
          <a:p>
            <a:pPr algn="l">
              <a:lnSpc>
                <a:spcPct val="150000"/>
              </a:lnSpc>
            </a:pPr>
            <a:r>
              <a:rPr lang="it-IT" sz="1200" dirty="0">
                <a:solidFill>
                  <a:schemeClr val="tx1"/>
                </a:solidFill>
              </a:rPr>
              <a:t>incoraggiare le persone </a:t>
            </a:r>
            <a:r>
              <a:rPr lang="it-IT" sz="1200" dirty="0" smtClean="0">
                <a:solidFill>
                  <a:schemeClr val="tx1"/>
                </a:solidFill>
              </a:rPr>
              <a:t>ad imparare</a:t>
            </a:r>
            <a:endParaRPr lang="it-IT" sz="1200" dirty="0">
              <a:solidFill>
                <a:schemeClr val="tx1"/>
              </a:solidFill>
            </a:endParaRPr>
          </a:p>
          <a:p>
            <a:pPr algn="l">
              <a:lnSpc>
                <a:spcPct val="150000"/>
              </a:lnSpc>
            </a:pPr>
            <a:r>
              <a:rPr lang="it-IT" sz="1200" dirty="0" smtClean="0">
                <a:solidFill>
                  <a:schemeClr val="tx1"/>
                </a:solidFill>
              </a:rPr>
              <a:t>offrire rassicurazioni</a:t>
            </a:r>
            <a:endParaRPr lang="it-IT" sz="1200" dirty="0">
              <a:solidFill>
                <a:schemeClr val="tx1"/>
              </a:solidFill>
            </a:endParaRPr>
          </a:p>
          <a:p>
            <a:pPr algn="l">
              <a:lnSpc>
                <a:spcPct val="150000"/>
              </a:lnSpc>
            </a:pPr>
            <a:r>
              <a:rPr lang="it-IT" sz="1200" dirty="0">
                <a:solidFill>
                  <a:schemeClr val="tx1"/>
                </a:solidFill>
              </a:rPr>
              <a:t>m</a:t>
            </a:r>
            <a:r>
              <a:rPr lang="it-IT" sz="1200" dirty="0" smtClean="0">
                <a:solidFill>
                  <a:schemeClr val="tx1"/>
                </a:solidFill>
              </a:rPr>
              <a:t>otivare </a:t>
            </a:r>
            <a:endParaRPr lang="it-IT" sz="1200" dirty="0">
              <a:solidFill>
                <a:schemeClr val="tx1"/>
              </a:solidFill>
            </a:endParaRPr>
          </a:p>
          <a:p>
            <a:pPr algn="l">
              <a:lnSpc>
                <a:spcPct val="150000"/>
              </a:lnSpc>
            </a:pPr>
            <a:r>
              <a:rPr lang="it-IT" sz="1200" dirty="0">
                <a:solidFill>
                  <a:schemeClr val="tx1"/>
                </a:solidFill>
              </a:rPr>
              <a:t>migliorare le prestazioni individuali</a:t>
            </a:r>
            <a:endParaRPr lang="en-GB" sz="1200" dirty="0">
              <a:solidFill>
                <a:schemeClr val="tx1"/>
              </a:solidFill>
            </a:endParaRPr>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err="1"/>
              <a:t>Unità</a:t>
            </a:r>
            <a:r>
              <a:rPr lang="en-GB" dirty="0"/>
              <a:t> 3.Comunicazione </a:t>
            </a:r>
            <a:r>
              <a:rPr lang="en-GB" dirty="0" err="1"/>
              <a:t>Efficace</a:t>
            </a:r>
            <a:r>
              <a:rPr lang="en-GB" dirty="0"/>
              <a:t> del Leader</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2600657331"/>
              </p:ext>
            </p:extLst>
          </p:nvPr>
        </p:nvGraphicFramePr>
        <p:xfrm>
          <a:off x="1524000" y="1327572"/>
          <a:ext cx="6949440" cy="3276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Obraz 9">
            <a:extLst>
              <a:ext uri="{FF2B5EF4-FFF2-40B4-BE49-F238E27FC236}">
                <a16:creationId xmlns:a16="http://schemas.microsoft.com/office/drawing/2014/main" id="{EECEBF0A-7215-EB4A-A307-348019E58D26}"/>
              </a:ext>
            </a:extLst>
          </p:cNvPr>
          <p:cNvPicPr>
            <a:picLocks noChangeAspect="1"/>
          </p:cNvPicPr>
          <p:nvPr/>
        </p:nvPicPr>
        <p:blipFill>
          <a:blip r:embed="rId9"/>
          <a:stretch>
            <a:fillRect/>
          </a:stretch>
        </p:blipFill>
        <p:spPr>
          <a:xfrm>
            <a:off x="7586965" y="1584706"/>
            <a:ext cx="1392936" cy="1114349"/>
          </a:xfrm>
          <a:prstGeom prst="rect">
            <a:avLst/>
          </a:prstGeom>
        </p:spPr>
      </p:pic>
      <p:pic>
        <p:nvPicPr>
          <p:cNvPr id="11" name="Obraz 10">
            <a:extLst>
              <a:ext uri="{FF2B5EF4-FFF2-40B4-BE49-F238E27FC236}">
                <a16:creationId xmlns:a16="http://schemas.microsoft.com/office/drawing/2014/main" id="{36B36B6A-C2D8-C64F-B39A-CD205A910225}"/>
              </a:ext>
            </a:extLst>
          </p:cNvPr>
          <p:cNvPicPr>
            <a:picLocks noChangeAspect="1"/>
          </p:cNvPicPr>
          <p:nvPr/>
        </p:nvPicPr>
        <p:blipFill>
          <a:blip r:embed="rId10"/>
          <a:stretch>
            <a:fillRect/>
          </a:stretch>
        </p:blipFill>
        <p:spPr>
          <a:xfrm>
            <a:off x="7812143" y="2639324"/>
            <a:ext cx="853029" cy="853029"/>
          </a:xfrm>
          <a:prstGeom prst="rect">
            <a:avLst/>
          </a:prstGeom>
        </p:spPr>
      </p:pic>
      <p:sp>
        <p:nvSpPr>
          <p:cNvPr id="12" name="Prostokąt 11"/>
          <p:cNvSpPr/>
          <p:nvPr/>
        </p:nvSpPr>
        <p:spPr>
          <a:xfrm>
            <a:off x="6740782" y="1469114"/>
            <a:ext cx="2053767" cy="307777"/>
          </a:xfrm>
          <a:prstGeom prst="rect">
            <a:avLst/>
          </a:prstGeom>
        </p:spPr>
        <p:txBody>
          <a:bodyPr wrap="none">
            <a:spAutoFit/>
          </a:bodyPr>
          <a:lstStyle/>
          <a:p>
            <a:pPr marL="139700" indent="0">
              <a:buNone/>
            </a:pPr>
            <a:r>
              <a:rPr lang="en-GB" b="1" dirty="0">
                <a:solidFill>
                  <a:schemeClr val="tx1"/>
                </a:solidFill>
              </a:rPr>
              <a:t>Sandwich technique</a:t>
            </a:r>
          </a:p>
        </p:txBody>
      </p:sp>
      <p:sp>
        <p:nvSpPr>
          <p:cNvPr id="13" name="Prostokąt 12"/>
          <p:cNvSpPr/>
          <p:nvPr/>
        </p:nvSpPr>
        <p:spPr>
          <a:xfrm>
            <a:off x="6869975" y="2564274"/>
            <a:ext cx="1497526" cy="307777"/>
          </a:xfrm>
          <a:prstGeom prst="rect">
            <a:avLst/>
          </a:prstGeom>
        </p:spPr>
        <p:txBody>
          <a:bodyPr wrap="none">
            <a:spAutoFit/>
          </a:bodyPr>
          <a:lstStyle/>
          <a:p>
            <a:pPr lvl="0" algn="ctr"/>
            <a:r>
              <a:rPr lang="en-GB" b="1" dirty="0"/>
              <a:t>KISS technique</a:t>
            </a:r>
          </a:p>
        </p:txBody>
      </p:sp>
    </p:spTree>
    <p:extLst>
      <p:ext uri="{BB962C8B-B14F-4D97-AF65-F5344CB8AC3E}">
        <p14:creationId xmlns:p14="http://schemas.microsoft.com/office/powerpoint/2010/main" val="301086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smtClean="0">
                <a:solidFill>
                  <a:srgbClr val="F24F4F"/>
                </a:solidFill>
                <a:latin typeface="Cambria" panose="02040503050406030204" pitchFamily="18" charset="0"/>
              </a:rPr>
              <a:t>UNITA’ </a:t>
            </a:r>
            <a:r>
              <a:rPr lang="en-GB" b="0" dirty="0">
                <a:solidFill>
                  <a:srgbClr val="F24F4F"/>
                </a:solidFill>
                <a:latin typeface="Cambria" panose="02040503050406030204" pitchFamily="18" charset="0"/>
              </a:rPr>
              <a:t>4. </a:t>
            </a:r>
            <a:r>
              <a:rPr lang="en-GB" b="0" dirty="0" err="1" smtClean="0">
                <a:solidFill>
                  <a:srgbClr val="F24F4F"/>
                </a:solidFill>
                <a:latin typeface="Cambria" panose="02040503050406030204" pitchFamily="18" charset="0"/>
              </a:rPr>
              <a:t>Costruzione</a:t>
            </a:r>
            <a:r>
              <a:rPr lang="en-GB" b="0" dirty="0" smtClean="0">
                <a:solidFill>
                  <a:srgbClr val="F24F4F"/>
                </a:solidFill>
                <a:latin typeface="Cambria" panose="02040503050406030204" pitchFamily="18" charset="0"/>
              </a:rPr>
              <a:t> e </a:t>
            </a:r>
            <a:r>
              <a:rPr lang="en-GB" b="0" dirty="0" err="1">
                <a:solidFill>
                  <a:srgbClr val="F24F4F"/>
                </a:solidFill>
                <a:latin typeface="Cambria" panose="02040503050406030204" pitchFamily="18" charset="0"/>
              </a:rPr>
              <a:t>S</a:t>
            </a:r>
            <a:r>
              <a:rPr lang="en-GB" b="0" dirty="0" err="1" smtClean="0">
                <a:solidFill>
                  <a:srgbClr val="F24F4F"/>
                </a:solidFill>
                <a:latin typeface="Cambria" panose="02040503050406030204" pitchFamily="18" charset="0"/>
              </a:rPr>
              <a:t>viluppo</a:t>
            </a:r>
            <a:r>
              <a:rPr lang="en-GB" b="0" dirty="0" smtClean="0">
                <a:solidFill>
                  <a:srgbClr val="F24F4F"/>
                </a:solidFill>
                <a:latin typeface="Cambria" panose="02040503050406030204" pitchFamily="18" charset="0"/>
              </a:rPr>
              <a:t> del Team</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6053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779143"/>
            <a:ext cx="7138200" cy="651450"/>
          </a:xfrm>
        </p:spPr>
        <p:txBody>
          <a:bodyPr/>
          <a:lstStyle/>
          <a:p>
            <a:r>
              <a:rPr lang="en-GB" sz="2800" dirty="0" smtClean="0">
                <a:solidFill>
                  <a:srgbClr val="F24F4F"/>
                </a:solidFill>
                <a:latin typeface="Cambria" panose="02040503050406030204" pitchFamily="18" charset="0"/>
              </a:rPr>
              <a:t>Le </a:t>
            </a:r>
            <a:r>
              <a:rPr lang="en-GB" sz="2800" dirty="0" err="1">
                <a:solidFill>
                  <a:srgbClr val="F24F4F"/>
                </a:solidFill>
                <a:latin typeface="Cambria" panose="02040503050406030204" pitchFamily="18" charset="0"/>
              </a:rPr>
              <a:t>C</a:t>
            </a:r>
            <a:r>
              <a:rPr lang="en-GB" sz="2800" dirty="0" err="1" smtClean="0">
                <a:solidFill>
                  <a:srgbClr val="F24F4F"/>
                </a:solidFill>
                <a:latin typeface="Cambria" panose="02040503050406030204" pitchFamily="18" charset="0"/>
              </a:rPr>
              <a:t>aratteristiche</a:t>
            </a:r>
            <a:r>
              <a:rPr lang="en-GB" sz="2800" dirty="0" smtClean="0">
                <a:solidFill>
                  <a:srgbClr val="F24F4F"/>
                </a:solidFill>
                <a:latin typeface="Cambria" panose="02040503050406030204" pitchFamily="18" charset="0"/>
              </a:rPr>
              <a:t> di </a:t>
            </a:r>
            <a:r>
              <a:rPr lang="en-GB" sz="2800" dirty="0" err="1" smtClean="0">
                <a:solidFill>
                  <a:srgbClr val="F24F4F"/>
                </a:solidFill>
                <a:latin typeface="Cambria" panose="02040503050406030204" pitchFamily="18" charset="0"/>
              </a:rPr>
              <a:t>una</a:t>
            </a:r>
            <a:r>
              <a:rPr lang="en-GB" sz="2800" dirty="0" smtClean="0">
                <a:solidFill>
                  <a:srgbClr val="F24F4F"/>
                </a:solidFill>
                <a:latin typeface="Cambria" panose="02040503050406030204" pitchFamily="18" charset="0"/>
              </a:rPr>
              <a:t> </a:t>
            </a:r>
            <a:r>
              <a:rPr lang="en-GB" sz="2800" dirty="0" err="1" smtClean="0">
                <a:solidFill>
                  <a:srgbClr val="F24F4F"/>
                </a:solidFill>
                <a:latin typeface="Cambria" panose="02040503050406030204" pitchFamily="18" charset="0"/>
              </a:rPr>
              <a:t>Squadra</a:t>
            </a:r>
            <a:r>
              <a:rPr lang="en-GB" sz="2800" dirty="0" smtClean="0">
                <a:solidFill>
                  <a:srgbClr val="F24F4F"/>
                </a:solidFill>
                <a:latin typeface="Cambria" panose="02040503050406030204" pitchFamily="18" charset="0"/>
              </a:rPr>
              <a:t> </a:t>
            </a:r>
            <a:r>
              <a:rPr lang="en-GB" sz="2800" dirty="0" err="1" smtClean="0">
                <a:solidFill>
                  <a:srgbClr val="F24F4F"/>
                </a:solidFill>
                <a:latin typeface="Cambria" panose="02040503050406030204" pitchFamily="18" charset="0"/>
              </a:rPr>
              <a:t>Efficace</a:t>
            </a:r>
            <a:r>
              <a:rPr lang="en-GB" sz="2800" dirty="0" smtClean="0">
                <a:solidFill>
                  <a:srgbClr val="F24F4F"/>
                </a:solidFill>
                <a:latin typeface="Cambria" panose="02040503050406030204" pitchFamily="18" charset="0"/>
              </a:rPr>
              <a:t>  </a:t>
            </a:r>
            <a:endParaRPr lang="en-GB"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5520" y="2832415"/>
            <a:ext cx="5666570" cy="1746902"/>
          </a:xfrm>
        </p:spPr>
        <p:txBody>
          <a:bodyPr/>
          <a:lstStyle/>
          <a:p>
            <a:pPr lvl="0" algn="l" fontAlgn="base">
              <a:lnSpc>
                <a:spcPct val="150000"/>
              </a:lnSpc>
            </a:pPr>
            <a:r>
              <a:rPr lang="it-IT" dirty="0"/>
              <a:t>Valori condivisi</a:t>
            </a:r>
          </a:p>
          <a:p>
            <a:pPr lvl="0" algn="l" fontAlgn="base">
              <a:lnSpc>
                <a:spcPct val="150000"/>
              </a:lnSpc>
            </a:pPr>
            <a:r>
              <a:rPr lang="it-IT" dirty="0"/>
              <a:t>Fiducia reciproca</a:t>
            </a:r>
          </a:p>
          <a:p>
            <a:pPr lvl="0" algn="l" fontAlgn="base">
              <a:lnSpc>
                <a:spcPct val="150000"/>
              </a:lnSpc>
            </a:pPr>
            <a:r>
              <a:rPr lang="it-IT" dirty="0"/>
              <a:t>Visione e </a:t>
            </a:r>
            <a:r>
              <a:rPr lang="it-IT" dirty="0" smtClean="0"/>
              <a:t>obiettivi </a:t>
            </a:r>
            <a:r>
              <a:rPr lang="it-IT" dirty="0"/>
              <a:t>stimolanti</a:t>
            </a:r>
          </a:p>
          <a:p>
            <a:pPr lvl="0" algn="l" fontAlgn="base">
              <a:lnSpc>
                <a:spcPct val="150000"/>
              </a:lnSpc>
            </a:pPr>
            <a:r>
              <a:rPr lang="it-IT" dirty="0"/>
              <a:t>Competenze richieste per eseguire compiti</a:t>
            </a:r>
          </a:p>
          <a:p>
            <a:pPr lvl="0" algn="l" fontAlgn="base">
              <a:lnSpc>
                <a:spcPct val="150000"/>
              </a:lnSpc>
            </a:pPr>
            <a:r>
              <a:rPr lang="it-IT" dirty="0"/>
              <a:t>Premi: riconoscimento </a:t>
            </a:r>
            <a:r>
              <a:rPr lang="it-IT" dirty="0" smtClean="0"/>
              <a:t>per il </a:t>
            </a:r>
            <a:r>
              <a:rPr lang="it-IT" dirty="0"/>
              <a:t>raggiungimento degli obiettivi</a:t>
            </a:r>
            <a:endParaRPr lang="en-GB" dirty="0"/>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err="1" smtClean="0"/>
              <a:t>Unità</a:t>
            </a:r>
            <a:r>
              <a:rPr lang="en-GB" dirty="0" smtClean="0"/>
              <a:t> 4</a:t>
            </a:r>
            <a:r>
              <a:rPr lang="en-GB" dirty="0"/>
              <a:t>. </a:t>
            </a:r>
            <a:r>
              <a:rPr lang="en-GB" dirty="0" err="1" smtClean="0"/>
              <a:t>Costruzione</a:t>
            </a:r>
            <a:r>
              <a:rPr lang="en-GB" dirty="0" smtClean="0"/>
              <a:t> e </a:t>
            </a:r>
            <a:r>
              <a:rPr lang="en-GB" dirty="0" err="1" smtClean="0"/>
              <a:t>Sviluppo</a:t>
            </a:r>
            <a:r>
              <a:rPr lang="en-GB" dirty="0" smtClean="0"/>
              <a:t> del Team</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9" name="Symbol zastępczy zawartości 6" descr="zespol.jpg">
            <a:extLst>
              <a:ext uri="{FF2B5EF4-FFF2-40B4-BE49-F238E27FC236}">
                <a16:creationId xmlns:a16="http://schemas.microsoft.com/office/drawing/2014/main" id="{B635ABC1-873D-6C4E-9480-1DC3DF0E1670}"/>
              </a:ext>
            </a:extLst>
          </p:cNvPr>
          <p:cNvPicPr>
            <a:picLocks noGrp="1" noChangeAspect="1"/>
          </p:cNvPicPr>
          <p:nvPr>
            <p:ph idx="1"/>
          </p:nvPr>
        </p:nvPicPr>
        <p:blipFill>
          <a:blip r:embed="rId4" cstate="print"/>
          <a:stretch>
            <a:fillRect/>
          </a:stretch>
        </p:blipFill>
        <p:spPr>
          <a:xfrm>
            <a:off x="4050286" y="1678295"/>
            <a:ext cx="2317327" cy="1303496"/>
          </a:xfrm>
        </p:spPr>
      </p:pic>
      <p:sp>
        <p:nvSpPr>
          <p:cNvPr id="10" name="Prostokąt 9"/>
          <p:cNvSpPr/>
          <p:nvPr/>
        </p:nvSpPr>
        <p:spPr>
          <a:xfrm>
            <a:off x="97558" y="1562830"/>
            <a:ext cx="4572000" cy="1021883"/>
          </a:xfrm>
          <a:prstGeom prst="rect">
            <a:avLst/>
          </a:prstGeom>
        </p:spPr>
        <p:txBody>
          <a:bodyPr>
            <a:spAutoFit/>
          </a:bodyPr>
          <a:lstStyle/>
          <a:p>
            <a:pPr marL="139700" indent="0">
              <a:lnSpc>
                <a:spcPct val="150000"/>
              </a:lnSpc>
              <a:buNone/>
            </a:pPr>
            <a:r>
              <a:rPr lang="it-IT" b="1" dirty="0"/>
              <a:t>Una squadra è un gruppo di individui,</a:t>
            </a:r>
          </a:p>
          <a:p>
            <a:pPr marL="139700" indent="0">
              <a:lnSpc>
                <a:spcPct val="150000"/>
              </a:lnSpc>
              <a:buNone/>
            </a:pPr>
            <a:r>
              <a:rPr lang="it-IT" b="1" dirty="0"/>
              <a:t>tutti lavorano insieme</a:t>
            </a:r>
          </a:p>
          <a:p>
            <a:pPr marL="139700" indent="0">
              <a:lnSpc>
                <a:spcPct val="150000"/>
              </a:lnSpc>
              <a:buNone/>
            </a:pPr>
            <a:r>
              <a:rPr lang="it-IT" b="1" dirty="0"/>
              <a:t>per uno scopo comune.</a:t>
            </a:r>
            <a:endParaRPr lang="en-GB" dirty="0"/>
          </a:p>
        </p:txBody>
      </p:sp>
    </p:spTree>
    <p:extLst>
      <p:ext uri="{BB962C8B-B14F-4D97-AF65-F5344CB8AC3E}">
        <p14:creationId xmlns:p14="http://schemas.microsoft.com/office/powerpoint/2010/main" val="368167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06088"/>
          </a:xfrm>
        </p:spPr>
        <p:txBody>
          <a:bodyPr/>
          <a:lstStyle/>
          <a:p>
            <a:r>
              <a:rPr lang="en-GB" dirty="0" err="1" smtClean="0">
                <a:solidFill>
                  <a:srgbClr val="F24F4F"/>
                </a:solidFill>
                <a:latin typeface="Cambria" panose="02040503050406030204" pitchFamily="18" charset="0"/>
              </a:rPr>
              <a:t>Modelli</a:t>
            </a:r>
            <a:r>
              <a:rPr lang="en-GB" dirty="0" smtClean="0">
                <a:solidFill>
                  <a:srgbClr val="F24F4F"/>
                </a:solidFill>
                <a:latin typeface="Cambria" panose="02040503050406030204" pitchFamily="18" charset="0"/>
              </a:rPr>
              <a:t> di </a:t>
            </a:r>
            <a:r>
              <a:rPr lang="en-GB" dirty="0" err="1" smtClean="0">
                <a:solidFill>
                  <a:srgbClr val="F24F4F"/>
                </a:solidFill>
                <a:latin typeface="Cambria" panose="02040503050406030204" pitchFamily="18" charset="0"/>
              </a:rPr>
              <a:t>sviluppo</a:t>
            </a:r>
            <a:r>
              <a:rPr lang="en-GB" dirty="0" smtClean="0">
                <a:solidFill>
                  <a:srgbClr val="F24F4F"/>
                </a:solidFill>
                <a:latin typeface="Cambria" panose="02040503050406030204" pitchFamily="18" charset="0"/>
              </a:rPr>
              <a:t> del Team</a:t>
            </a:r>
            <a:endParaRPr lang="en-GB" dirty="0">
              <a:solidFill>
                <a:srgbClr val="F24F4F"/>
              </a:solidFill>
              <a:latin typeface="Cambria" panose="02040503050406030204" pitchFamily="18" charset="0"/>
            </a:endParaRP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err="1"/>
              <a:t>Unità</a:t>
            </a:r>
            <a:r>
              <a:rPr lang="en-GB" dirty="0"/>
              <a:t> 4. </a:t>
            </a:r>
            <a:r>
              <a:rPr lang="en-GB" dirty="0" err="1"/>
              <a:t>Costruzione</a:t>
            </a:r>
            <a:r>
              <a:rPr lang="en-GB" dirty="0"/>
              <a:t> e </a:t>
            </a:r>
            <a:r>
              <a:rPr lang="en-GB" dirty="0" err="1"/>
              <a:t>Sviluppo</a:t>
            </a:r>
            <a:r>
              <a:rPr lang="en-GB" dirty="0"/>
              <a:t> del Team</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2" name="Prostokąt 11">
            <a:extLst>
              <a:ext uri="{FF2B5EF4-FFF2-40B4-BE49-F238E27FC236}">
                <a16:creationId xmlns:a16="http://schemas.microsoft.com/office/drawing/2014/main" id="{55798036-1210-0B4E-B5A0-B677A3DBBA22}"/>
              </a:ext>
            </a:extLst>
          </p:cNvPr>
          <p:cNvSpPr/>
          <p:nvPr/>
        </p:nvSpPr>
        <p:spPr>
          <a:xfrm>
            <a:off x="287087" y="1461927"/>
            <a:ext cx="8595804" cy="307777"/>
          </a:xfrm>
          <a:prstGeom prst="rect">
            <a:avLst/>
          </a:prstGeom>
        </p:spPr>
        <p:txBody>
          <a:bodyPr wrap="square">
            <a:spAutoFit/>
          </a:bodyPr>
          <a:lstStyle/>
          <a:p>
            <a:pPr algn="just">
              <a:buNone/>
            </a:pPr>
            <a:r>
              <a:rPr lang="en-GB" dirty="0" smtClean="0"/>
              <a:t>Tuckman </a:t>
            </a:r>
            <a:r>
              <a:rPr lang="it-IT" dirty="0"/>
              <a:t>offre una definizione di base delle fasi che le squadre attraversano durante il loro ciclo di vita.</a:t>
            </a:r>
            <a:endParaRPr lang="en-US" dirty="0"/>
          </a:p>
        </p:txBody>
      </p:sp>
      <p:graphicFrame>
        <p:nvGraphicFramePr>
          <p:cNvPr id="13" name="Diagram 12">
            <a:extLst>
              <a:ext uri="{FF2B5EF4-FFF2-40B4-BE49-F238E27FC236}">
                <a16:creationId xmlns:a16="http://schemas.microsoft.com/office/drawing/2014/main" id="{FDD2417B-D4B3-584D-82D6-EA71D4209081}"/>
              </a:ext>
            </a:extLst>
          </p:cNvPr>
          <p:cNvGraphicFramePr/>
          <p:nvPr>
            <p:extLst>
              <p:ext uri="{D42A27DB-BD31-4B8C-83A1-F6EECF244321}">
                <p14:modId xmlns:p14="http://schemas.microsoft.com/office/powerpoint/2010/main" val="2960546957"/>
              </p:ext>
            </p:extLst>
          </p:nvPr>
        </p:nvGraphicFramePr>
        <p:xfrm>
          <a:off x="1310640" y="2037735"/>
          <a:ext cx="6766560" cy="22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196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65600" y="325683"/>
            <a:ext cx="4704080" cy="1263600"/>
          </a:xfrm>
        </p:spPr>
        <p:txBody>
          <a:bodyPr/>
          <a:lstStyle/>
          <a:p>
            <a:r>
              <a:rPr lang="en-GB" sz="2400" dirty="0" err="1" smtClean="0">
                <a:solidFill>
                  <a:srgbClr val="F24F4F"/>
                </a:solidFill>
                <a:latin typeface="Cambria" panose="02040503050406030204" pitchFamily="18" charset="0"/>
              </a:rPr>
              <a:t>Ruoli</a:t>
            </a:r>
            <a:r>
              <a:rPr lang="en-GB" sz="2400" dirty="0" smtClean="0">
                <a:solidFill>
                  <a:srgbClr val="F24F4F"/>
                </a:solidFill>
                <a:latin typeface="Cambria" panose="02040503050406030204" pitchFamily="18" charset="0"/>
              </a:rPr>
              <a:t> del Team</a:t>
            </a:r>
            <a:endParaRPr lang="en-GB" sz="24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5800" y="2037735"/>
            <a:ext cx="5060091" cy="1741500"/>
          </a:xfrm>
        </p:spPr>
        <p:txBody>
          <a:bodyPr/>
          <a:lstStyle/>
          <a:p>
            <a:pPr marL="139700" lvl="0" indent="0" algn="l" fontAlgn="base">
              <a:buNone/>
            </a:pPr>
            <a:endParaRPr lang="es-ES" dirty="0"/>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err="1"/>
              <a:t>Unità</a:t>
            </a:r>
            <a:r>
              <a:rPr lang="en-GB" dirty="0"/>
              <a:t> 4. </a:t>
            </a:r>
            <a:r>
              <a:rPr lang="en-GB" dirty="0" err="1"/>
              <a:t>Costruzione</a:t>
            </a:r>
            <a:r>
              <a:rPr lang="en-GB" dirty="0"/>
              <a:t> e </a:t>
            </a:r>
            <a:r>
              <a:rPr lang="en-GB" dirty="0" err="1"/>
              <a:t>Sviluppo</a:t>
            </a:r>
            <a:r>
              <a:rPr lang="en-GB" dirty="0"/>
              <a:t> del Team</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Symbol zastępczy tekstu 10">
            <a:extLst>
              <a:ext uri="{FF2B5EF4-FFF2-40B4-BE49-F238E27FC236}">
                <a16:creationId xmlns:a16="http://schemas.microsoft.com/office/drawing/2014/main" id="{8ED872F5-EE67-F94A-B668-6DC218563741}"/>
              </a:ext>
            </a:extLst>
          </p:cNvPr>
          <p:cNvSpPr>
            <a:spLocks noGrp="1"/>
          </p:cNvSpPr>
          <p:nvPr>
            <p:ph type="body" idx="1"/>
          </p:nvPr>
        </p:nvSpPr>
        <p:spPr>
          <a:xfrm>
            <a:off x="5208950" y="1677041"/>
            <a:ext cx="3520271" cy="2461029"/>
          </a:xfrm>
        </p:spPr>
        <p:txBody>
          <a:bodyPr/>
          <a:lstStyle/>
          <a:p>
            <a:pPr marL="139700" indent="0">
              <a:lnSpc>
                <a:spcPct val="150000"/>
              </a:lnSpc>
              <a:buNone/>
            </a:pPr>
            <a:r>
              <a:rPr lang="it-IT" dirty="0"/>
              <a:t>Secondo </a:t>
            </a:r>
            <a:r>
              <a:rPr lang="it-IT" dirty="0" err="1"/>
              <a:t>Belbin</a:t>
            </a:r>
            <a:r>
              <a:rPr lang="it-IT" dirty="0"/>
              <a:t>, le squadre di maggior successo </a:t>
            </a:r>
            <a:r>
              <a:rPr lang="it-IT" dirty="0" smtClean="0"/>
              <a:t>prevedono </a:t>
            </a:r>
            <a:r>
              <a:rPr lang="it-IT" dirty="0"/>
              <a:t>diversi tipi di </a:t>
            </a:r>
            <a:r>
              <a:rPr lang="it-IT" dirty="0" smtClean="0"/>
              <a:t>ruoli. Ogni squadra dovrebbe avere membri che </a:t>
            </a:r>
            <a:r>
              <a:rPr lang="it-IT" dirty="0"/>
              <a:t>sono:</a:t>
            </a:r>
          </a:p>
          <a:p>
            <a:pPr>
              <a:lnSpc>
                <a:spcPct val="150000"/>
              </a:lnSpc>
            </a:pPr>
            <a:r>
              <a:rPr lang="it-IT" dirty="0" smtClean="0"/>
              <a:t>Orientati </a:t>
            </a:r>
            <a:r>
              <a:rPr lang="it-IT" dirty="0"/>
              <a:t>sulle persone</a:t>
            </a:r>
          </a:p>
          <a:p>
            <a:pPr>
              <a:lnSpc>
                <a:spcPct val="150000"/>
              </a:lnSpc>
            </a:pPr>
            <a:r>
              <a:rPr lang="it-IT" dirty="0" smtClean="0"/>
              <a:t>Orientati </a:t>
            </a:r>
            <a:r>
              <a:rPr lang="it-IT" dirty="0"/>
              <a:t>all'azione</a:t>
            </a:r>
          </a:p>
          <a:p>
            <a:pPr>
              <a:lnSpc>
                <a:spcPct val="150000"/>
              </a:lnSpc>
            </a:pPr>
            <a:r>
              <a:rPr lang="it-IT" dirty="0" smtClean="0"/>
              <a:t>Orientati </a:t>
            </a:r>
            <a:r>
              <a:rPr lang="it-IT" dirty="0"/>
              <a:t>al pensiero</a:t>
            </a:r>
            <a:endParaRPr lang="en-GB" dirty="0"/>
          </a:p>
        </p:txBody>
      </p:sp>
      <p:pic>
        <p:nvPicPr>
          <p:cNvPr id="12" name="Obraz 11">
            <a:extLst>
              <a:ext uri="{FF2B5EF4-FFF2-40B4-BE49-F238E27FC236}">
                <a16:creationId xmlns:a16="http://schemas.microsoft.com/office/drawing/2014/main" id="{300020B5-83C6-6147-AE5E-098C82FACECE}"/>
              </a:ext>
            </a:extLst>
          </p:cNvPr>
          <p:cNvPicPr>
            <a:picLocks noChangeAspect="1"/>
          </p:cNvPicPr>
          <p:nvPr/>
        </p:nvPicPr>
        <p:blipFill>
          <a:blip r:embed="rId4" cstate="print"/>
          <a:stretch>
            <a:fillRect/>
          </a:stretch>
        </p:blipFill>
        <p:spPr>
          <a:xfrm>
            <a:off x="152400" y="1100750"/>
            <a:ext cx="5163934" cy="3464958"/>
          </a:xfrm>
          <a:prstGeom prst="rect">
            <a:avLst/>
          </a:prstGeom>
        </p:spPr>
      </p:pic>
    </p:spTree>
    <p:extLst>
      <p:ext uri="{BB962C8B-B14F-4D97-AF65-F5344CB8AC3E}">
        <p14:creationId xmlns:p14="http://schemas.microsoft.com/office/powerpoint/2010/main" val="250482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smtClean="0">
                <a:solidFill>
                  <a:srgbClr val="F24F4F"/>
                </a:solidFill>
                <a:latin typeface="Cambria" panose="02040503050406030204" pitchFamily="18" charset="0"/>
              </a:rPr>
              <a:t>UNITA’ </a:t>
            </a:r>
            <a:r>
              <a:rPr lang="en-GB" b="0" dirty="0">
                <a:solidFill>
                  <a:srgbClr val="F24F4F"/>
                </a:solidFill>
                <a:latin typeface="Cambria" panose="02040503050406030204" pitchFamily="18" charset="0"/>
              </a:rPr>
              <a:t>5. </a:t>
            </a:r>
            <a:r>
              <a:rPr lang="en-GB" b="0" dirty="0" smtClean="0">
                <a:solidFill>
                  <a:srgbClr val="F24F4F"/>
                </a:solidFill>
                <a:latin typeface="Cambria" panose="02040503050406030204" pitchFamily="18" charset="0"/>
              </a:rPr>
              <a:t>MOTIVARE LE PERSONE</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2394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914402" y="1246220"/>
            <a:ext cx="7324274" cy="1586432"/>
          </a:xfrm>
          <a:prstGeom prst="rect">
            <a:avLst/>
          </a:prstGeom>
        </p:spPr>
        <p:txBody>
          <a:bodyPr spcFirstLastPara="1" wrap="square" lIns="91425" tIns="91425" rIns="91425" bIns="91425" anchor="t" anchorCtr="0">
            <a:noAutofit/>
          </a:bodyPr>
          <a:lstStyle/>
          <a:p>
            <a:pPr lvl="0"/>
            <a:r>
              <a:rPr lang="en-GB" sz="3200" b="0" dirty="0" smtClean="0">
                <a:solidFill>
                  <a:srgbClr val="E06666"/>
                </a:solidFill>
                <a:latin typeface="Cambria"/>
                <a:ea typeface="Cambria"/>
                <a:cs typeface="Cambria"/>
                <a:sym typeface="Cambria"/>
              </a:rPr>
              <a:t>Modulo </a:t>
            </a:r>
            <a:r>
              <a:rPr lang="en-GB" sz="3200" b="0" dirty="0">
                <a:solidFill>
                  <a:srgbClr val="E06666"/>
                </a:solidFill>
                <a:latin typeface="Cambria"/>
                <a:ea typeface="Cambria"/>
                <a:cs typeface="Cambria"/>
                <a:sym typeface="Cambria"/>
              </a:rPr>
              <a:t>1. </a:t>
            </a:r>
            <a:br>
              <a:rPr lang="en-GB" sz="3200" b="0" dirty="0">
                <a:solidFill>
                  <a:srgbClr val="E06666"/>
                </a:solidFill>
                <a:latin typeface="Cambria"/>
                <a:ea typeface="Cambria"/>
                <a:cs typeface="Cambria"/>
                <a:sym typeface="Cambria"/>
              </a:rPr>
            </a:br>
            <a:r>
              <a:rPr lang="en-GB" sz="3200" b="0" dirty="0" err="1" smtClean="0">
                <a:solidFill>
                  <a:srgbClr val="E06666"/>
                </a:solidFill>
                <a:latin typeface="Cambria"/>
                <a:ea typeface="Cambria"/>
                <a:cs typeface="Cambria"/>
                <a:sym typeface="Cambria"/>
              </a:rPr>
              <a:t>Gestione</a:t>
            </a:r>
            <a:r>
              <a:rPr lang="en-GB" sz="3200" b="0" dirty="0" smtClean="0">
                <a:solidFill>
                  <a:srgbClr val="E06666"/>
                </a:solidFill>
                <a:latin typeface="Cambria"/>
                <a:ea typeface="Cambria"/>
                <a:cs typeface="Cambria"/>
                <a:sym typeface="Cambria"/>
              </a:rPr>
              <a:t> del Team e Leadership</a:t>
            </a:r>
            <a:endParaRPr lang="en-GB"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0556" y="718554"/>
            <a:ext cx="7138200" cy="755315"/>
          </a:xfrm>
        </p:spPr>
        <p:txBody>
          <a:bodyPr/>
          <a:lstStyle/>
          <a:p>
            <a:r>
              <a:rPr lang="it-IT" dirty="0" smtClean="0">
                <a:solidFill>
                  <a:srgbClr val="F24F4F"/>
                </a:solidFill>
                <a:latin typeface="Cambria" panose="02040503050406030204" pitchFamily="18" charset="0"/>
              </a:rPr>
              <a:t>Cos’è la Motivazione?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516670"/>
            <a:ext cx="7301956" cy="2440502"/>
          </a:xfrm>
        </p:spPr>
        <p:txBody>
          <a:bodyPr/>
          <a:lstStyle/>
          <a:p>
            <a:pPr marL="139700" indent="0" algn="just">
              <a:buNone/>
            </a:pPr>
            <a:r>
              <a:rPr lang="it-IT" b="1" dirty="0">
                <a:solidFill>
                  <a:schemeClr val="tx1"/>
                </a:solidFill>
              </a:rPr>
              <a:t>La motivazione </a:t>
            </a:r>
            <a:r>
              <a:rPr lang="it-IT" b="1" dirty="0" smtClean="0">
                <a:solidFill>
                  <a:schemeClr val="tx1"/>
                </a:solidFill>
              </a:rPr>
              <a:t>del lavoratore </a:t>
            </a:r>
            <a:r>
              <a:rPr lang="it-IT" dirty="0" smtClean="0">
                <a:solidFill>
                  <a:schemeClr val="tx1"/>
                </a:solidFill>
              </a:rPr>
              <a:t>è </a:t>
            </a:r>
            <a:r>
              <a:rPr lang="it-IT" dirty="0">
                <a:solidFill>
                  <a:schemeClr val="tx1"/>
                </a:solidFill>
              </a:rPr>
              <a:t>stata ampiamente definita come </a:t>
            </a:r>
            <a:r>
              <a:rPr lang="it-IT" dirty="0" smtClean="0">
                <a:solidFill>
                  <a:schemeClr val="tx1"/>
                </a:solidFill>
              </a:rPr>
              <a:t>quell’insieme </a:t>
            </a:r>
            <a:r>
              <a:rPr lang="it-IT" dirty="0" err="1" smtClean="0">
                <a:solidFill>
                  <a:schemeClr val="tx1"/>
                </a:solidFill>
              </a:rPr>
              <a:t>diforze</a:t>
            </a:r>
            <a:r>
              <a:rPr lang="it-IT" dirty="0" smtClean="0">
                <a:solidFill>
                  <a:schemeClr val="tx1"/>
                </a:solidFill>
              </a:rPr>
              <a:t> </a:t>
            </a:r>
            <a:r>
              <a:rPr lang="it-IT" dirty="0">
                <a:solidFill>
                  <a:schemeClr val="tx1"/>
                </a:solidFill>
              </a:rPr>
              <a:t>psicologiche che determinano la direzione del comportamento di una persona in una squadra o un'organizzazione. La motivazione </a:t>
            </a:r>
            <a:r>
              <a:rPr lang="it-IT" dirty="0" smtClean="0">
                <a:solidFill>
                  <a:schemeClr val="tx1"/>
                </a:solidFill>
              </a:rPr>
              <a:t>del lavoratore è indice di quanto </a:t>
            </a:r>
            <a:r>
              <a:rPr lang="it-IT" dirty="0">
                <a:solidFill>
                  <a:schemeClr val="tx1"/>
                </a:solidFill>
              </a:rPr>
              <a:t>è impegnato un dipendente nel suo lavoro, quanto si sente </a:t>
            </a:r>
            <a:r>
              <a:rPr lang="it-IT" dirty="0" smtClean="0">
                <a:solidFill>
                  <a:schemeClr val="tx1"/>
                </a:solidFill>
              </a:rPr>
              <a:t>in linea con </a:t>
            </a:r>
            <a:r>
              <a:rPr lang="it-IT" dirty="0">
                <a:solidFill>
                  <a:schemeClr val="tx1"/>
                </a:solidFill>
              </a:rPr>
              <a:t>gli obiettivi dell'azienda e quanto si sente potenziato nel suo lavoro quotidiano</a:t>
            </a:r>
            <a:r>
              <a:rPr lang="it-IT" dirty="0" smtClean="0">
                <a:solidFill>
                  <a:schemeClr val="tx1"/>
                </a:solidFill>
              </a:rPr>
              <a:t>.</a:t>
            </a:r>
          </a:p>
          <a:p>
            <a:pPr marL="139700" indent="0" algn="just">
              <a:buNone/>
            </a:pPr>
            <a:endParaRPr lang="en-GB" dirty="0" smtClean="0">
              <a:solidFill>
                <a:schemeClr val="tx1"/>
              </a:solidFill>
            </a:endParaRPr>
          </a:p>
          <a:p>
            <a:pPr algn="just"/>
            <a:r>
              <a:rPr lang="en-GB" b="1" i="1" dirty="0" err="1" smtClean="0">
                <a:solidFill>
                  <a:srgbClr val="FF0000"/>
                </a:solidFill>
              </a:rPr>
              <a:t>Perchè</a:t>
            </a:r>
            <a:r>
              <a:rPr lang="en-GB" b="1" i="1" dirty="0" smtClean="0">
                <a:solidFill>
                  <a:srgbClr val="FF0000"/>
                </a:solidFill>
              </a:rPr>
              <a:t> la </a:t>
            </a:r>
            <a:r>
              <a:rPr lang="en-GB" b="1" i="1" dirty="0" err="1" smtClean="0">
                <a:solidFill>
                  <a:srgbClr val="FF0000"/>
                </a:solidFill>
              </a:rPr>
              <a:t>motivazione</a:t>
            </a:r>
            <a:r>
              <a:rPr lang="en-GB" b="1" i="1" dirty="0" smtClean="0">
                <a:solidFill>
                  <a:srgbClr val="FF0000"/>
                </a:solidFill>
              </a:rPr>
              <a:t> è </a:t>
            </a:r>
            <a:r>
              <a:rPr lang="en-GB" b="1" i="1" dirty="0" err="1" smtClean="0">
                <a:solidFill>
                  <a:srgbClr val="FF0000"/>
                </a:solidFill>
              </a:rPr>
              <a:t>importante</a:t>
            </a:r>
            <a:r>
              <a:rPr lang="en-GB" b="1" i="1" dirty="0" smtClean="0">
                <a:solidFill>
                  <a:srgbClr val="FF0000"/>
                </a:solidFill>
              </a:rPr>
              <a:t>?</a:t>
            </a:r>
            <a:endParaRPr lang="en-GB" b="1" i="1" dirty="0">
              <a:solidFill>
                <a:srgbClr val="FF0000"/>
              </a:solidFill>
            </a:endParaRPr>
          </a:p>
          <a:p>
            <a:pPr marL="139700" indent="0" algn="just">
              <a:buNone/>
            </a:pPr>
            <a:r>
              <a:rPr lang="it-IT" dirty="0">
                <a:solidFill>
                  <a:schemeClr val="tx1"/>
                </a:solidFill>
              </a:rPr>
              <a:t>I lavoratori motivati ​​sono più soddisfatti e felici sul lavoro, rimangono concentrati e lavorano in modo più efficace per raggiungere gli obiettivi e ottenere i premi </a:t>
            </a:r>
            <a:r>
              <a:rPr lang="it-IT" dirty="0" smtClean="0">
                <a:solidFill>
                  <a:schemeClr val="tx1"/>
                </a:solidFill>
              </a:rPr>
              <a:t>di produzione. </a:t>
            </a:r>
            <a:r>
              <a:rPr lang="it-IT" dirty="0">
                <a:solidFill>
                  <a:schemeClr val="tx1"/>
                </a:solidFill>
              </a:rPr>
              <a:t>I dipendenti motivati ​​possono </a:t>
            </a:r>
            <a:r>
              <a:rPr lang="it-IT" dirty="0" smtClean="0">
                <a:solidFill>
                  <a:schemeClr val="tx1"/>
                </a:solidFill>
              </a:rPr>
              <a:t>contribuire </a:t>
            </a:r>
            <a:r>
              <a:rPr lang="it-IT" dirty="0">
                <a:solidFill>
                  <a:schemeClr val="tx1"/>
                </a:solidFill>
              </a:rPr>
              <a:t>ad aumentare la qualità del lavoro e della produttività, nonché a ridurre i costi</a:t>
            </a:r>
            <a:r>
              <a:rPr lang="en-GB" dirty="0" smtClean="0">
                <a:solidFill>
                  <a:schemeClr val="tx1"/>
                </a:solidFill>
              </a:rPr>
              <a:t>. </a:t>
            </a:r>
            <a:endParaRPr lang="en-GB"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err="1" smtClean="0"/>
              <a:t>Unità</a:t>
            </a:r>
            <a:r>
              <a:rPr lang="en-GB" dirty="0" smtClean="0"/>
              <a:t> </a:t>
            </a:r>
            <a:r>
              <a:rPr lang="en-GB" dirty="0"/>
              <a:t>5. </a:t>
            </a:r>
            <a:r>
              <a:rPr lang="en-GB" dirty="0" smtClean="0"/>
              <a:t>MOTIVARE LE PERSONE</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7980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2564" y="383794"/>
            <a:ext cx="7634109" cy="1263600"/>
          </a:xfrm>
        </p:spPr>
        <p:txBody>
          <a:bodyPr/>
          <a:lstStyle/>
          <a:p>
            <a:r>
              <a:rPr lang="en-GB" dirty="0" smtClean="0">
                <a:solidFill>
                  <a:srgbClr val="F24F4F"/>
                </a:solidFill>
                <a:latin typeface="Cambria" panose="02040503050406030204" pitchFamily="18" charset="0"/>
              </a:rPr>
              <a:t/>
            </a:r>
            <a:br>
              <a:rPr lang="en-GB" dirty="0" smtClean="0">
                <a:solidFill>
                  <a:srgbClr val="F24F4F"/>
                </a:solidFill>
                <a:latin typeface="Cambria" panose="02040503050406030204" pitchFamily="18" charset="0"/>
              </a:rPr>
            </a:br>
            <a:r>
              <a:rPr lang="en-GB" dirty="0">
                <a:solidFill>
                  <a:srgbClr val="F24F4F"/>
                </a:solidFill>
                <a:latin typeface="Cambria" panose="02040503050406030204" pitchFamily="18" charset="0"/>
              </a:rPr>
              <a:t/>
            </a:r>
            <a:br>
              <a:rPr lang="en-GB" dirty="0">
                <a:solidFill>
                  <a:srgbClr val="F24F4F"/>
                </a:solidFill>
                <a:latin typeface="Cambria" panose="02040503050406030204" pitchFamily="18" charset="0"/>
              </a:rPr>
            </a:br>
            <a:r>
              <a:rPr lang="en-GB" dirty="0" smtClean="0">
                <a:solidFill>
                  <a:srgbClr val="F24F4F"/>
                </a:solidFill>
                <a:latin typeface="Cambria" panose="02040503050406030204" pitchFamily="18" charset="0"/>
              </a:rPr>
              <a:t/>
            </a:r>
            <a:br>
              <a:rPr lang="en-GB" dirty="0" smtClean="0">
                <a:solidFill>
                  <a:srgbClr val="F24F4F"/>
                </a:solidFill>
                <a:latin typeface="Cambria" panose="02040503050406030204" pitchFamily="18" charset="0"/>
              </a:rPr>
            </a:br>
            <a:r>
              <a:rPr lang="en-GB" dirty="0">
                <a:solidFill>
                  <a:srgbClr val="F24F4F"/>
                </a:solidFill>
                <a:latin typeface="Cambria" panose="02040503050406030204" pitchFamily="18" charset="0"/>
              </a:rPr>
              <a:t/>
            </a:r>
            <a:br>
              <a:rPr lang="en-GB" dirty="0">
                <a:solidFill>
                  <a:srgbClr val="F24F4F"/>
                </a:solidFill>
                <a:latin typeface="Cambria" panose="02040503050406030204" pitchFamily="18" charset="0"/>
              </a:rPr>
            </a:br>
            <a:r>
              <a:rPr lang="en-GB" dirty="0" err="1" smtClean="0">
                <a:solidFill>
                  <a:srgbClr val="F24F4F"/>
                </a:solidFill>
                <a:latin typeface="Cambria" panose="02040503050406030204" pitchFamily="18" charset="0"/>
              </a:rPr>
              <a:t>Teoria</a:t>
            </a:r>
            <a:r>
              <a:rPr lang="en-GB" dirty="0" smtClean="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della</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V</a:t>
            </a:r>
            <a:r>
              <a:rPr lang="en-GB" dirty="0" err="1" smtClean="0">
                <a:solidFill>
                  <a:srgbClr val="F24F4F"/>
                </a:solidFill>
                <a:latin typeface="Cambria" panose="02040503050406030204" pitchFamily="18" charset="0"/>
              </a:rPr>
              <a:t>alutazione</a:t>
            </a:r>
            <a:r>
              <a:rPr lang="en-GB" dirty="0" smtClean="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C</a:t>
            </a:r>
            <a:r>
              <a:rPr lang="en-GB" dirty="0" err="1" smtClean="0">
                <a:solidFill>
                  <a:srgbClr val="F24F4F"/>
                </a:solidFill>
                <a:latin typeface="Cambria" panose="02040503050406030204" pitchFamily="18" charset="0"/>
              </a:rPr>
              <a:t>ognitiva</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38850" y="1876516"/>
            <a:ext cx="7501811" cy="2085919"/>
          </a:xfrm>
        </p:spPr>
        <p:txBody>
          <a:bodyPr/>
          <a:lstStyle/>
          <a:p>
            <a:pPr algn="l">
              <a:lnSpc>
                <a:spcPct val="150000"/>
              </a:lnSpc>
              <a:buNone/>
            </a:pPr>
            <a:r>
              <a:rPr lang="it-IT" dirty="0">
                <a:solidFill>
                  <a:schemeClr val="tx1"/>
                </a:solidFill>
              </a:rPr>
              <a:t>La motivazione </a:t>
            </a:r>
            <a:r>
              <a:rPr lang="it-IT" dirty="0" smtClean="0">
                <a:solidFill>
                  <a:schemeClr val="tx1"/>
                </a:solidFill>
              </a:rPr>
              <a:t>nel </a:t>
            </a:r>
            <a:r>
              <a:rPr lang="it-IT" dirty="0">
                <a:solidFill>
                  <a:schemeClr val="tx1"/>
                </a:solidFill>
              </a:rPr>
              <a:t>lavoro può essere estrinseca o intrinseca, il che significa che i </a:t>
            </a:r>
            <a:r>
              <a:rPr lang="it-IT" dirty="0" smtClean="0">
                <a:solidFill>
                  <a:schemeClr val="tx1"/>
                </a:solidFill>
              </a:rPr>
              <a:t>fattori motivanti </a:t>
            </a:r>
            <a:r>
              <a:rPr lang="it-IT" dirty="0">
                <a:solidFill>
                  <a:schemeClr val="tx1"/>
                </a:solidFill>
              </a:rPr>
              <a:t>di un </a:t>
            </a:r>
            <a:r>
              <a:rPr lang="it-IT" dirty="0" smtClean="0">
                <a:solidFill>
                  <a:schemeClr val="tx1"/>
                </a:solidFill>
              </a:rPr>
              <a:t>lavoratore </a:t>
            </a:r>
            <a:r>
              <a:rPr lang="it-IT" dirty="0">
                <a:solidFill>
                  <a:schemeClr val="tx1"/>
                </a:solidFill>
              </a:rPr>
              <a:t>possono provenire da fonti interne o esterne</a:t>
            </a:r>
            <a:r>
              <a:rPr lang="it-IT" dirty="0" smtClean="0">
                <a:solidFill>
                  <a:schemeClr val="tx1"/>
                </a:solidFill>
              </a:rPr>
              <a:t>.</a:t>
            </a:r>
          </a:p>
          <a:p>
            <a:pPr algn="l">
              <a:lnSpc>
                <a:spcPct val="150000"/>
              </a:lnSpc>
            </a:pPr>
            <a:r>
              <a:rPr lang="it-IT" b="1" dirty="0" smtClean="0">
                <a:solidFill>
                  <a:schemeClr val="tx1"/>
                </a:solidFill>
              </a:rPr>
              <a:t>Fattori Motivazionali </a:t>
            </a:r>
            <a:r>
              <a:rPr lang="it-IT" b="1" dirty="0">
                <a:solidFill>
                  <a:schemeClr val="tx1"/>
                </a:solidFill>
              </a:rPr>
              <a:t>intrinseci: </a:t>
            </a:r>
            <a:r>
              <a:rPr lang="it-IT" dirty="0" smtClean="0">
                <a:solidFill>
                  <a:schemeClr val="tx1"/>
                </a:solidFill>
              </a:rPr>
              <a:t>realizzazione, responsabilità e competenza, sono fattori motivazionali che derivano dal concreto svolgimento dell'attività o del lavoro - l'interesse intrinseco nel lavoro svolto.</a:t>
            </a:r>
          </a:p>
          <a:p>
            <a:pPr algn="l">
              <a:lnSpc>
                <a:spcPct val="150000"/>
              </a:lnSpc>
            </a:pPr>
            <a:r>
              <a:rPr lang="it-IT" b="1" dirty="0">
                <a:solidFill>
                  <a:schemeClr val="tx1"/>
                </a:solidFill>
              </a:rPr>
              <a:t>Fattori Motivazionali E</a:t>
            </a:r>
            <a:r>
              <a:rPr lang="it-IT" b="1" dirty="0" smtClean="0">
                <a:solidFill>
                  <a:schemeClr val="tx1"/>
                </a:solidFill>
              </a:rPr>
              <a:t>strinseci</a:t>
            </a:r>
            <a:r>
              <a:rPr lang="en-GB" dirty="0" smtClean="0">
                <a:solidFill>
                  <a:schemeClr val="tx1"/>
                </a:solidFill>
              </a:rPr>
              <a:t>:</a:t>
            </a:r>
            <a:r>
              <a:rPr lang="en-GB" dirty="0">
                <a:solidFill>
                  <a:schemeClr val="tx1"/>
                </a:solidFill>
              </a:rPr>
              <a:t>  </a:t>
            </a:r>
            <a:r>
              <a:rPr lang="it-IT" dirty="0">
                <a:solidFill>
                  <a:schemeClr val="tx1"/>
                </a:solidFill>
              </a:rPr>
              <a:t>retribuzione, promozione, feedback, condizioni di lavoro - </a:t>
            </a:r>
            <a:r>
              <a:rPr lang="it-IT" dirty="0" smtClean="0">
                <a:solidFill>
                  <a:schemeClr val="tx1"/>
                </a:solidFill>
              </a:rPr>
              <a:t>fattori </a:t>
            </a:r>
            <a:r>
              <a:rPr lang="it-IT" dirty="0">
                <a:solidFill>
                  <a:schemeClr val="tx1"/>
                </a:solidFill>
              </a:rPr>
              <a:t>che provengono </a:t>
            </a:r>
            <a:r>
              <a:rPr lang="it-IT" dirty="0" smtClean="0">
                <a:solidFill>
                  <a:schemeClr val="tx1"/>
                </a:solidFill>
              </a:rPr>
              <a:t>dall'ambiente lavorativo e controllati </a:t>
            </a:r>
            <a:r>
              <a:rPr lang="it-IT" dirty="0">
                <a:solidFill>
                  <a:schemeClr val="tx1"/>
                </a:solidFill>
              </a:rPr>
              <a:t>da altri.</a:t>
            </a:r>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err="1"/>
              <a:t>U</a:t>
            </a:r>
            <a:r>
              <a:rPr lang="en-GB" dirty="0" err="1" smtClean="0"/>
              <a:t>nità</a:t>
            </a:r>
            <a:r>
              <a:rPr lang="en-GB" dirty="0" smtClean="0"/>
              <a:t> </a:t>
            </a:r>
            <a:r>
              <a:rPr lang="en-GB" dirty="0"/>
              <a:t>5. MOTIVARE LE PERSONE</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8402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308374"/>
            <a:ext cx="8512343" cy="1111741"/>
          </a:xfrm>
        </p:spPr>
        <p:txBody>
          <a:bodyPr/>
          <a:lstStyle/>
          <a:p>
            <a:r>
              <a:rPr lang="en-GB" dirty="0" smtClean="0">
                <a:solidFill>
                  <a:srgbClr val="F24F4F"/>
                </a:solidFill>
                <a:latin typeface="Cambria" panose="02040503050406030204" pitchFamily="18" charset="0"/>
              </a:rPr>
              <a:t>La </a:t>
            </a:r>
            <a:r>
              <a:rPr lang="en-GB" dirty="0" err="1">
                <a:solidFill>
                  <a:srgbClr val="F24F4F"/>
                </a:solidFill>
                <a:latin typeface="Cambria" panose="02040503050406030204" pitchFamily="18" charset="0"/>
              </a:rPr>
              <a:t>gerarchia</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delle</a:t>
            </a:r>
            <a:r>
              <a:rPr lang="en-GB" dirty="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necessità</a:t>
            </a:r>
            <a:r>
              <a:rPr lang="en-GB" dirty="0" smtClean="0">
                <a:solidFill>
                  <a:srgbClr val="F24F4F"/>
                </a:solidFill>
                <a:latin typeface="Cambria" panose="02040503050406030204" pitchFamily="18" charset="0"/>
              </a:rPr>
              <a:t> di </a:t>
            </a:r>
            <a:r>
              <a:rPr lang="en-GB" dirty="0">
                <a:solidFill>
                  <a:srgbClr val="F24F4F"/>
                </a:solidFill>
                <a:latin typeface="Cambria" panose="02040503050406030204" pitchFamily="18" charset="0"/>
              </a:rPr>
              <a:t>Maslow</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5720576" y="3570372"/>
            <a:ext cx="2518082" cy="379458"/>
          </a:xfrm>
        </p:spPr>
        <p:txBody>
          <a:bodyPr/>
          <a:lstStyle/>
          <a:p>
            <a:endParaRPr lang="es-ES" dirty="0"/>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err="1"/>
              <a:t>Unità</a:t>
            </a:r>
            <a:r>
              <a:rPr lang="en-GB" dirty="0"/>
              <a:t> 5. MOTIVARE LE PERSONE</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3">
            <a:extLst>
              <a:ext uri="{FF2B5EF4-FFF2-40B4-BE49-F238E27FC236}">
                <a16:creationId xmlns:a16="http://schemas.microsoft.com/office/drawing/2014/main" id="{B659E0A3-6F7F-D849-BBDF-F5A6FBBDA2A5}"/>
              </a:ext>
            </a:extLst>
          </p:cNvPr>
          <p:cNvGraphicFramePr>
            <a:graphicFrameLocks/>
          </p:cNvGraphicFramePr>
          <p:nvPr>
            <p:extLst>
              <p:ext uri="{D42A27DB-BD31-4B8C-83A1-F6EECF244321}">
                <p14:modId xmlns:p14="http://schemas.microsoft.com/office/powerpoint/2010/main" val="4067919230"/>
              </p:ext>
            </p:extLst>
          </p:nvPr>
        </p:nvGraphicFramePr>
        <p:xfrm>
          <a:off x="1100458" y="1946934"/>
          <a:ext cx="6512313" cy="2522427"/>
        </p:xfrm>
        <a:graphic>
          <a:graphicData uri="http://schemas.openxmlformats.org/drawingml/2006/table">
            <a:tbl>
              <a:tblPr firstRow="1" bandRow="1">
                <a:tableStyleId>{5C22544A-7EE6-4342-B048-85BDC9FD1C3A}</a:tableStyleId>
              </a:tblPr>
              <a:tblGrid>
                <a:gridCol w="2170771">
                  <a:extLst>
                    <a:ext uri="{9D8B030D-6E8A-4147-A177-3AD203B41FA5}">
                      <a16:colId xmlns:a16="http://schemas.microsoft.com/office/drawing/2014/main" val="20000"/>
                    </a:ext>
                  </a:extLst>
                </a:gridCol>
                <a:gridCol w="2170771">
                  <a:extLst>
                    <a:ext uri="{9D8B030D-6E8A-4147-A177-3AD203B41FA5}">
                      <a16:colId xmlns:a16="http://schemas.microsoft.com/office/drawing/2014/main" val="20001"/>
                    </a:ext>
                  </a:extLst>
                </a:gridCol>
                <a:gridCol w="2170771">
                  <a:extLst>
                    <a:ext uri="{9D8B030D-6E8A-4147-A177-3AD203B41FA5}">
                      <a16:colId xmlns:a16="http://schemas.microsoft.com/office/drawing/2014/main" val="20002"/>
                    </a:ext>
                  </a:extLst>
                </a:gridCol>
              </a:tblGrid>
              <a:tr h="320597">
                <a:tc>
                  <a:txBody>
                    <a:bodyPr/>
                    <a:lstStyle/>
                    <a:p>
                      <a:pPr algn="ctr"/>
                      <a:r>
                        <a:rPr lang="it-IT" sz="1100" dirty="0" smtClean="0">
                          <a:solidFill>
                            <a:schemeClr val="tx1"/>
                          </a:solidFill>
                        </a:rPr>
                        <a:t>Necessità</a:t>
                      </a:r>
                      <a:endParaRPr lang="pl-PL" sz="1100" dirty="0">
                        <a:solidFill>
                          <a:schemeClr val="tx1"/>
                        </a:solidFill>
                      </a:endParaRPr>
                    </a:p>
                  </a:txBody>
                  <a:tcPr marL="28575" marR="28575" marT="28575" marB="28575" anchor="ctr"/>
                </a:tc>
                <a:tc>
                  <a:txBody>
                    <a:bodyPr/>
                    <a:lstStyle/>
                    <a:p>
                      <a:pPr algn="ctr"/>
                      <a:r>
                        <a:rPr lang="it-IT" sz="1100" dirty="0" smtClean="0">
                          <a:solidFill>
                            <a:schemeClr val="tx1"/>
                          </a:solidFill>
                        </a:rPr>
                        <a:t>A Casa</a:t>
                      </a:r>
                      <a:endParaRPr lang="pl-PL" sz="1100" dirty="0">
                        <a:solidFill>
                          <a:schemeClr val="tx1"/>
                        </a:solidFill>
                      </a:endParaRPr>
                    </a:p>
                  </a:txBody>
                  <a:tcPr marL="68580" marR="68580" marT="34290" marB="34290"/>
                </a:tc>
                <a:tc>
                  <a:txBody>
                    <a:bodyPr/>
                    <a:lstStyle/>
                    <a:p>
                      <a:pPr algn="ctr"/>
                      <a:r>
                        <a:rPr lang="it-IT" sz="1100" dirty="0" smtClean="0">
                          <a:solidFill>
                            <a:schemeClr val="tx1"/>
                          </a:solidFill>
                        </a:rPr>
                        <a:t>Al Lavoro</a:t>
                      </a:r>
                      <a:endParaRPr lang="pl-PL" sz="1100" dirty="0">
                        <a:solidFill>
                          <a:schemeClr val="tx1"/>
                        </a:solidFill>
                      </a:endParaRPr>
                    </a:p>
                  </a:txBody>
                  <a:tcPr marL="68580" marR="68580" marT="34290" marB="34290"/>
                </a:tc>
                <a:extLst>
                  <a:ext uri="{0D108BD9-81ED-4DB2-BD59-A6C34878D82A}">
                    <a16:rowId xmlns:a16="http://schemas.microsoft.com/office/drawing/2014/main" val="10000"/>
                  </a:ext>
                </a:extLst>
              </a:tr>
              <a:tr h="452350">
                <a:tc>
                  <a:txBody>
                    <a:bodyPr/>
                    <a:lstStyle/>
                    <a:p>
                      <a:r>
                        <a:rPr lang="en-GB" sz="1100" b="1" noProof="0" dirty="0" smtClean="0"/>
                        <a:t>Auto</a:t>
                      </a:r>
                      <a:r>
                        <a:rPr lang="en-GB" sz="1100" b="1" baseline="0" noProof="0" dirty="0" smtClean="0"/>
                        <a:t>-</a:t>
                      </a:r>
                      <a:r>
                        <a:rPr lang="en-GB" sz="1100" b="1" noProof="0" dirty="0" err="1" smtClean="0"/>
                        <a:t>realizzazione</a:t>
                      </a:r>
                      <a:endParaRPr lang="en-GB" sz="1100" noProof="0" dirty="0"/>
                    </a:p>
                  </a:txBody>
                  <a:tcPr marL="28575" marR="28575" marT="28575" marB="28575" anchor="ctr"/>
                </a:tc>
                <a:tc>
                  <a:txBody>
                    <a:bodyPr/>
                    <a:lstStyle/>
                    <a:p>
                      <a:r>
                        <a:rPr lang="it-IT" sz="1100" noProof="0" dirty="0" smtClean="0"/>
                        <a:t>Istruzione, religione, hobby, crescita personale</a:t>
                      </a:r>
                      <a:endParaRPr lang="en-GB" sz="1100" noProof="0" dirty="0"/>
                    </a:p>
                  </a:txBody>
                  <a:tcPr marL="28575" marR="28575" marT="28575" marB="28575" anchor="ctr"/>
                </a:tc>
                <a:tc>
                  <a:txBody>
                    <a:bodyPr/>
                    <a:lstStyle/>
                    <a:p>
                      <a:r>
                        <a:rPr lang="en-GB" sz="1100" noProof="0" dirty="0" err="1" smtClean="0"/>
                        <a:t>Formazione</a:t>
                      </a:r>
                      <a:r>
                        <a:rPr lang="en-GB" sz="1100" noProof="0" dirty="0" smtClean="0"/>
                        <a:t>, </a:t>
                      </a:r>
                      <a:r>
                        <a:rPr lang="en-GB" sz="1100" noProof="0" dirty="0" err="1" smtClean="0"/>
                        <a:t>avanzamento</a:t>
                      </a:r>
                      <a:r>
                        <a:rPr lang="en-GB" sz="1100" noProof="0" dirty="0" smtClean="0"/>
                        <a:t>, </a:t>
                      </a:r>
                      <a:r>
                        <a:rPr lang="en-GB" sz="1100" noProof="0" dirty="0" err="1" smtClean="0"/>
                        <a:t>crescita</a:t>
                      </a:r>
                      <a:r>
                        <a:rPr lang="en-GB" sz="1100" noProof="0" dirty="0" smtClean="0"/>
                        <a:t>, </a:t>
                      </a:r>
                      <a:r>
                        <a:rPr lang="en-GB" sz="1100" noProof="0" dirty="0" err="1" smtClean="0"/>
                        <a:t>creatività</a:t>
                      </a:r>
                      <a:endParaRPr lang="en-GB" sz="1100" noProof="0" dirty="0"/>
                    </a:p>
                  </a:txBody>
                  <a:tcPr marL="28575" marR="28575" marT="28575" marB="28575" anchor="ctr"/>
                </a:tc>
                <a:extLst>
                  <a:ext uri="{0D108BD9-81ED-4DB2-BD59-A6C34878D82A}">
                    <a16:rowId xmlns:a16="http://schemas.microsoft.com/office/drawing/2014/main" val="10001"/>
                  </a:ext>
                </a:extLst>
              </a:tr>
              <a:tr h="452350">
                <a:tc>
                  <a:txBody>
                    <a:bodyPr/>
                    <a:lstStyle/>
                    <a:p>
                      <a:r>
                        <a:rPr lang="en-GB" sz="1100" b="1" noProof="0" dirty="0" err="1" smtClean="0"/>
                        <a:t>Stima</a:t>
                      </a:r>
                      <a:endParaRPr lang="en-GB" sz="1100" noProof="0" dirty="0"/>
                    </a:p>
                  </a:txBody>
                  <a:tcPr marL="28575" marR="28575" marT="28575" marB="28575" anchor="ctr"/>
                </a:tc>
                <a:tc>
                  <a:txBody>
                    <a:bodyPr/>
                    <a:lstStyle/>
                    <a:p>
                      <a:r>
                        <a:rPr lang="it-IT" sz="1100" noProof="0" dirty="0" smtClean="0"/>
                        <a:t>Approvazione familiare, tra gli amici</a:t>
                      </a:r>
                      <a:r>
                        <a:rPr lang="it-IT" sz="1100" baseline="0" noProof="0" dirty="0" smtClean="0"/>
                        <a:t> e nella</a:t>
                      </a:r>
                      <a:r>
                        <a:rPr lang="it-IT" sz="1100" noProof="0" dirty="0" smtClean="0"/>
                        <a:t> comunità</a:t>
                      </a:r>
                      <a:endParaRPr lang="en-GB" sz="1100" noProof="0" dirty="0"/>
                    </a:p>
                  </a:txBody>
                  <a:tcPr marL="28575" marR="28575" marT="28575" marB="28575" anchor="ctr"/>
                </a:tc>
                <a:tc>
                  <a:txBody>
                    <a:bodyPr/>
                    <a:lstStyle/>
                    <a:p>
                      <a:r>
                        <a:rPr lang="en-GB" sz="1100" noProof="0" dirty="0" err="1" smtClean="0"/>
                        <a:t>Riconoscimento</a:t>
                      </a:r>
                      <a:r>
                        <a:rPr lang="en-GB" sz="1100" noProof="0" dirty="0" smtClean="0"/>
                        <a:t>, status </a:t>
                      </a:r>
                      <a:r>
                        <a:rPr lang="en-GB" sz="1100" noProof="0" dirty="0" err="1" smtClean="0"/>
                        <a:t>elevato</a:t>
                      </a:r>
                      <a:r>
                        <a:rPr lang="en-GB" sz="1100" noProof="0" dirty="0" smtClean="0"/>
                        <a:t>, </a:t>
                      </a:r>
                      <a:r>
                        <a:rPr lang="en-GB" sz="1100" noProof="0" dirty="0" err="1" smtClean="0"/>
                        <a:t>responsabilità</a:t>
                      </a:r>
                      <a:endParaRPr lang="en-GB" sz="1100" noProof="0" dirty="0"/>
                    </a:p>
                  </a:txBody>
                  <a:tcPr marL="28575" marR="28575" marT="28575" marB="28575" anchor="ctr"/>
                </a:tc>
                <a:extLst>
                  <a:ext uri="{0D108BD9-81ED-4DB2-BD59-A6C34878D82A}">
                    <a16:rowId xmlns:a16="http://schemas.microsoft.com/office/drawing/2014/main" val="10002"/>
                  </a:ext>
                </a:extLst>
              </a:tr>
              <a:tr h="452350">
                <a:tc>
                  <a:txBody>
                    <a:bodyPr/>
                    <a:lstStyle/>
                    <a:p>
                      <a:r>
                        <a:rPr lang="en-GB" sz="1100" b="1" noProof="0" dirty="0" err="1" smtClean="0"/>
                        <a:t>Appartenenza</a:t>
                      </a:r>
                      <a:endParaRPr lang="en-GB" sz="1100" noProof="0" dirty="0"/>
                    </a:p>
                  </a:txBody>
                  <a:tcPr marL="28575" marR="28575" marT="28575" marB="28575" anchor="ctr"/>
                </a:tc>
                <a:tc>
                  <a:txBody>
                    <a:bodyPr/>
                    <a:lstStyle/>
                    <a:p>
                      <a:endParaRPr lang="en-GB" sz="1100" noProof="0" dirty="0" smtClean="0"/>
                    </a:p>
                    <a:p>
                      <a:r>
                        <a:rPr lang="en-GB" sz="1100" noProof="0" dirty="0" err="1" smtClean="0"/>
                        <a:t>Famiglia</a:t>
                      </a:r>
                      <a:r>
                        <a:rPr lang="en-GB" sz="1100" noProof="0" dirty="0" smtClean="0"/>
                        <a:t>, amici, club</a:t>
                      </a:r>
                      <a:endParaRPr lang="en-GB" sz="1100" noProof="0" dirty="0"/>
                    </a:p>
                  </a:txBody>
                  <a:tcPr marL="28575" marR="28575" marT="28575" marB="28575" anchor="ctr"/>
                </a:tc>
                <a:tc>
                  <a:txBody>
                    <a:bodyPr/>
                    <a:lstStyle/>
                    <a:p>
                      <a:r>
                        <a:rPr lang="it-IT" sz="1100" noProof="0" dirty="0" smtClean="0"/>
                        <a:t>Squadre, collaboratori, clienti, dirigenti, subordinati, relazioni</a:t>
                      </a:r>
                      <a:endParaRPr lang="en-GB" sz="1100" noProof="0" dirty="0"/>
                    </a:p>
                  </a:txBody>
                  <a:tcPr marL="28575" marR="28575" marT="28575" marB="28575" anchor="ctr"/>
                </a:tc>
                <a:extLst>
                  <a:ext uri="{0D108BD9-81ED-4DB2-BD59-A6C34878D82A}">
                    <a16:rowId xmlns:a16="http://schemas.microsoft.com/office/drawing/2014/main" val="10003"/>
                  </a:ext>
                </a:extLst>
              </a:tr>
              <a:tr h="452350">
                <a:tc>
                  <a:txBody>
                    <a:bodyPr/>
                    <a:lstStyle/>
                    <a:p>
                      <a:r>
                        <a:rPr lang="en-GB" sz="1100" b="1" noProof="0" dirty="0" err="1" smtClean="0"/>
                        <a:t>Sicurezza</a:t>
                      </a:r>
                      <a:endParaRPr lang="en-GB" sz="1100" noProof="0" dirty="0"/>
                    </a:p>
                  </a:txBody>
                  <a:tcPr marL="28575" marR="28575" marT="28575" marB="28575" anchor="ctr"/>
                </a:tc>
                <a:tc>
                  <a:txBody>
                    <a:bodyPr/>
                    <a:lstStyle/>
                    <a:p>
                      <a:r>
                        <a:rPr lang="en-GB" sz="1100" noProof="0" dirty="0" err="1" smtClean="0"/>
                        <a:t>Libertà</a:t>
                      </a:r>
                      <a:r>
                        <a:rPr lang="en-GB" sz="1100" noProof="0" dirty="0" smtClean="0"/>
                        <a:t> </a:t>
                      </a:r>
                      <a:r>
                        <a:rPr lang="en-GB" sz="1100" noProof="0" dirty="0" err="1" smtClean="0"/>
                        <a:t>dalla</a:t>
                      </a:r>
                      <a:r>
                        <a:rPr lang="en-GB" sz="1100" noProof="0" dirty="0" smtClean="0"/>
                        <a:t> </a:t>
                      </a:r>
                      <a:r>
                        <a:rPr lang="en-GB" sz="1100" noProof="0" dirty="0" err="1" smtClean="0"/>
                        <a:t>guerra</a:t>
                      </a:r>
                      <a:r>
                        <a:rPr lang="en-GB" sz="1100" noProof="0" dirty="0" smtClean="0"/>
                        <a:t>, </a:t>
                      </a:r>
                      <a:r>
                        <a:rPr lang="en-GB" sz="1100" noProof="0" dirty="0" err="1" smtClean="0"/>
                        <a:t>violenza</a:t>
                      </a:r>
                      <a:endParaRPr lang="en-GB" sz="1100" noProof="0" dirty="0"/>
                    </a:p>
                  </a:txBody>
                  <a:tcPr marL="28575" marR="28575" marT="28575" marB="28575" anchor="ctr"/>
                </a:tc>
                <a:tc>
                  <a:txBody>
                    <a:bodyPr/>
                    <a:lstStyle/>
                    <a:p>
                      <a:r>
                        <a:rPr lang="it-IT" sz="1100" noProof="0" dirty="0" smtClean="0"/>
                        <a:t>Sicurezza sul lavoro, assicurazione sanitaria</a:t>
                      </a:r>
                      <a:endParaRPr lang="en-GB" sz="1100" noProof="0" dirty="0"/>
                    </a:p>
                  </a:txBody>
                  <a:tcPr marL="28575" marR="28575" marT="28575" marB="28575" anchor="ctr"/>
                </a:tc>
                <a:extLst>
                  <a:ext uri="{0D108BD9-81ED-4DB2-BD59-A6C34878D82A}">
                    <a16:rowId xmlns:a16="http://schemas.microsoft.com/office/drawing/2014/main" val="10004"/>
                  </a:ext>
                </a:extLst>
              </a:tr>
              <a:tr h="320597">
                <a:tc>
                  <a:txBody>
                    <a:bodyPr/>
                    <a:lstStyle/>
                    <a:p>
                      <a:r>
                        <a:rPr lang="en-GB" sz="1100" b="1" noProof="0" dirty="0" err="1" smtClean="0"/>
                        <a:t>Fisiologiche</a:t>
                      </a:r>
                      <a:endParaRPr lang="en-GB" sz="1100" noProof="0" dirty="0"/>
                    </a:p>
                  </a:txBody>
                  <a:tcPr marL="28575" marR="28575" marT="28575" marB="28575" anchor="ctr"/>
                </a:tc>
                <a:tc>
                  <a:txBody>
                    <a:bodyPr/>
                    <a:lstStyle/>
                    <a:p>
                      <a:r>
                        <a:rPr lang="en-GB" sz="1100" noProof="0" dirty="0" err="1" smtClean="0"/>
                        <a:t>Cibo</a:t>
                      </a:r>
                      <a:r>
                        <a:rPr lang="en-GB" sz="1100" noProof="0" dirty="0" smtClean="0"/>
                        <a:t>,</a:t>
                      </a:r>
                      <a:r>
                        <a:rPr lang="en-GB" sz="1100" baseline="0" noProof="0" dirty="0" smtClean="0"/>
                        <a:t> </a:t>
                      </a:r>
                      <a:r>
                        <a:rPr lang="en-GB" sz="1100" baseline="0" noProof="0" dirty="0" err="1" smtClean="0"/>
                        <a:t>etc</a:t>
                      </a:r>
                      <a:endParaRPr lang="en-GB" sz="1100" noProof="0" dirty="0"/>
                    </a:p>
                  </a:txBody>
                  <a:tcPr marL="28575" marR="28575" marT="28575" marB="28575" anchor="ctr"/>
                </a:tc>
                <a:tc>
                  <a:txBody>
                    <a:bodyPr/>
                    <a:lstStyle/>
                    <a:p>
                      <a:r>
                        <a:rPr lang="it-IT" sz="1100" noProof="0" dirty="0" smtClean="0"/>
                        <a:t>Riscaldamento, aria condizionata, stipendio base, ferie</a:t>
                      </a:r>
                      <a:endParaRPr lang="en-GB" sz="1100" noProof="0" dirty="0"/>
                    </a:p>
                  </a:txBody>
                  <a:tcPr marL="28575" marR="28575" marT="28575" marB="28575" anchor="ctr"/>
                </a:tc>
                <a:extLst>
                  <a:ext uri="{0D108BD9-81ED-4DB2-BD59-A6C34878D82A}">
                    <a16:rowId xmlns:a16="http://schemas.microsoft.com/office/drawing/2014/main" val="10005"/>
                  </a:ext>
                </a:extLst>
              </a:tr>
            </a:tbl>
          </a:graphicData>
        </a:graphic>
      </p:graphicFrame>
      <p:sp>
        <p:nvSpPr>
          <p:cNvPr id="10" name="pole tekstowe 9"/>
          <p:cNvSpPr txBox="1"/>
          <p:nvPr/>
        </p:nvSpPr>
        <p:spPr>
          <a:xfrm>
            <a:off x="1018865" y="1430111"/>
            <a:ext cx="7106270" cy="523220"/>
          </a:xfrm>
          <a:prstGeom prst="rect">
            <a:avLst/>
          </a:prstGeom>
          <a:noFill/>
        </p:spPr>
        <p:txBody>
          <a:bodyPr wrap="square" rtlCol="0">
            <a:spAutoFit/>
          </a:bodyPr>
          <a:lstStyle/>
          <a:p>
            <a:pPr algn="ctr"/>
            <a:r>
              <a:rPr lang="it-IT" b="1" i="1" dirty="0"/>
              <a:t>Cosa si aspettano le persone?</a:t>
            </a:r>
          </a:p>
          <a:p>
            <a:pPr algn="ctr"/>
            <a:r>
              <a:rPr lang="it-IT" b="1" i="1" dirty="0"/>
              <a:t>Come leader, puoi aiutarli a trovare quello che stanno cercando</a:t>
            </a:r>
            <a:endParaRPr lang="en-GB" b="1" i="1" dirty="0"/>
          </a:p>
        </p:txBody>
      </p:sp>
    </p:spTree>
    <p:extLst>
      <p:ext uri="{BB962C8B-B14F-4D97-AF65-F5344CB8AC3E}">
        <p14:creationId xmlns:p14="http://schemas.microsoft.com/office/powerpoint/2010/main" val="162919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64"/>
            <a:ext cx="7138200" cy="993406"/>
          </a:xfrm>
        </p:spPr>
        <p:txBody>
          <a:bodyPr/>
          <a:lstStyle/>
          <a:p>
            <a:r>
              <a:rPr lang="en-GB" sz="2800" dirty="0" smtClean="0">
                <a:solidFill>
                  <a:srgbClr val="F24F4F"/>
                </a:solidFill>
                <a:latin typeface="Cambria" panose="02040503050406030204" pitchFamily="18" charset="0"/>
              </a:rPr>
              <a:t>Come </a:t>
            </a:r>
            <a:r>
              <a:rPr lang="en-GB" sz="2800" dirty="0" err="1" smtClean="0">
                <a:solidFill>
                  <a:srgbClr val="F24F4F"/>
                </a:solidFill>
                <a:latin typeface="Cambria" panose="02040503050406030204" pitchFamily="18" charset="0"/>
              </a:rPr>
              <a:t>motivare</a:t>
            </a:r>
            <a:r>
              <a:rPr lang="en-GB" sz="2800" dirty="0" smtClean="0">
                <a:solidFill>
                  <a:srgbClr val="F24F4F"/>
                </a:solidFill>
                <a:latin typeface="Cambria" panose="02040503050406030204" pitchFamily="18" charset="0"/>
              </a:rPr>
              <a:t> le </a:t>
            </a:r>
            <a:r>
              <a:rPr lang="en-GB" sz="2800" dirty="0" err="1" smtClean="0">
                <a:solidFill>
                  <a:srgbClr val="F24F4F"/>
                </a:solidFill>
                <a:latin typeface="Cambria" panose="02040503050406030204" pitchFamily="18" charset="0"/>
              </a:rPr>
              <a:t>persone</a:t>
            </a:r>
            <a:r>
              <a:rPr lang="en-GB" sz="2800" dirty="0" smtClean="0">
                <a:solidFill>
                  <a:srgbClr val="F24F4F"/>
                </a:solidFill>
                <a:latin typeface="Cambria" panose="02040503050406030204" pitchFamily="18" charset="0"/>
              </a:rPr>
              <a:t>? </a:t>
            </a:r>
            <a:endParaRPr lang="en-GB"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04987" y="1045986"/>
            <a:ext cx="8378612" cy="1842813"/>
          </a:xfrm>
        </p:spPr>
        <p:txBody>
          <a:bodyPr/>
          <a:lstStyle/>
          <a:p>
            <a:pPr algn="l">
              <a:buFont typeface="Wingdings" pitchFamily="2" charset="2"/>
              <a:buChar char="Ø"/>
            </a:pPr>
            <a:r>
              <a:rPr lang="it-IT" sz="1200" dirty="0">
                <a:solidFill>
                  <a:schemeClr val="tx1"/>
                </a:solidFill>
              </a:rPr>
              <a:t>Usa i complimenti</a:t>
            </a:r>
          </a:p>
          <a:p>
            <a:pPr algn="l">
              <a:buFont typeface="Wingdings" pitchFamily="2" charset="2"/>
              <a:buChar char="Ø"/>
            </a:pPr>
            <a:r>
              <a:rPr lang="it-IT" sz="1200" dirty="0">
                <a:solidFill>
                  <a:schemeClr val="tx1"/>
                </a:solidFill>
              </a:rPr>
              <a:t>Scopri cosa motiva la tua gente</a:t>
            </a:r>
          </a:p>
          <a:p>
            <a:pPr algn="l">
              <a:buFont typeface="Wingdings" pitchFamily="2" charset="2"/>
              <a:buChar char="Ø"/>
            </a:pPr>
            <a:r>
              <a:rPr lang="it-IT" sz="1200" dirty="0">
                <a:solidFill>
                  <a:schemeClr val="tx1"/>
                </a:solidFill>
              </a:rPr>
              <a:t>I modi per lodare sono limitati solo dalla tua immaginazione</a:t>
            </a:r>
          </a:p>
          <a:p>
            <a:pPr algn="l">
              <a:buFont typeface="Wingdings" pitchFamily="2" charset="2"/>
              <a:buChar char="Ø"/>
            </a:pPr>
            <a:r>
              <a:rPr lang="it-IT" sz="1200" dirty="0" smtClean="0">
                <a:solidFill>
                  <a:schemeClr val="tx1"/>
                </a:solidFill>
              </a:rPr>
              <a:t>Ringrazia </a:t>
            </a:r>
            <a:r>
              <a:rPr lang="it-IT" sz="1200" dirty="0">
                <a:solidFill>
                  <a:schemeClr val="tx1"/>
                </a:solidFill>
              </a:rPr>
              <a:t>per i risultati raggiunti in modo amichevole</a:t>
            </a:r>
          </a:p>
          <a:p>
            <a:pPr algn="l">
              <a:buFont typeface="Wingdings" pitchFamily="2" charset="2"/>
              <a:buChar char="Ø"/>
            </a:pPr>
            <a:r>
              <a:rPr lang="it-IT" sz="1200" dirty="0">
                <a:solidFill>
                  <a:schemeClr val="tx1"/>
                </a:solidFill>
              </a:rPr>
              <a:t>Nota i risultati speciali </a:t>
            </a:r>
            <a:r>
              <a:rPr lang="it-IT" sz="1200" dirty="0" smtClean="0">
                <a:solidFill>
                  <a:schemeClr val="tx1"/>
                </a:solidFill>
              </a:rPr>
              <a:t>complimentati, </a:t>
            </a:r>
            <a:r>
              <a:rPr lang="it-IT" sz="1200" dirty="0">
                <a:solidFill>
                  <a:schemeClr val="tx1"/>
                </a:solidFill>
              </a:rPr>
              <a:t>fallo in pubblico</a:t>
            </a:r>
          </a:p>
          <a:p>
            <a:pPr algn="l">
              <a:buFont typeface="Wingdings" pitchFamily="2" charset="2"/>
              <a:buChar char="Ø"/>
            </a:pPr>
            <a:r>
              <a:rPr lang="it-IT" sz="1200" dirty="0">
                <a:solidFill>
                  <a:schemeClr val="tx1"/>
                </a:solidFill>
              </a:rPr>
              <a:t>Ascolta la tua gente</a:t>
            </a:r>
          </a:p>
          <a:p>
            <a:pPr algn="l">
              <a:buFont typeface="Wingdings" pitchFamily="2" charset="2"/>
              <a:buChar char="Ø"/>
            </a:pPr>
            <a:r>
              <a:rPr lang="it-IT" sz="1200" dirty="0">
                <a:solidFill>
                  <a:schemeClr val="tx1"/>
                </a:solidFill>
              </a:rPr>
              <a:t>Fai sapere alle persone che le loro opinioni e opinioni contano per te!</a:t>
            </a:r>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err="1"/>
              <a:t>Unità</a:t>
            </a:r>
            <a:r>
              <a:rPr lang="en-GB" dirty="0"/>
              <a:t> 5. MOTIVARE LE PERSONE</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Prostokąt 8"/>
          <p:cNvSpPr/>
          <p:nvPr/>
        </p:nvSpPr>
        <p:spPr>
          <a:xfrm>
            <a:off x="104987" y="3076385"/>
            <a:ext cx="4880186" cy="1277273"/>
          </a:xfrm>
          <a:prstGeom prst="rect">
            <a:avLst/>
          </a:prstGeom>
        </p:spPr>
        <p:txBody>
          <a:bodyPr wrap="square">
            <a:spAutoFit/>
          </a:bodyPr>
          <a:lstStyle/>
          <a:p>
            <a:pPr indent="-457200">
              <a:buFont typeface="Arial" panose="020B0604020202020204" pitchFamily="34" charset="0"/>
              <a:buChar char="•"/>
            </a:pPr>
            <a:r>
              <a:rPr lang="it-IT" sz="1100" dirty="0">
                <a:solidFill>
                  <a:schemeClr val="tx1"/>
                </a:solidFill>
              </a:rPr>
              <a:t>Condividere informazioni</a:t>
            </a:r>
          </a:p>
          <a:p>
            <a:pPr indent="-457200">
              <a:buFont typeface="Arial" panose="020B0604020202020204" pitchFamily="34" charset="0"/>
              <a:buChar char="•"/>
            </a:pPr>
            <a:r>
              <a:rPr lang="it-IT" sz="1100" dirty="0">
                <a:solidFill>
                  <a:schemeClr val="tx1"/>
                </a:solidFill>
              </a:rPr>
              <a:t>Fornire informazioni</a:t>
            </a:r>
          </a:p>
          <a:p>
            <a:pPr indent="-457200">
              <a:buFont typeface="Arial" panose="020B0604020202020204" pitchFamily="34" charset="0"/>
              <a:buChar char="•"/>
            </a:pPr>
            <a:r>
              <a:rPr lang="it-IT" sz="1100" dirty="0">
                <a:solidFill>
                  <a:schemeClr val="tx1"/>
                </a:solidFill>
              </a:rPr>
              <a:t>Informare sui risultati</a:t>
            </a:r>
          </a:p>
          <a:p>
            <a:pPr indent="-457200">
              <a:buFont typeface="Arial" panose="020B0604020202020204" pitchFamily="34" charset="0"/>
              <a:buChar char="•"/>
            </a:pPr>
            <a:r>
              <a:rPr lang="it-IT" sz="1100" dirty="0">
                <a:solidFill>
                  <a:schemeClr val="tx1"/>
                </a:solidFill>
              </a:rPr>
              <a:t>Dai un feedback - complimento</a:t>
            </a:r>
          </a:p>
          <a:p>
            <a:pPr indent="-457200">
              <a:buFont typeface="Arial" panose="020B0604020202020204" pitchFamily="34" charset="0"/>
              <a:buChar char="•"/>
            </a:pPr>
            <a:r>
              <a:rPr lang="it-IT" sz="1100" dirty="0">
                <a:solidFill>
                  <a:schemeClr val="tx1"/>
                </a:solidFill>
              </a:rPr>
              <a:t>Ascolta consigli e suggerimenti</a:t>
            </a:r>
          </a:p>
          <a:p>
            <a:pPr indent="-457200">
              <a:buFont typeface="Arial" panose="020B0604020202020204" pitchFamily="34" charset="0"/>
              <a:buChar char="•"/>
            </a:pPr>
            <a:r>
              <a:rPr lang="it-IT" sz="1100" dirty="0">
                <a:solidFill>
                  <a:schemeClr val="tx1"/>
                </a:solidFill>
              </a:rPr>
              <a:t>Coinvolgere il team nel processo decisionale</a:t>
            </a:r>
          </a:p>
          <a:p>
            <a:pPr indent="-457200">
              <a:buFont typeface="Arial" panose="020B0604020202020204" pitchFamily="34" charset="0"/>
              <a:buChar char="•"/>
            </a:pPr>
            <a:r>
              <a:rPr lang="it-IT" sz="1100" dirty="0">
                <a:solidFill>
                  <a:schemeClr val="tx1"/>
                </a:solidFill>
              </a:rPr>
              <a:t>Integrare il team e premiare la cooperazione</a:t>
            </a:r>
            <a:endParaRPr lang="en-GB" sz="1100" b="1" dirty="0">
              <a:solidFill>
                <a:schemeClr val="tx1"/>
              </a:solidFill>
            </a:endParaRPr>
          </a:p>
        </p:txBody>
      </p:sp>
      <p:sp>
        <p:nvSpPr>
          <p:cNvPr id="10" name="Prostokąt 9"/>
          <p:cNvSpPr/>
          <p:nvPr/>
        </p:nvSpPr>
        <p:spPr>
          <a:xfrm>
            <a:off x="660401" y="2795977"/>
            <a:ext cx="1624163" cy="307777"/>
          </a:xfrm>
          <a:prstGeom prst="rect">
            <a:avLst/>
          </a:prstGeom>
        </p:spPr>
        <p:txBody>
          <a:bodyPr wrap="none">
            <a:spAutoFit/>
          </a:bodyPr>
          <a:lstStyle/>
          <a:p>
            <a:r>
              <a:rPr lang="en-GB" b="1" i="1" dirty="0" err="1" smtClean="0">
                <a:solidFill>
                  <a:srgbClr val="F24F4F"/>
                </a:solidFill>
                <a:latin typeface="Cambria" panose="02040503050406030204" pitchFamily="18" charset="0"/>
              </a:rPr>
              <a:t>Ulteriori</a:t>
            </a:r>
            <a:r>
              <a:rPr lang="en-GB" b="1" i="1" dirty="0" smtClean="0">
                <a:solidFill>
                  <a:srgbClr val="F24F4F"/>
                </a:solidFill>
                <a:latin typeface="Cambria" panose="02040503050406030204" pitchFamily="18" charset="0"/>
              </a:rPr>
              <a:t> </a:t>
            </a:r>
            <a:r>
              <a:rPr lang="en-GB" b="1" i="1" dirty="0" err="1" smtClean="0">
                <a:solidFill>
                  <a:srgbClr val="F24F4F"/>
                </a:solidFill>
                <a:latin typeface="Cambria" panose="02040503050406030204" pitchFamily="18" charset="0"/>
              </a:rPr>
              <a:t>consigli</a:t>
            </a:r>
            <a:r>
              <a:rPr lang="en-GB" b="1" i="1" dirty="0" smtClean="0">
                <a:solidFill>
                  <a:srgbClr val="F24F4F"/>
                </a:solidFill>
                <a:latin typeface="Cambria" panose="02040503050406030204" pitchFamily="18" charset="0"/>
              </a:rPr>
              <a:t>?</a:t>
            </a:r>
            <a:endParaRPr lang="en-GB" b="1" i="1" dirty="0"/>
          </a:p>
        </p:txBody>
      </p:sp>
      <p:sp>
        <p:nvSpPr>
          <p:cNvPr id="11" name="Prostokąt 10"/>
          <p:cNvSpPr/>
          <p:nvPr/>
        </p:nvSpPr>
        <p:spPr>
          <a:xfrm>
            <a:off x="4153367" y="2761714"/>
            <a:ext cx="5120475" cy="1661993"/>
          </a:xfrm>
          <a:prstGeom prst="rect">
            <a:avLst/>
          </a:prstGeom>
        </p:spPr>
        <p:txBody>
          <a:bodyPr wrap="square">
            <a:spAutoFit/>
          </a:bodyPr>
          <a:lstStyle/>
          <a:p>
            <a:pPr lvl="0" algn="ctr"/>
            <a:r>
              <a:rPr lang="en-GB" sz="1200" b="1" i="1" dirty="0" err="1" smtClean="0">
                <a:solidFill>
                  <a:srgbClr val="FF0000"/>
                </a:solidFill>
              </a:rPr>
              <a:t>Individua</a:t>
            </a:r>
            <a:r>
              <a:rPr lang="en-GB" sz="1200" b="1" i="1" dirty="0" smtClean="0">
                <a:solidFill>
                  <a:srgbClr val="FF0000"/>
                </a:solidFill>
              </a:rPr>
              <a:t> </a:t>
            </a:r>
            <a:r>
              <a:rPr lang="en-GB" sz="1200" b="1" i="1" dirty="0" err="1" smtClean="0">
                <a:solidFill>
                  <a:srgbClr val="FF0000"/>
                </a:solidFill>
              </a:rPr>
              <a:t>il</a:t>
            </a:r>
            <a:r>
              <a:rPr lang="en-GB" sz="1200" b="1" i="1" dirty="0" smtClean="0">
                <a:solidFill>
                  <a:srgbClr val="FF0000"/>
                </a:solidFill>
              </a:rPr>
              <a:t> </a:t>
            </a:r>
            <a:r>
              <a:rPr lang="en-GB" sz="1200" b="1" i="1" dirty="0" err="1" smtClean="0">
                <a:solidFill>
                  <a:srgbClr val="FF0000"/>
                </a:solidFill>
              </a:rPr>
              <a:t>tuo</a:t>
            </a:r>
            <a:r>
              <a:rPr lang="en-GB" sz="1200" b="1" i="1" dirty="0" smtClean="0">
                <a:solidFill>
                  <a:srgbClr val="FF0000"/>
                </a:solidFill>
              </a:rPr>
              <a:t> </a:t>
            </a:r>
            <a:r>
              <a:rPr lang="en-GB" sz="1200" b="1" i="1" dirty="0" err="1" smtClean="0">
                <a:solidFill>
                  <a:srgbClr val="FF0000"/>
                </a:solidFill>
              </a:rPr>
              <a:t>obiettivo</a:t>
            </a:r>
            <a:r>
              <a:rPr lang="en-GB" sz="1200" b="1" i="1" dirty="0" smtClean="0">
                <a:solidFill>
                  <a:srgbClr val="FF0000"/>
                </a:solidFill>
              </a:rPr>
              <a:t> in </a:t>
            </a:r>
            <a:r>
              <a:rPr lang="en-GB" sz="1200" b="1" i="1" dirty="0" err="1" smtClean="0">
                <a:solidFill>
                  <a:srgbClr val="FF0000"/>
                </a:solidFill>
              </a:rPr>
              <a:t>modo</a:t>
            </a:r>
            <a:r>
              <a:rPr lang="en-GB" sz="1200" b="1" i="1" dirty="0" smtClean="0">
                <a:solidFill>
                  <a:srgbClr val="FF0000"/>
                </a:solidFill>
              </a:rPr>
              <a:t> </a:t>
            </a:r>
            <a:r>
              <a:rPr lang="en-GB" sz="1200" b="1" i="1" dirty="0" err="1" smtClean="0">
                <a:solidFill>
                  <a:srgbClr val="FF0000"/>
                </a:solidFill>
              </a:rPr>
              <a:t>intelligente</a:t>
            </a:r>
            <a:r>
              <a:rPr lang="en-GB" sz="1200" b="1" i="1" dirty="0" smtClean="0">
                <a:solidFill>
                  <a:srgbClr val="FF0000"/>
                </a:solidFill>
              </a:rPr>
              <a:t>!</a:t>
            </a:r>
            <a:endParaRPr lang="en-GB" sz="1200" b="1" i="1" dirty="0">
              <a:solidFill>
                <a:srgbClr val="FF0000"/>
              </a:solidFill>
            </a:endParaRPr>
          </a:p>
          <a:p>
            <a:pPr lvl="0" algn="ctr"/>
            <a:endParaRPr lang="en-GB" sz="1000" b="1" i="1" dirty="0">
              <a:solidFill>
                <a:srgbClr val="FF0000"/>
              </a:solidFill>
            </a:endParaRPr>
          </a:p>
          <a:p>
            <a:pPr lvl="0"/>
            <a:r>
              <a:rPr lang="it-IT" sz="1000" b="1" dirty="0">
                <a:solidFill>
                  <a:schemeClr val="tx1"/>
                </a:solidFill>
              </a:rPr>
              <a:t>Specifico: </a:t>
            </a:r>
            <a:r>
              <a:rPr lang="it-IT" sz="1000" dirty="0">
                <a:solidFill>
                  <a:schemeClr val="tx1"/>
                </a:solidFill>
              </a:rPr>
              <a:t>sii </a:t>
            </a:r>
            <a:r>
              <a:rPr lang="it-IT" sz="1000" dirty="0" smtClean="0">
                <a:solidFill>
                  <a:schemeClr val="tx1"/>
                </a:solidFill>
              </a:rPr>
              <a:t>specifico. Cosa </a:t>
            </a:r>
            <a:r>
              <a:rPr lang="it-IT" sz="1000" dirty="0">
                <a:solidFill>
                  <a:schemeClr val="tx1"/>
                </a:solidFill>
              </a:rPr>
              <a:t>vuoi raggiungere?</a:t>
            </a:r>
          </a:p>
          <a:p>
            <a:pPr lvl="0"/>
            <a:r>
              <a:rPr lang="it-IT" sz="1000" b="1" dirty="0">
                <a:solidFill>
                  <a:schemeClr val="tx1"/>
                </a:solidFill>
              </a:rPr>
              <a:t>Misurabile: </a:t>
            </a:r>
            <a:r>
              <a:rPr lang="it-IT" sz="1000" dirty="0">
                <a:solidFill>
                  <a:schemeClr val="tx1"/>
                </a:solidFill>
              </a:rPr>
              <a:t>devi essere in grado di monitorare i progressi e misurare </a:t>
            </a:r>
            <a:r>
              <a:rPr lang="it-IT" sz="1000" dirty="0" smtClean="0">
                <a:solidFill>
                  <a:schemeClr val="tx1"/>
                </a:solidFill>
              </a:rPr>
              <a:t>i risultati</a:t>
            </a:r>
            <a:endParaRPr lang="it-IT" sz="1000" dirty="0">
              <a:solidFill>
                <a:schemeClr val="tx1"/>
              </a:solidFill>
            </a:endParaRPr>
          </a:p>
          <a:p>
            <a:pPr lvl="0"/>
            <a:r>
              <a:rPr lang="it-IT" sz="1000" b="1" dirty="0">
                <a:solidFill>
                  <a:schemeClr val="tx1"/>
                </a:solidFill>
              </a:rPr>
              <a:t>Concordato: </a:t>
            </a:r>
            <a:r>
              <a:rPr lang="it-IT" sz="1000" dirty="0">
                <a:solidFill>
                  <a:schemeClr val="tx1"/>
                </a:solidFill>
              </a:rPr>
              <a:t>il tuo obiettivo deve essere concordato con il tuo team o </a:t>
            </a:r>
            <a:r>
              <a:rPr lang="it-IT" sz="1000" dirty="0" smtClean="0">
                <a:solidFill>
                  <a:schemeClr val="tx1"/>
                </a:solidFill>
              </a:rPr>
              <a:t>clienti</a:t>
            </a:r>
            <a:endParaRPr lang="it-IT" sz="1000" dirty="0">
              <a:solidFill>
                <a:schemeClr val="tx1"/>
              </a:solidFill>
            </a:endParaRPr>
          </a:p>
          <a:p>
            <a:pPr lvl="0"/>
            <a:r>
              <a:rPr lang="it-IT" sz="1000" b="1" dirty="0" smtClean="0">
                <a:solidFill>
                  <a:schemeClr val="tx1"/>
                </a:solidFill>
              </a:rPr>
              <a:t>Realistico</a:t>
            </a:r>
            <a:r>
              <a:rPr lang="it-IT" sz="1000" dirty="0" smtClean="0">
                <a:solidFill>
                  <a:schemeClr val="tx1"/>
                </a:solidFill>
              </a:rPr>
              <a:t>: </a:t>
            </a:r>
            <a:r>
              <a:rPr lang="it-IT" sz="1000" dirty="0">
                <a:solidFill>
                  <a:schemeClr val="tx1"/>
                </a:solidFill>
              </a:rPr>
              <a:t>non fissare obiettivi non realistici </a:t>
            </a:r>
            <a:r>
              <a:rPr lang="it-IT" sz="1000" dirty="0" smtClean="0">
                <a:solidFill>
                  <a:schemeClr val="tx1"/>
                </a:solidFill>
              </a:rPr>
              <a:t>– può essere demotivante</a:t>
            </a:r>
            <a:endParaRPr lang="it-IT" sz="1000" dirty="0">
              <a:solidFill>
                <a:schemeClr val="tx1"/>
              </a:solidFill>
            </a:endParaRPr>
          </a:p>
          <a:p>
            <a:pPr lvl="0"/>
            <a:r>
              <a:rPr lang="it-IT" sz="1000" b="1" dirty="0">
                <a:solidFill>
                  <a:schemeClr val="tx1"/>
                </a:solidFill>
              </a:rPr>
              <a:t>Orientato al tempo</a:t>
            </a:r>
            <a:r>
              <a:rPr lang="it-IT" sz="1000" dirty="0">
                <a:solidFill>
                  <a:schemeClr val="tx1"/>
                </a:solidFill>
              </a:rPr>
              <a:t>: specificare la prospettiva temporale</a:t>
            </a:r>
          </a:p>
          <a:p>
            <a:pPr lvl="0"/>
            <a:r>
              <a:rPr lang="it-IT" sz="1000" b="1" dirty="0">
                <a:solidFill>
                  <a:schemeClr val="tx1"/>
                </a:solidFill>
              </a:rPr>
              <a:t>Etico: </a:t>
            </a:r>
            <a:r>
              <a:rPr lang="it-IT" sz="1000" dirty="0" smtClean="0">
                <a:solidFill>
                  <a:schemeClr val="tx1"/>
                </a:solidFill>
              </a:rPr>
              <a:t>quello della </a:t>
            </a:r>
            <a:r>
              <a:rPr lang="it-IT" sz="1000" dirty="0">
                <a:solidFill>
                  <a:schemeClr val="tx1"/>
                </a:solidFill>
              </a:rPr>
              <a:t>responsabilità sociale delle imprese </a:t>
            </a:r>
            <a:r>
              <a:rPr lang="it-IT" sz="1000" dirty="0" smtClean="0">
                <a:solidFill>
                  <a:schemeClr val="tx1"/>
                </a:solidFill>
              </a:rPr>
              <a:t>è </a:t>
            </a:r>
            <a:r>
              <a:rPr lang="it-IT" sz="1000" dirty="0">
                <a:solidFill>
                  <a:schemeClr val="tx1"/>
                </a:solidFill>
              </a:rPr>
              <a:t>un problema importante. I dipendenti, in particolare le nuove generazioni, sono molto sensibili al riguardo</a:t>
            </a:r>
          </a:p>
          <a:p>
            <a:pPr lvl="0"/>
            <a:r>
              <a:rPr lang="it-IT" sz="1000" b="1" dirty="0">
                <a:solidFill>
                  <a:schemeClr val="tx1"/>
                </a:solidFill>
              </a:rPr>
              <a:t>Registrato: </a:t>
            </a:r>
            <a:r>
              <a:rPr lang="it-IT" sz="1000" dirty="0">
                <a:solidFill>
                  <a:schemeClr val="tx1"/>
                </a:solidFill>
              </a:rPr>
              <a:t>annota i tuoi obiettivi</a:t>
            </a:r>
            <a:endParaRPr lang="en-GB" sz="1000" dirty="0">
              <a:solidFill>
                <a:schemeClr val="tx1"/>
              </a:solidFill>
            </a:endParaRPr>
          </a:p>
        </p:txBody>
      </p:sp>
    </p:spTree>
    <p:extLst>
      <p:ext uri="{BB962C8B-B14F-4D97-AF65-F5344CB8AC3E}">
        <p14:creationId xmlns:p14="http://schemas.microsoft.com/office/powerpoint/2010/main" val="229343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96027" y="1219525"/>
            <a:ext cx="7138200" cy="1007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6000" dirty="0" smtClean="0">
                <a:solidFill>
                  <a:srgbClr val="E06666"/>
                </a:solidFill>
                <a:latin typeface="Cambria"/>
                <a:ea typeface="Cambria"/>
                <a:cs typeface="Cambria"/>
                <a:sym typeface="Cambria"/>
              </a:rPr>
              <a:t>GRAZIE!</a:t>
            </a:r>
            <a:br>
              <a:rPr lang="en-GB" sz="6000" dirty="0" smtClean="0">
                <a:solidFill>
                  <a:srgbClr val="E06666"/>
                </a:solidFill>
                <a:latin typeface="Cambria"/>
                <a:ea typeface="Cambria"/>
                <a:cs typeface="Cambria"/>
                <a:sym typeface="Cambria"/>
              </a:rPr>
            </a:br>
            <a:endParaRPr lang="en-GB"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 </a:t>
            </a:r>
            <a:r>
              <a:rPr lang="es-ES" b="0" dirty="0">
                <a:solidFill>
                  <a:srgbClr val="F24F4F"/>
                </a:solidFill>
                <a:latin typeface="Cambria" panose="02040503050406030204" pitchFamily="18" charset="0"/>
              </a:rPr>
              <a:t>1. </a:t>
            </a:r>
            <a:r>
              <a:rPr lang="es-ES" b="0" dirty="0" smtClean="0">
                <a:solidFill>
                  <a:srgbClr val="F24F4F"/>
                </a:solidFill>
                <a:latin typeface="Cambria" panose="02040503050406030204" pitchFamily="18" charset="0"/>
              </a:rPr>
              <a:t>IL LEADER EFFICACE E LE SUE QUALITA’</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878" y="382571"/>
            <a:ext cx="7702283" cy="744827"/>
          </a:xfrm>
        </p:spPr>
        <p:txBody>
          <a:bodyPr/>
          <a:lstStyle/>
          <a:p>
            <a:r>
              <a:rPr lang="en-GB" sz="2800" dirty="0">
                <a:solidFill>
                  <a:srgbClr val="F24F4F"/>
                </a:solidFill>
                <a:latin typeface="Cambria" panose="02040503050406030204" pitchFamily="18" charset="0"/>
              </a:rPr>
              <a:t>Leader </a:t>
            </a:r>
            <a:r>
              <a:rPr lang="en-GB" sz="2800" dirty="0" smtClean="0">
                <a:solidFill>
                  <a:srgbClr val="F24F4F"/>
                </a:solidFill>
                <a:latin typeface="Cambria" panose="02040503050406030204" pitchFamily="18" charset="0"/>
              </a:rPr>
              <a:t>e </a:t>
            </a:r>
            <a:r>
              <a:rPr lang="en-GB" sz="2800" dirty="0">
                <a:solidFill>
                  <a:srgbClr val="F24F4F"/>
                </a:solidFill>
                <a:latin typeface="Cambria" panose="02040503050406030204" pitchFamily="18" charset="0"/>
              </a:rPr>
              <a:t>Manager – </a:t>
            </a:r>
            <a:r>
              <a:rPr lang="en-GB" sz="2800" dirty="0" err="1" smtClean="0">
                <a:solidFill>
                  <a:srgbClr val="F24F4F"/>
                </a:solidFill>
                <a:latin typeface="Cambria" panose="02040503050406030204" pitchFamily="18" charset="0"/>
              </a:rPr>
              <a:t>sono</a:t>
            </a:r>
            <a:r>
              <a:rPr lang="en-GB" sz="2800" dirty="0" smtClean="0">
                <a:solidFill>
                  <a:srgbClr val="F24F4F"/>
                </a:solidFill>
                <a:latin typeface="Cambria" panose="02040503050406030204" pitchFamily="18" charset="0"/>
              </a:rPr>
              <a:t> la </a:t>
            </a:r>
            <a:r>
              <a:rPr lang="en-GB" sz="2800" dirty="0" err="1" smtClean="0">
                <a:solidFill>
                  <a:srgbClr val="F24F4F"/>
                </a:solidFill>
                <a:latin typeface="Cambria" panose="02040503050406030204" pitchFamily="18" charset="0"/>
              </a:rPr>
              <a:t>stessa</a:t>
            </a:r>
            <a:r>
              <a:rPr lang="en-GB" sz="2800" dirty="0" smtClean="0">
                <a:solidFill>
                  <a:srgbClr val="F24F4F"/>
                </a:solidFill>
                <a:latin typeface="Cambria" panose="02040503050406030204" pitchFamily="18" charset="0"/>
              </a:rPr>
              <a:t> </a:t>
            </a:r>
            <a:r>
              <a:rPr lang="en-GB" sz="2800" dirty="0" err="1" smtClean="0">
                <a:solidFill>
                  <a:srgbClr val="F24F4F"/>
                </a:solidFill>
                <a:latin typeface="Cambria" panose="02040503050406030204" pitchFamily="18" charset="0"/>
              </a:rPr>
              <a:t>cosa</a:t>
            </a:r>
            <a:r>
              <a:rPr lang="en-GB" sz="2800" dirty="0" smtClean="0">
                <a:solidFill>
                  <a:srgbClr val="F24F4F"/>
                </a:solidFill>
                <a:latin typeface="Cambria" panose="02040503050406030204" pitchFamily="18" charset="0"/>
              </a:rPr>
              <a:t>?</a:t>
            </a:r>
            <a:endParaRPr lang="es-ES" sz="2800" dirty="0">
              <a:solidFill>
                <a:srgbClr val="F24F4F"/>
              </a:solidFill>
              <a:latin typeface="Cambria" panose="02040503050406030204" pitchFamily="18" charset="0"/>
            </a:endParaRPr>
          </a:p>
        </p:txBody>
      </p:sp>
      <p:sp>
        <p:nvSpPr>
          <p:cNvPr id="4" name="3 CuadroTexto"/>
          <p:cNvSpPr txBox="1"/>
          <p:nvPr/>
        </p:nvSpPr>
        <p:spPr>
          <a:xfrm>
            <a:off x="493264" y="208786"/>
            <a:ext cx="4065087" cy="307777"/>
          </a:xfrm>
          <a:prstGeom prst="rect">
            <a:avLst/>
          </a:prstGeom>
          <a:noFill/>
        </p:spPr>
        <p:txBody>
          <a:bodyPr wrap="square" rtlCol="0">
            <a:spAutoFit/>
          </a:bodyPr>
          <a:lstStyle/>
          <a:p>
            <a:r>
              <a:rPr lang="en-GB" dirty="0" err="1" smtClean="0"/>
              <a:t>Unità</a:t>
            </a:r>
            <a:r>
              <a:rPr lang="en-GB" dirty="0" smtClean="0"/>
              <a:t> </a:t>
            </a:r>
            <a:r>
              <a:rPr lang="en-GB" dirty="0"/>
              <a:t>1. </a:t>
            </a:r>
            <a:r>
              <a:rPr lang="it-IT" dirty="0" smtClean="0"/>
              <a:t>Il leader efficace e le sue qualità</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1" name="Symbol zastępczy zawartości 3">
            <a:extLst>
              <a:ext uri="{FF2B5EF4-FFF2-40B4-BE49-F238E27FC236}">
                <a16:creationId xmlns:a16="http://schemas.microsoft.com/office/drawing/2014/main" id="{4E7388C7-1776-FC41-8262-A7BFC5ADE926}"/>
              </a:ext>
            </a:extLst>
          </p:cNvPr>
          <p:cNvGraphicFramePr>
            <a:graphicFrameLocks noGrp="1"/>
          </p:cNvGraphicFramePr>
          <p:nvPr>
            <p:ph idx="1"/>
            <p:extLst>
              <p:ext uri="{D42A27DB-BD31-4B8C-83A1-F6EECF244321}">
                <p14:modId xmlns:p14="http://schemas.microsoft.com/office/powerpoint/2010/main" val="2212183081"/>
              </p:ext>
            </p:extLst>
          </p:nvPr>
        </p:nvGraphicFramePr>
        <p:xfrm>
          <a:off x="1124374" y="1225679"/>
          <a:ext cx="6509174" cy="2980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Obraz 11">
            <a:extLst>
              <a:ext uri="{FF2B5EF4-FFF2-40B4-BE49-F238E27FC236}">
                <a16:creationId xmlns:a16="http://schemas.microsoft.com/office/drawing/2014/main" id="{CE3A7340-6C7F-DB4A-A17E-A6A8A5E9AB04}"/>
              </a:ext>
            </a:extLst>
          </p:cNvPr>
          <p:cNvPicPr>
            <a:picLocks noChangeAspect="1"/>
          </p:cNvPicPr>
          <p:nvPr/>
        </p:nvPicPr>
        <p:blipFill>
          <a:blip r:embed="rId9" cstate="print"/>
          <a:stretch>
            <a:fillRect/>
          </a:stretch>
        </p:blipFill>
        <p:spPr>
          <a:xfrm>
            <a:off x="7279717" y="1364195"/>
            <a:ext cx="1702888" cy="1202665"/>
          </a:xfrm>
          <a:prstGeom prst="rect">
            <a:avLst/>
          </a:prstGeom>
        </p:spPr>
      </p:pic>
      <p:pic>
        <p:nvPicPr>
          <p:cNvPr id="13" name="Obraz 12">
            <a:extLst>
              <a:ext uri="{FF2B5EF4-FFF2-40B4-BE49-F238E27FC236}">
                <a16:creationId xmlns:a16="http://schemas.microsoft.com/office/drawing/2014/main" id="{BF08CF46-2D27-CD46-89A9-31E53974232F}"/>
              </a:ext>
            </a:extLst>
          </p:cNvPr>
          <p:cNvPicPr>
            <a:picLocks noChangeAspect="1"/>
          </p:cNvPicPr>
          <p:nvPr/>
        </p:nvPicPr>
        <p:blipFill rotWithShape="1">
          <a:blip r:embed="rId10" cstate="print"/>
          <a:srcRect t="11174" b="12890"/>
          <a:stretch/>
        </p:blipFill>
        <p:spPr>
          <a:xfrm>
            <a:off x="329659" y="1301184"/>
            <a:ext cx="1438181" cy="818008"/>
          </a:xfrm>
          <a:prstGeom prst="rect">
            <a:avLst/>
          </a:prstGeom>
        </p:spPr>
      </p:pic>
      <p:sp>
        <p:nvSpPr>
          <p:cNvPr id="8" name="Prostokąt 7"/>
          <p:cNvSpPr/>
          <p:nvPr/>
        </p:nvSpPr>
        <p:spPr>
          <a:xfrm>
            <a:off x="242696" y="3179154"/>
            <a:ext cx="2344717" cy="1200329"/>
          </a:xfrm>
          <a:prstGeom prst="rect">
            <a:avLst/>
          </a:prstGeom>
        </p:spPr>
        <p:txBody>
          <a:bodyPr wrap="square">
            <a:spAutoFit/>
          </a:bodyPr>
          <a:lstStyle/>
          <a:p>
            <a:r>
              <a:rPr lang="en-GB" sz="1200" b="1" dirty="0" smtClean="0"/>
              <a:t>Leadership: </a:t>
            </a:r>
            <a:r>
              <a:rPr lang="en-GB" sz="1200" dirty="0" err="1" smtClean="0"/>
              <a:t>riguarda</a:t>
            </a:r>
            <a:r>
              <a:rPr lang="en-GB" sz="1200" dirty="0" smtClean="0"/>
              <a:t> la </a:t>
            </a:r>
            <a:r>
              <a:rPr lang="en-GB" sz="1200" dirty="0" err="1" smtClean="0"/>
              <a:t>mappatura</a:t>
            </a:r>
            <a:r>
              <a:rPr lang="en-GB" sz="1200" dirty="0" smtClean="0"/>
              <a:t> di </a:t>
            </a:r>
            <a:r>
              <a:rPr lang="en-GB" sz="1200" dirty="0" err="1" smtClean="0"/>
              <a:t>ciò</a:t>
            </a:r>
            <a:r>
              <a:rPr lang="en-GB" sz="1200" dirty="0" smtClean="0"/>
              <a:t> </a:t>
            </a:r>
            <a:r>
              <a:rPr lang="en-GB" sz="1200" dirty="0" err="1" smtClean="0"/>
              <a:t>che</a:t>
            </a:r>
            <a:r>
              <a:rPr lang="en-GB" sz="1200" dirty="0" smtClean="0"/>
              <a:t> serve per “</a:t>
            </a:r>
            <a:r>
              <a:rPr lang="en-GB" sz="1200" dirty="0" err="1" smtClean="0"/>
              <a:t>vincere</a:t>
            </a:r>
            <a:r>
              <a:rPr lang="en-GB" sz="1200" dirty="0" smtClean="0"/>
              <a:t>” come </a:t>
            </a:r>
            <a:r>
              <a:rPr lang="en-GB" sz="1200" dirty="0" err="1" smtClean="0"/>
              <a:t>squadra</a:t>
            </a:r>
            <a:r>
              <a:rPr lang="en-GB" sz="1200" dirty="0" smtClean="0"/>
              <a:t> o come </a:t>
            </a:r>
            <a:r>
              <a:rPr lang="en-GB" sz="1200" dirty="0" err="1" smtClean="0"/>
              <a:t>organizzazione</a:t>
            </a:r>
            <a:r>
              <a:rPr lang="en-GB" sz="1200" dirty="0" smtClean="0"/>
              <a:t>; la leadership è </a:t>
            </a:r>
            <a:r>
              <a:rPr lang="en-GB" sz="1200" dirty="0" err="1" smtClean="0"/>
              <a:t>dinamica</a:t>
            </a:r>
            <a:r>
              <a:rPr lang="en-GB" sz="1200" dirty="0" smtClean="0"/>
              <a:t>, </a:t>
            </a:r>
            <a:r>
              <a:rPr lang="en-GB" sz="1200" dirty="0" err="1" smtClean="0"/>
              <a:t>stimolante</a:t>
            </a:r>
            <a:r>
              <a:rPr lang="en-GB" sz="1200" dirty="0" smtClean="0"/>
              <a:t> e di </a:t>
            </a:r>
            <a:r>
              <a:rPr lang="en-GB" sz="1200" dirty="0" err="1" smtClean="0"/>
              <a:t>grande</a:t>
            </a:r>
            <a:r>
              <a:rPr lang="en-GB" sz="1200" dirty="0" smtClean="0"/>
              <a:t> </a:t>
            </a:r>
            <a:r>
              <a:rPr lang="en-GB" sz="1200" dirty="0" err="1" smtClean="0"/>
              <a:t>ispirazione</a:t>
            </a:r>
            <a:r>
              <a:rPr lang="en-GB" sz="1200" dirty="0" smtClean="0"/>
              <a:t>.</a:t>
            </a:r>
            <a:r>
              <a:rPr lang="en-GB" sz="1200" b="1" dirty="0" smtClean="0"/>
              <a:t> </a:t>
            </a:r>
            <a:endParaRPr lang="en-GB" sz="1200" dirty="0"/>
          </a:p>
        </p:txBody>
      </p:sp>
      <p:sp>
        <p:nvSpPr>
          <p:cNvPr id="3" name="2 Marcador de texto"/>
          <p:cNvSpPr>
            <a:spLocks noGrp="1"/>
          </p:cNvSpPr>
          <p:nvPr>
            <p:ph type="body" idx="1"/>
          </p:nvPr>
        </p:nvSpPr>
        <p:spPr>
          <a:xfrm>
            <a:off x="6531563" y="3066021"/>
            <a:ext cx="2448338" cy="1667366"/>
          </a:xfrm>
        </p:spPr>
        <p:txBody>
          <a:bodyPr/>
          <a:lstStyle/>
          <a:p>
            <a:pPr marL="139700" indent="0" algn="l">
              <a:buNone/>
            </a:pPr>
            <a:r>
              <a:rPr lang="en-GB" sz="1200" b="1" dirty="0" err="1" smtClean="0">
                <a:solidFill>
                  <a:schemeClr val="tx1"/>
                </a:solidFill>
              </a:rPr>
              <a:t>Gestione</a:t>
            </a:r>
            <a:r>
              <a:rPr lang="en-GB" sz="1200" b="1" dirty="0" smtClean="0">
                <a:solidFill>
                  <a:schemeClr val="tx1"/>
                </a:solidFill>
              </a:rPr>
              <a:t> del Team: </a:t>
            </a:r>
            <a:r>
              <a:rPr lang="en-GB" sz="1200" dirty="0" err="1" smtClean="0">
                <a:solidFill>
                  <a:schemeClr val="tx1"/>
                </a:solidFill>
              </a:rPr>
              <a:t>qualsiasi</a:t>
            </a:r>
            <a:r>
              <a:rPr lang="en-GB" sz="1200" dirty="0" smtClean="0">
                <a:solidFill>
                  <a:schemeClr val="tx1"/>
                </a:solidFill>
              </a:rPr>
              <a:t> </a:t>
            </a:r>
            <a:r>
              <a:rPr lang="en-GB" sz="1200" dirty="0" err="1" smtClean="0">
                <a:solidFill>
                  <a:schemeClr val="tx1"/>
                </a:solidFill>
              </a:rPr>
              <a:t>tecnica</a:t>
            </a:r>
            <a:r>
              <a:rPr lang="en-GB" sz="1200" dirty="0" smtClean="0">
                <a:solidFill>
                  <a:schemeClr val="tx1"/>
                </a:solidFill>
              </a:rPr>
              <a:t>, </a:t>
            </a:r>
            <a:r>
              <a:rPr lang="en-GB" sz="1200" dirty="0" err="1" smtClean="0">
                <a:solidFill>
                  <a:schemeClr val="tx1"/>
                </a:solidFill>
              </a:rPr>
              <a:t>processo</a:t>
            </a:r>
            <a:r>
              <a:rPr lang="en-GB" sz="1200" dirty="0" smtClean="0">
                <a:solidFill>
                  <a:schemeClr val="tx1"/>
                </a:solidFill>
              </a:rPr>
              <a:t> e </a:t>
            </a:r>
            <a:r>
              <a:rPr lang="en-GB" sz="1200" dirty="0" err="1" smtClean="0">
                <a:solidFill>
                  <a:schemeClr val="tx1"/>
                </a:solidFill>
              </a:rPr>
              <a:t>strumento</a:t>
            </a:r>
            <a:r>
              <a:rPr lang="en-GB" sz="1200" dirty="0" smtClean="0">
                <a:solidFill>
                  <a:schemeClr val="tx1"/>
                </a:solidFill>
              </a:rPr>
              <a:t> per </a:t>
            </a:r>
            <a:r>
              <a:rPr lang="en-GB" sz="1200" dirty="0" err="1" smtClean="0">
                <a:solidFill>
                  <a:schemeClr val="tx1"/>
                </a:solidFill>
              </a:rPr>
              <a:t>organizzare</a:t>
            </a:r>
            <a:r>
              <a:rPr lang="en-GB" sz="1200" dirty="0" smtClean="0">
                <a:solidFill>
                  <a:schemeClr val="tx1"/>
                </a:solidFill>
              </a:rPr>
              <a:t> e </a:t>
            </a:r>
            <a:r>
              <a:rPr lang="en-GB" sz="1200" dirty="0" err="1" smtClean="0">
                <a:solidFill>
                  <a:schemeClr val="tx1"/>
                </a:solidFill>
              </a:rPr>
              <a:t>coordinare</a:t>
            </a:r>
            <a:r>
              <a:rPr lang="en-GB" sz="1200" dirty="0" smtClean="0">
                <a:solidFill>
                  <a:schemeClr val="tx1"/>
                </a:solidFill>
              </a:rPr>
              <a:t> un </a:t>
            </a:r>
            <a:r>
              <a:rPr lang="en-GB" sz="1200" dirty="0" err="1" smtClean="0">
                <a:solidFill>
                  <a:schemeClr val="tx1"/>
                </a:solidFill>
              </a:rPr>
              <a:t>gruppo</a:t>
            </a:r>
            <a:r>
              <a:rPr lang="en-GB" sz="1200" dirty="0" smtClean="0">
                <a:solidFill>
                  <a:schemeClr val="tx1"/>
                </a:solidFill>
              </a:rPr>
              <a:t> di </a:t>
            </a:r>
            <a:r>
              <a:rPr lang="en-GB" sz="1200" dirty="0" err="1" smtClean="0">
                <a:solidFill>
                  <a:schemeClr val="tx1"/>
                </a:solidFill>
              </a:rPr>
              <a:t>individui</a:t>
            </a:r>
            <a:r>
              <a:rPr lang="en-GB" sz="1200" dirty="0" smtClean="0">
                <a:solidFill>
                  <a:schemeClr val="tx1"/>
                </a:solidFill>
              </a:rPr>
              <a:t> </a:t>
            </a:r>
            <a:r>
              <a:rPr lang="en-GB" sz="1200" dirty="0" err="1" smtClean="0">
                <a:solidFill>
                  <a:schemeClr val="tx1"/>
                </a:solidFill>
              </a:rPr>
              <a:t>che</a:t>
            </a:r>
            <a:r>
              <a:rPr lang="en-GB" sz="1200" dirty="0" smtClean="0">
                <a:solidFill>
                  <a:schemeClr val="tx1"/>
                </a:solidFill>
              </a:rPr>
              <a:t> </a:t>
            </a:r>
            <a:r>
              <a:rPr lang="en-GB" sz="1200" dirty="0" err="1" smtClean="0">
                <a:solidFill>
                  <a:schemeClr val="tx1"/>
                </a:solidFill>
              </a:rPr>
              <a:t>lavorano</a:t>
            </a:r>
            <a:r>
              <a:rPr lang="en-GB" sz="1200" dirty="0" smtClean="0">
                <a:solidFill>
                  <a:schemeClr val="tx1"/>
                </a:solidFill>
              </a:rPr>
              <a:t> </a:t>
            </a:r>
            <a:r>
              <a:rPr lang="en-GB" sz="1200" dirty="0" err="1" smtClean="0">
                <a:solidFill>
                  <a:schemeClr val="tx1"/>
                </a:solidFill>
              </a:rPr>
              <a:t>insieme</a:t>
            </a:r>
            <a:r>
              <a:rPr lang="en-GB" sz="1200" dirty="0" smtClean="0">
                <a:solidFill>
                  <a:schemeClr val="tx1"/>
                </a:solidFill>
              </a:rPr>
              <a:t> per </a:t>
            </a:r>
            <a:r>
              <a:rPr lang="en-GB" sz="1200" dirty="0" err="1" smtClean="0">
                <a:solidFill>
                  <a:schemeClr val="tx1"/>
                </a:solidFill>
              </a:rPr>
              <a:t>il</a:t>
            </a:r>
            <a:r>
              <a:rPr lang="en-GB" sz="1200" dirty="0" smtClean="0">
                <a:solidFill>
                  <a:schemeClr val="tx1"/>
                </a:solidFill>
              </a:rPr>
              <a:t> </a:t>
            </a:r>
            <a:r>
              <a:rPr lang="en-GB" sz="1200" dirty="0" err="1" smtClean="0">
                <a:solidFill>
                  <a:schemeClr val="tx1"/>
                </a:solidFill>
              </a:rPr>
              <a:t>raggiungimento</a:t>
            </a:r>
            <a:r>
              <a:rPr lang="en-GB" sz="1200" dirty="0" smtClean="0">
                <a:solidFill>
                  <a:schemeClr val="tx1"/>
                </a:solidFill>
              </a:rPr>
              <a:t> di un </a:t>
            </a:r>
            <a:r>
              <a:rPr lang="en-GB" sz="1200" dirty="0" err="1" smtClean="0">
                <a:solidFill>
                  <a:schemeClr val="tx1"/>
                </a:solidFill>
              </a:rPr>
              <a:t>obiettivo</a:t>
            </a:r>
            <a:r>
              <a:rPr lang="en-GB" sz="1200" dirty="0" smtClean="0">
                <a:solidFill>
                  <a:schemeClr val="tx1"/>
                </a:solidFill>
              </a:rPr>
              <a:t> </a:t>
            </a:r>
            <a:r>
              <a:rPr lang="en-GB" sz="1200" dirty="0" err="1" smtClean="0">
                <a:solidFill>
                  <a:schemeClr val="tx1"/>
                </a:solidFill>
              </a:rPr>
              <a:t>comune</a:t>
            </a:r>
            <a:r>
              <a:rPr lang="en-GB" sz="1200" dirty="0" smtClean="0">
                <a:solidFill>
                  <a:schemeClr val="tx1"/>
                </a:solidFill>
              </a:rPr>
              <a:t>. </a:t>
            </a:r>
            <a:endParaRPr lang="pl-PL" sz="1200" dirty="0">
              <a:solidFill>
                <a:schemeClr val="tx1"/>
              </a:solidFill>
            </a:endParaRPr>
          </a:p>
        </p:txBody>
      </p:sp>
    </p:spTree>
    <p:extLst>
      <p:ext uri="{BB962C8B-B14F-4D97-AF65-F5344CB8AC3E}">
        <p14:creationId xmlns:p14="http://schemas.microsoft.com/office/powerpoint/2010/main" val="41295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94729"/>
          </a:xfrm>
        </p:spPr>
        <p:txBody>
          <a:bodyPr/>
          <a:lstStyle/>
          <a:p>
            <a:r>
              <a:rPr lang="en-GB" sz="3200" dirty="0" err="1" smtClean="0">
                <a:solidFill>
                  <a:srgbClr val="F24F4F"/>
                </a:solidFill>
                <a:latin typeface="Cambria" panose="02040503050406030204" pitchFamily="18" charset="0"/>
              </a:rPr>
              <a:t>Cos’è</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l’intelligenza</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emotiva</a:t>
            </a:r>
            <a:r>
              <a:rPr lang="en-GB" sz="3200" dirty="0" smtClean="0">
                <a:solidFill>
                  <a:srgbClr val="F24F4F"/>
                </a:solidFill>
                <a:latin typeface="Cambria" panose="02040503050406030204" pitchFamily="18" charset="0"/>
              </a:rPr>
              <a:t>?  </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86968" y="1589283"/>
            <a:ext cx="7351690" cy="632709"/>
          </a:xfrm>
        </p:spPr>
        <p:txBody>
          <a:bodyPr/>
          <a:lstStyle/>
          <a:p>
            <a:endParaRPr lang="es-ES"/>
          </a:p>
        </p:txBody>
      </p:sp>
      <p:sp>
        <p:nvSpPr>
          <p:cNvPr id="4" name="3 CuadroTexto"/>
          <p:cNvSpPr txBox="1"/>
          <p:nvPr/>
        </p:nvSpPr>
        <p:spPr>
          <a:xfrm>
            <a:off x="661050" y="325683"/>
            <a:ext cx="4112118" cy="523220"/>
          </a:xfrm>
          <a:prstGeom prst="rect">
            <a:avLst/>
          </a:prstGeom>
          <a:noFill/>
        </p:spPr>
        <p:txBody>
          <a:bodyPr wrap="square" rtlCol="0">
            <a:spAutoFit/>
          </a:bodyPr>
          <a:lstStyle/>
          <a:p>
            <a:r>
              <a:rPr lang="en-GB" dirty="0" err="1"/>
              <a:t>Unità</a:t>
            </a:r>
            <a:r>
              <a:rPr lang="en-GB" dirty="0"/>
              <a:t> 1. </a:t>
            </a:r>
            <a:r>
              <a:rPr lang="it-IT" dirty="0"/>
              <a:t>Il leader efficace e le sue qualità</a:t>
            </a:r>
            <a:endParaRPr lang="en-GB" dirty="0"/>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4">
            <a:extLst>
              <a:ext uri="{FF2B5EF4-FFF2-40B4-BE49-F238E27FC236}">
                <a16:creationId xmlns:a16="http://schemas.microsoft.com/office/drawing/2014/main" id="{A27FFA34-4AC2-BD49-8909-3906C6D64A7D}"/>
              </a:ext>
            </a:extLst>
          </p:cNvPr>
          <p:cNvGraphicFramePr>
            <a:graphicFrameLocks/>
          </p:cNvGraphicFramePr>
          <p:nvPr>
            <p:extLst>
              <p:ext uri="{D42A27DB-BD31-4B8C-83A1-F6EECF244321}">
                <p14:modId xmlns:p14="http://schemas.microsoft.com/office/powerpoint/2010/main" val="1032066020"/>
              </p:ext>
            </p:extLst>
          </p:nvPr>
        </p:nvGraphicFramePr>
        <p:xfrm>
          <a:off x="740664" y="1420412"/>
          <a:ext cx="7717536" cy="3004596"/>
        </p:xfrm>
        <a:graphic>
          <a:graphicData uri="http://schemas.openxmlformats.org/drawingml/2006/table">
            <a:tbl>
              <a:tblPr firstRow="1" bandRow="1">
                <a:tableStyleId>{5C22544A-7EE6-4342-B048-85BDC9FD1C3A}</a:tableStyleId>
              </a:tblPr>
              <a:tblGrid>
                <a:gridCol w="3481147">
                  <a:extLst>
                    <a:ext uri="{9D8B030D-6E8A-4147-A177-3AD203B41FA5}">
                      <a16:colId xmlns:a16="http://schemas.microsoft.com/office/drawing/2014/main" val="20000"/>
                    </a:ext>
                  </a:extLst>
                </a:gridCol>
                <a:gridCol w="4236389">
                  <a:extLst>
                    <a:ext uri="{9D8B030D-6E8A-4147-A177-3AD203B41FA5}">
                      <a16:colId xmlns:a16="http://schemas.microsoft.com/office/drawing/2014/main" val="20001"/>
                    </a:ext>
                  </a:extLst>
                </a:gridCol>
              </a:tblGrid>
              <a:tr h="1502298">
                <a:tc>
                  <a:txBody>
                    <a:bodyPr/>
                    <a:lstStyle/>
                    <a:p>
                      <a:r>
                        <a:rPr lang="en-GB" sz="1200" b="1" noProof="0" dirty="0" err="1" smtClean="0">
                          <a:solidFill>
                            <a:schemeClr val="tx1"/>
                          </a:solidFill>
                        </a:rPr>
                        <a:t>Abilità</a:t>
                      </a:r>
                      <a:r>
                        <a:rPr lang="en-GB" sz="1200" b="1" baseline="0" noProof="0" dirty="0" smtClean="0">
                          <a:solidFill>
                            <a:schemeClr val="tx1"/>
                          </a:solidFill>
                        </a:rPr>
                        <a:t> </a:t>
                      </a:r>
                      <a:r>
                        <a:rPr lang="en-GB" sz="1200" b="1" baseline="0" noProof="0" dirty="0" err="1" smtClean="0">
                          <a:solidFill>
                            <a:schemeClr val="tx1"/>
                          </a:solidFill>
                        </a:rPr>
                        <a:t>personali</a:t>
                      </a:r>
                      <a:endParaRPr lang="en-GB" sz="1200" b="1" noProof="0" dirty="0">
                        <a:solidFill>
                          <a:schemeClr val="tx1"/>
                        </a:solidFill>
                      </a:endParaRPr>
                    </a:p>
                    <a:p>
                      <a:r>
                        <a:rPr lang="en-GB" sz="1200" b="0" noProof="0" dirty="0" smtClean="0">
                          <a:solidFill>
                            <a:schemeClr val="tx1"/>
                          </a:solidFill>
                        </a:rPr>
                        <a:t>La </a:t>
                      </a:r>
                      <a:r>
                        <a:rPr lang="en-GB" sz="1200" b="0" noProof="0" dirty="0" err="1" smtClean="0">
                          <a:solidFill>
                            <a:schemeClr val="tx1"/>
                          </a:solidFill>
                        </a:rPr>
                        <a:t>capacità</a:t>
                      </a:r>
                      <a:r>
                        <a:rPr lang="en-GB" sz="1200" b="0" noProof="0" dirty="0" smtClean="0">
                          <a:solidFill>
                            <a:schemeClr val="tx1"/>
                          </a:solidFill>
                        </a:rPr>
                        <a:t> di </a:t>
                      </a:r>
                      <a:r>
                        <a:rPr lang="en-GB" sz="1200" b="0" noProof="0" dirty="0" err="1" smtClean="0">
                          <a:solidFill>
                            <a:schemeClr val="tx1"/>
                          </a:solidFill>
                        </a:rPr>
                        <a:t>concentrarsi</a:t>
                      </a:r>
                      <a:r>
                        <a:rPr lang="en-GB" sz="1200" b="0" noProof="0" dirty="0" smtClean="0">
                          <a:solidFill>
                            <a:schemeClr val="tx1"/>
                          </a:solidFill>
                        </a:rPr>
                        <a:t> </a:t>
                      </a:r>
                      <a:r>
                        <a:rPr lang="en-GB" sz="1200" b="0" noProof="0" dirty="0" err="1" smtClean="0">
                          <a:solidFill>
                            <a:schemeClr val="tx1"/>
                          </a:solidFill>
                        </a:rPr>
                        <a:t>sulla</a:t>
                      </a:r>
                      <a:r>
                        <a:rPr lang="en-GB" sz="1200" b="0" noProof="0" dirty="0" smtClean="0">
                          <a:solidFill>
                            <a:schemeClr val="tx1"/>
                          </a:solidFill>
                        </a:rPr>
                        <a:t> </a:t>
                      </a:r>
                      <a:r>
                        <a:rPr lang="en-GB" sz="1200" b="0" noProof="0" dirty="0" err="1" smtClean="0">
                          <a:solidFill>
                            <a:schemeClr val="tx1"/>
                          </a:solidFill>
                        </a:rPr>
                        <a:t>propria</a:t>
                      </a:r>
                      <a:r>
                        <a:rPr lang="en-GB" sz="1200" b="0" noProof="0" dirty="0" smtClean="0">
                          <a:solidFill>
                            <a:schemeClr val="tx1"/>
                          </a:solidFill>
                        </a:rPr>
                        <a:t> </a:t>
                      </a:r>
                      <a:r>
                        <a:rPr lang="en-GB" sz="1200" b="0" noProof="0" dirty="0" err="1" smtClean="0">
                          <a:solidFill>
                            <a:schemeClr val="tx1"/>
                          </a:solidFill>
                        </a:rPr>
                        <a:t>individualità</a:t>
                      </a:r>
                      <a:endParaRPr lang="en-GB" sz="1200" b="0" noProof="0" dirty="0">
                        <a:solidFill>
                          <a:schemeClr val="tx1"/>
                        </a:solidFill>
                      </a:endParaRPr>
                    </a:p>
                    <a:p>
                      <a:endParaRPr lang="en-GB" sz="1200" noProof="0" dirty="0">
                        <a:solidFill>
                          <a:schemeClr val="tx1"/>
                        </a:solidFill>
                      </a:endParaRPr>
                    </a:p>
                  </a:txBody>
                  <a:tcPr marL="68580" marR="68580" marT="34290" marB="34290">
                    <a:solidFill>
                      <a:schemeClr val="accent1">
                        <a:lumMod val="20000"/>
                        <a:lumOff val="80000"/>
                      </a:schemeClr>
                    </a:solidFill>
                  </a:tcPr>
                </a:tc>
                <a:tc>
                  <a:txBody>
                    <a:bodyPr/>
                    <a:lstStyle/>
                    <a:p>
                      <a:r>
                        <a:rPr lang="en-GB" sz="1200" noProof="0" dirty="0" err="1" smtClean="0">
                          <a:solidFill>
                            <a:schemeClr val="tx1"/>
                          </a:solidFill>
                        </a:rPr>
                        <a:t>Autoconsapevolezza</a:t>
                      </a:r>
                      <a:endParaRPr lang="en-GB" sz="1200" noProof="0" dirty="0">
                        <a:solidFill>
                          <a:schemeClr val="tx1"/>
                        </a:solidFill>
                      </a:endParaRPr>
                    </a:p>
                    <a:p>
                      <a:r>
                        <a:rPr lang="it-IT" sz="1200" b="0" noProof="0" dirty="0" smtClean="0">
                          <a:solidFill>
                            <a:schemeClr val="tx1"/>
                          </a:solidFill>
                        </a:rPr>
                        <a:t>La capacità di essere consapevole e controllare le proprie emozioni e comportamenti</a:t>
                      </a:r>
                      <a:endParaRPr lang="en-GB" sz="1200" b="0" noProof="0" dirty="0">
                        <a:solidFill>
                          <a:schemeClr val="tx1"/>
                        </a:solidFill>
                      </a:endParaRPr>
                    </a:p>
                    <a:p>
                      <a:endParaRPr lang="en-GB" sz="1200" noProof="0" dirty="0" smtClean="0">
                        <a:solidFill>
                          <a:schemeClr val="tx1"/>
                        </a:solidFill>
                      </a:endParaRPr>
                    </a:p>
                    <a:p>
                      <a:r>
                        <a:rPr lang="en-GB" sz="1200" noProof="0" dirty="0" err="1" smtClean="0">
                          <a:solidFill>
                            <a:schemeClr val="tx1"/>
                          </a:solidFill>
                        </a:rPr>
                        <a:t>Autogestione</a:t>
                      </a:r>
                      <a:endParaRPr lang="en-GB" sz="1200" noProof="0" dirty="0">
                        <a:solidFill>
                          <a:schemeClr val="tx1"/>
                        </a:solidFill>
                      </a:endParaRPr>
                    </a:p>
                    <a:p>
                      <a:r>
                        <a:rPr lang="it-IT" sz="1200" b="0" noProof="0" dirty="0" smtClean="0">
                          <a:solidFill>
                            <a:schemeClr val="tx1"/>
                          </a:solidFill>
                        </a:rPr>
                        <a:t>Capacità di indirizzare le proprie emozioni e comportamenti in modo positivo, per rimanere flessibile</a:t>
                      </a:r>
                      <a:r>
                        <a:rPr lang="en-GB" sz="1200" b="0" baseline="0" noProof="0" dirty="0" smtClean="0">
                          <a:solidFill>
                            <a:schemeClr val="tx1"/>
                          </a:solidFill>
                        </a:rPr>
                        <a:t> </a:t>
                      </a:r>
                      <a:endParaRPr lang="en-GB" sz="1200" b="0" noProof="0" dirty="0">
                        <a:solidFill>
                          <a:schemeClr val="tx1"/>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r h="1502298">
                <a:tc>
                  <a:txBody>
                    <a:bodyPr/>
                    <a:lstStyle/>
                    <a:p>
                      <a:r>
                        <a:rPr lang="en-GB" sz="1200" b="1" noProof="0" dirty="0" err="1" smtClean="0"/>
                        <a:t>Abilità</a:t>
                      </a:r>
                      <a:r>
                        <a:rPr lang="en-GB" sz="1200" b="1" noProof="0" dirty="0" smtClean="0"/>
                        <a:t> </a:t>
                      </a:r>
                      <a:r>
                        <a:rPr lang="en-GB" sz="1200" b="1" noProof="0" dirty="0" err="1" smtClean="0"/>
                        <a:t>sociali</a:t>
                      </a:r>
                      <a:endParaRPr lang="en-GB" sz="1200" b="1" noProof="0" dirty="0"/>
                    </a:p>
                    <a:p>
                      <a:r>
                        <a:rPr lang="it-IT" sz="1200" noProof="0" dirty="0" smtClean="0"/>
                        <a:t>La capacità di comprendere gli altrui umori,  comportamenti e motivazioni per migliorare le</a:t>
                      </a:r>
                      <a:r>
                        <a:rPr lang="it-IT" sz="1200" baseline="0" noProof="0" dirty="0" smtClean="0"/>
                        <a:t> </a:t>
                      </a:r>
                      <a:r>
                        <a:rPr lang="it-IT" sz="1200" noProof="0" dirty="0" smtClean="0"/>
                        <a:t>relazioni interpersonali</a:t>
                      </a:r>
                      <a:endParaRPr lang="en-GB" sz="1200" noProof="0" dirty="0"/>
                    </a:p>
                  </a:txBody>
                  <a:tcPr marL="68580" marR="68580" marT="34290" marB="34290"/>
                </a:tc>
                <a:tc>
                  <a:txBody>
                    <a:bodyPr/>
                    <a:lstStyle/>
                    <a:p>
                      <a:r>
                        <a:rPr lang="en-GB" sz="1200" b="1" noProof="0" dirty="0" err="1" smtClean="0"/>
                        <a:t>Consapevolezza</a:t>
                      </a:r>
                      <a:r>
                        <a:rPr lang="en-GB" sz="1200" b="1" noProof="0" dirty="0" smtClean="0"/>
                        <a:t> / </a:t>
                      </a:r>
                      <a:r>
                        <a:rPr lang="en-GB" sz="1200" b="1" noProof="0" dirty="0" err="1" smtClean="0"/>
                        <a:t>empatia</a:t>
                      </a:r>
                      <a:endParaRPr lang="en-GB" sz="1200" b="1" noProof="0" dirty="0" smtClean="0"/>
                    </a:p>
                    <a:p>
                      <a:r>
                        <a:rPr lang="it-IT" sz="1200" baseline="0" noProof="0" dirty="0" smtClean="0"/>
                        <a:t>La capacità di comprendere le emozioni e le motivazioni degli altri</a:t>
                      </a:r>
                      <a:endParaRPr lang="en-GB" sz="1200" baseline="0" noProof="0" dirty="0"/>
                    </a:p>
                    <a:p>
                      <a:endParaRPr lang="en-GB" sz="1200" b="1" baseline="0" noProof="0" dirty="0" smtClean="0"/>
                    </a:p>
                    <a:p>
                      <a:r>
                        <a:rPr lang="en-GB" sz="1200" b="1" baseline="0" noProof="0" dirty="0" err="1" smtClean="0"/>
                        <a:t>Gestione</a:t>
                      </a:r>
                      <a:r>
                        <a:rPr lang="en-GB" sz="1200" b="1" baseline="0" noProof="0" dirty="0" smtClean="0"/>
                        <a:t> </a:t>
                      </a:r>
                      <a:r>
                        <a:rPr lang="en-GB" sz="1200" b="1" baseline="0" noProof="0" dirty="0" err="1" smtClean="0"/>
                        <a:t>delle</a:t>
                      </a:r>
                      <a:r>
                        <a:rPr lang="en-GB" sz="1200" b="1" baseline="0" noProof="0" dirty="0" smtClean="0"/>
                        <a:t> </a:t>
                      </a:r>
                      <a:r>
                        <a:rPr lang="en-GB" sz="1200" b="1" baseline="0" noProof="0" dirty="0" err="1" smtClean="0"/>
                        <a:t>relazioni</a:t>
                      </a:r>
                      <a:endParaRPr lang="en-GB" sz="1200" b="1" baseline="0" noProof="0" dirty="0" smtClean="0"/>
                    </a:p>
                    <a:p>
                      <a:r>
                        <a:rPr lang="it-IT" sz="1200" baseline="0" noProof="0" dirty="0" smtClean="0"/>
                        <a:t>La capacità di utilizzare la tua consapevolezza per gestire con successo le relazioni interpersonali </a:t>
                      </a:r>
                      <a:endParaRPr lang="en-GB" sz="1200" noProof="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69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 </a:t>
            </a:r>
            <a:r>
              <a:rPr lang="es-ES" b="0" dirty="0">
                <a:solidFill>
                  <a:srgbClr val="F24F4F"/>
                </a:solidFill>
                <a:latin typeface="Cambria" panose="02040503050406030204" pitchFamily="18" charset="0"/>
              </a:rPr>
              <a:t>2. </a:t>
            </a:r>
            <a:r>
              <a:rPr lang="es-ES" b="0" dirty="0" smtClean="0">
                <a:solidFill>
                  <a:srgbClr val="F24F4F"/>
                </a:solidFill>
                <a:latin typeface="Cambria" panose="02040503050406030204" pitchFamily="18" charset="0"/>
              </a:rPr>
              <a:t>STILI DI LEADERSHIP</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764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598347"/>
            <a:ext cx="8626109" cy="573904"/>
          </a:xfrm>
        </p:spPr>
        <p:txBody>
          <a:bodyPr/>
          <a:lstStyle/>
          <a:p>
            <a:r>
              <a:rPr lang="en-GB" sz="3200" dirty="0" smtClean="0">
                <a:solidFill>
                  <a:srgbClr val="F24F4F"/>
                </a:solidFill>
                <a:latin typeface="Cambria" panose="02040503050406030204" pitchFamily="18" charset="0"/>
              </a:rPr>
              <a:t>La Leadership: I </a:t>
            </a:r>
            <a:r>
              <a:rPr lang="en-GB" sz="3200" dirty="0" err="1" smtClean="0">
                <a:solidFill>
                  <a:srgbClr val="F24F4F"/>
                </a:solidFill>
                <a:latin typeface="Cambria" panose="02040503050406030204" pitchFamily="18" charset="0"/>
              </a:rPr>
              <a:t>principali</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approcci</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212338"/>
            <a:ext cx="8666536" cy="3249042"/>
          </a:xfrm>
        </p:spPr>
        <p:txBody>
          <a:bodyPr/>
          <a:lstStyle/>
          <a:p>
            <a:pPr algn="l"/>
            <a:r>
              <a:rPr lang="en-GB" b="1" dirty="0" err="1" smtClean="0">
                <a:solidFill>
                  <a:schemeClr val="tx1"/>
                </a:solidFill>
              </a:rPr>
              <a:t>Caratteristiche</a:t>
            </a:r>
            <a:r>
              <a:rPr lang="en-GB" b="1" dirty="0" smtClean="0">
                <a:solidFill>
                  <a:schemeClr val="tx1"/>
                </a:solidFill>
              </a:rPr>
              <a:t> </a:t>
            </a:r>
            <a:r>
              <a:rPr lang="en-GB" b="1" dirty="0" err="1" smtClean="0">
                <a:solidFill>
                  <a:schemeClr val="tx1"/>
                </a:solidFill>
              </a:rPr>
              <a:t>comuni</a:t>
            </a:r>
            <a:endParaRPr lang="en-GB" b="1" dirty="0">
              <a:solidFill>
                <a:schemeClr val="tx1"/>
              </a:solidFill>
            </a:endParaRPr>
          </a:p>
          <a:p>
            <a:pPr algn="l">
              <a:buNone/>
            </a:pPr>
            <a:r>
              <a:rPr lang="en-GB" dirty="0">
                <a:solidFill>
                  <a:schemeClr val="tx1"/>
                </a:solidFill>
              </a:rPr>
              <a:t>	</a:t>
            </a:r>
            <a:r>
              <a:rPr lang="it-IT" dirty="0" smtClean="0">
                <a:solidFill>
                  <a:schemeClr val="tx1"/>
                </a:solidFill>
              </a:rPr>
              <a:t>Leader si nasce, </a:t>
            </a:r>
            <a:r>
              <a:rPr lang="it-IT" dirty="0">
                <a:solidFill>
                  <a:schemeClr val="tx1"/>
                </a:solidFill>
              </a:rPr>
              <a:t>non </a:t>
            </a:r>
            <a:r>
              <a:rPr lang="it-IT" dirty="0" smtClean="0">
                <a:solidFill>
                  <a:schemeClr val="tx1"/>
                </a:solidFill>
              </a:rPr>
              <a:t>si diventa; </a:t>
            </a:r>
            <a:r>
              <a:rPr lang="it-IT" dirty="0">
                <a:solidFill>
                  <a:schemeClr val="tx1"/>
                </a:solidFill>
              </a:rPr>
              <a:t>la leadership consiste in alcuni tratti o qualità </a:t>
            </a:r>
            <a:r>
              <a:rPr lang="it-IT" dirty="0" smtClean="0">
                <a:solidFill>
                  <a:schemeClr val="tx1"/>
                </a:solidFill>
              </a:rPr>
              <a:t>innati nella personalità. Limitazioni</a:t>
            </a:r>
            <a:r>
              <a:rPr lang="it-IT" dirty="0">
                <a:solidFill>
                  <a:schemeClr val="tx1"/>
                </a:solidFill>
              </a:rPr>
              <a:t>: non vi è alcuna garanzia che una persona che si caratterizza con tali tratti diventerà un leader efficace.</a:t>
            </a:r>
            <a:r>
              <a:rPr lang="en-GB" dirty="0" smtClean="0">
                <a:solidFill>
                  <a:schemeClr val="tx1"/>
                </a:solidFill>
              </a:rPr>
              <a:t>  </a:t>
            </a:r>
          </a:p>
          <a:p>
            <a:pPr algn="l">
              <a:buNone/>
            </a:pPr>
            <a:r>
              <a:rPr lang="en-GB" dirty="0" smtClean="0">
                <a:solidFill>
                  <a:schemeClr val="tx1"/>
                </a:solidFill>
              </a:rPr>
              <a:t>	 </a:t>
            </a:r>
          </a:p>
          <a:p>
            <a:pPr algn="l"/>
            <a:r>
              <a:rPr lang="en-GB" b="1" dirty="0" err="1" smtClean="0">
                <a:solidFill>
                  <a:schemeClr val="tx1"/>
                </a:solidFill>
              </a:rPr>
              <a:t>Approccio</a:t>
            </a:r>
            <a:r>
              <a:rPr lang="en-GB" b="1" dirty="0" smtClean="0">
                <a:solidFill>
                  <a:schemeClr val="tx1"/>
                </a:solidFill>
              </a:rPr>
              <a:t> </a:t>
            </a:r>
            <a:r>
              <a:rPr lang="en-GB" b="1" dirty="0" err="1" smtClean="0">
                <a:solidFill>
                  <a:schemeClr val="tx1"/>
                </a:solidFill>
              </a:rPr>
              <a:t>comportamentale</a:t>
            </a:r>
            <a:r>
              <a:rPr lang="en-GB" b="1" dirty="0" smtClean="0">
                <a:solidFill>
                  <a:schemeClr val="tx1"/>
                </a:solidFill>
              </a:rPr>
              <a:t> </a:t>
            </a:r>
            <a:endParaRPr lang="en-GB" b="1" dirty="0">
              <a:solidFill>
                <a:schemeClr val="tx1"/>
              </a:solidFill>
            </a:endParaRPr>
          </a:p>
          <a:p>
            <a:pPr algn="l">
              <a:buNone/>
            </a:pPr>
            <a:r>
              <a:rPr lang="en-GB" dirty="0">
                <a:solidFill>
                  <a:schemeClr val="tx1"/>
                </a:solidFill>
              </a:rPr>
              <a:t>	</a:t>
            </a:r>
            <a:r>
              <a:rPr lang="it-IT" dirty="0">
                <a:solidFill>
                  <a:schemeClr val="tx1"/>
                </a:solidFill>
              </a:rPr>
              <a:t>La leadership può essere </a:t>
            </a:r>
            <a:r>
              <a:rPr lang="it-IT" dirty="0" smtClean="0">
                <a:solidFill>
                  <a:schemeClr val="tx1"/>
                </a:solidFill>
              </a:rPr>
              <a:t>anche appresa </a:t>
            </a:r>
            <a:r>
              <a:rPr lang="it-IT" dirty="0">
                <a:solidFill>
                  <a:schemeClr val="tx1"/>
                </a:solidFill>
              </a:rPr>
              <a:t>e sviluppata. </a:t>
            </a:r>
            <a:r>
              <a:rPr lang="it-IT" dirty="0" smtClean="0">
                <a:solidFill>
                  <a:schemeClr val="tx1"/>
                </a:solidFill>
              </a:rPr>
              <a:t>Riguarda principalmente le responsabilità</a:t>
            </a:r>
            <a:r>
              <a:rPr lang="it-IT" dirty="0">
                <a:solidFill>
                  <a:schemeClr val="tx1"/>
                </a:solidFill>
              </a:rPr>
              <a:t>, </a:t>
            </a:r>
            <a:r>
              <a:rPr lang="it-IT" dirty="0" smtClean="0">
                <a:solidFill>
                  <a:schemeClr val="tx1"/>
                </a:solidFill>
              </a:rPr>
              <a:t>funzioni </a:t>
            </a:r>
            <a:r>
              <a:rPr lang="it-IT" dirty="0">
                <a:solidFill>
                  <a:schemeClr val="tx1"/>
                </a:solidFill>
              </a:rPr>
              <a:t>del leader </a:t>
            </a:r>
            <a:r>
              <a:rPr lang="it-IT" dirty="0" smtClean="0">
                <a:solidFill>
                  <a:schemeClr val="tx1"/>
                </a:solidFill>
              </a:rPr>
              <a:t>e la </a:t>
            </a:r>
            <a:r>
              <a:rPr lang="it-IT" dirty="0">
                <a:solidFill>
                  <a:schemeClr val="tx1"/>
                </a:solidFill>
              </a:rPr>
              <a:t>natura del gruppo. I leader di solito sono </a:t>
            </a:r>
            <a:r>
              <a:rPr lang="it-IT" dirty="0" smtClean="0">
                <a:solidFill>
                  <a:schemeClr val="tx1"/>
                </a:solidFill>
              </a:rPr>
              <a:t>concentrati sugli obiettivi da raggiungere e sulle persone che contribuiranno al loro raggiungimento.</a:t>
            </a:r>
          </a:p>
          <a:p>
            <a:pPr algn="l">
              <a:buNone/>
            </a:pPr>
            <a:endParaRPr lang="en-GB" dirty="0">
              <a:solidFill>
                <a:schemeClr val="tx1"/>
              </a:solidFill>
            </a:endParaRPr>
          </a:p>
          <a:p>
            <a:pPr algn="l">
              <a:buNone/>
            </a:pPr>
            <a:r>
              <a:rPr lang="en-GB" dirty="0">
                <a:solidFill>
                  <a:schemeClr val="tx1"/>
                </a:solidFill>
              </a:rPr>
              <a:t>	</a:t>
            </a:r>
            <a:r>
              <a:rPr lang="it-IT" dirty="0">
                <a:solidFill>
                  <a:schemeClr val="tx1"/>
                </a:solidFill>
              </a:rPr>
              <a:t>L'approccio comportamentale </a:t>
            </a:r>
            <a:r>
              <a:rPr lang="it-IT" dirty="0" smtClean="0">
                <a:solidFill>
                  <a:schemeClr val="tx1"/>
                </a:solidFill>
              </a:rPr>
              <a:t>riguarda il </a:t>
            </a:r>
            <a:r>
              <a:rPr lang="it-IT" dirty="0">
                <a:solidFill>
                  <a:schemeClr val="tx1"/>
                </a:solidFill>
              </a:rPr>
              <a:t>comportamento delle persone nelle posizioni di leadership, </a:t>
            </a:r>
            <a:r>
              <a:rPr lang="it-IT" dirty="0" smtClean="0">
                <a:solidFill>
                  <a:schemeClr val="tx1"/>
                </a:solidFill>
              </a:rPr>
              <a:t>che stile </a:t>
            </a:r>
            <a:r>
              <a:rPr lang="it-IT" dirty="0">
                <a:solidFill>
                  <a:schemeClr val="tx1"/>
                </a:solidFill>
              </a:rPr>
              <a:t>di leadership </a:t>
            </a:r>
            <a:r>
              <a:rPr lang="it-IT" dirty="0" smtClean="0">
                <a:solidFill>
                  <a:schemeClr val="tx1"/>
                </a:solidFill>
              </a:rPr>
              <a:t>adottano e come influenzano </a:t>
            </a:r>
            <a:r>
              <a:rPr lang="it-IT" dirty="0">
                <a:solidFill>
                  <a:schemeClr val="tx1"/>
                </a:solidFill>
              </a:rPr>
              <a:t>le prestazioni del gruppo.</a:t>
            </a:r>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err="1" smtClean="0"/>
              <a:t>Unità</a:t>
            </a:r>
            <a:r>
              <a:rPr lang="en-GB" dirty="0" smtClean="0"/>
              <a:t> </a:t>
            </a:r>
            <a:r>
              <a:rPr lang="en-GB" dirty="0"/>
              <a:t>2. </a:t>
            </a:r>
            <a:r>
              <a:rPr lang="en-GB" dirty="0" err="1" smtClean="0"/>
              <a:t>Stili</a:t>
            </a:r>
            <a:r>
              <a:rPr lang="en-GB" dirty="0" smtClean="0"/>
              <a:t> di Leadership</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296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592317"/>
            <a:ext cx="8626109" cy="577450"/>
          </a:xfrm>
        </p:spPr>
        <p:txBody>
          <a:bodyPr/>
          <a:lstStyle/>
          <a:p>
            <a:r>
              <a:rPr lang="en-GB" sz="3200" dirty="0" err="1" smtClean="0">
                <a:solidFill>
                  <a:srgbClr val="F24F4F"/>
                </a:solidFill>
                <a:latin typeface="Cambria" panose="02040503050406030204" pitchFamily="18" charset="0"/>
              </a:rPr>
              <a:t>Stili</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classici</a:t>
            </a:r>
            <a:r>
              <a:rPr lang="en-GB" sz="3200" dirty="0" smtClean="0">
                <a:solidFill>
                  <a:srgbClr val="F24F4F"/>
                </a:solidFill>
                <a:latin typeface="Cambria" panose="02040503050406030204" pitchFamily="18" charset="0"/>
              </a:rPr>
              <a:t> di Leadership: Kurt </a:t>
            </a:r>
            <a:r>
              <a:rPr lang="en-GB" sz="3200" dirty="0">
                <a:solidFill>
                  <a:srgbClr val="F24F4F"/>
                </a:solidFill>
                <a:latin typeface="Cambria" panose="02040503050406030204" pitchFamily="18" charset="0"/>
              </a:rPr>
              <a:t>Lewin</a:t>
            </a:r>
          </a:p>
        </p:txBody>
      </p:sp>
      <p:sp>
        <p:nvSpPr>
          <p:cNvPr id="3" name="2 Marcador de texto"/>
          <p:cNvSpPr>
            <a:spLocks noGrp="1"/>
          </p:cNvSpPr>
          <p:nvPr>
            <p:ph type="body" idx="1"/>
          </p:nvPr>
        </p:nvSpPr>
        <p:spPr>
          <a:xfrm>
            <a:off x="295964" y="1193699"/>
            <a:ext cx="8545254" cy="3280647"/>
          </a:xfrm>
        </p:spPr>
        <p:txBody>
          <a:bodyPr/>
          <a:lstStyle/>
          <a:p>
            <a:pPr algn="l"/>
            <a:r>
              <a:rPr lang="en-GB" b="1" dirty="0" err="1" smtClean="0">
                <a:solidFill>
                  <a:schemeClr val="tx1"/>
                </a:solidFill>
              </a:rPr>
              <a:t>Autoritario</a:t>
            </a:r>
            <a:r>
              <a:rPr lang="en-GB" b="1" dirty="0">
                <a:solidFill>
                  <a:schemeClr val="tx1"/>
                </a:solidFill>
              </a:rPr>
              <a:t> - </a:t>
            </a:r>
            <a:r>
              <a:rPr lang="en-GB" dirty="0" smtClean="0">
                <a:solidFill>
                  <a:schemeClr val="tx1"/>
                </a:solidFill>
              </a:rPr>
              <a:t>Stile </a:t>
            </a:r>
            <a:r>
              <a:rPr lang="en-GB" dirty="0" err="1" smtClean="0">
                <a:solidFill>
                  <a:schemeClr val="tx1"/>
                </a:solidFill>
              </a:rPr>
              <a:t>autocratico</a:t>
            </a:r>
            <a:endParaRPr lang="en-GB" dirty="0">
              <a:solidFill>
                <a:schemeClr val="tx1"/>
              </a:solidFill>
            </a:endParaRPr>
          </a:p>
          <a:p>
            <a:pPr marL="0" indent="0" algn="l">
              <a:buNone/>
            </a:pPr>
            <a:r>
              <a:rPr lang="it-IT" dirty="0" smtClean="0">
                <a:solidFill>
                  <a:schemeClr val="tx1"/>
                </a:solidFill>
              </a:rPr>
              <a:t>Il </a:t>
            </a:r>
            <a:r>
              <a:rPr lang="it-IT" dirty="0">
                <a:solidFill>
                  <a:schemeClr val="tx1"/>
                </a:solidFill>
              </a:rPr>
              <a:t>leader </a:t>
            </a:r>
            <a:r>
              <a:rPr lang="it-IT" dirty="0" smtClean="0">
                <a:solidFill>
                  <a:schemeClr val="tx1"/>
                </a:solidFill>
              </a:rPr>
              <a:t>illustra gli </a:t>
            </a:r>
            <a:r>
              <a:rPr lang="it-IT" dirty="0">
                <a:solidFill>
                  <a:schemeClr val="tx1"/>
                </a:solidFill>
              </a:rPr>
              <a:t>obiettivi, le scadenze e i metodi </a:t>
            </a:r>
            <a:r>
              <a:rPr lang="it-IT" dirty="0" smtClean="0">
                <a:solidFill>
                  <a:schemeClr val="tx1"/>
                </a:solidFill>
              </a:rPr>
              <a:t>ma prende autonomamente </a:t>
            </a:r>
            <a:r>
              <a:rPr lang="it-IT" dirty="0">
                <a:solidFill>
                  <a:schemeClr val="tx1"/>
                </a:solidFill>
              </a:rPr>
              <a:t>le decisioni </a:t>
            </a:r>
            <a:r>
              <a:rPr lang="it-IT" dirty="0" smtClean="0">
                <a:solidFill>
                  <a:schemeClr val="tx1"/>
                </a:solidFill>
              </a:rPr>
              <a:t>a seguito di brevi consultazioni </a:t>
            </a:r>
            <a:r>
              <a:rPr lang="it-IT" dirty="0">
                <a:solidFill>
                  <a:schemeClr val="tx1"/>
                </a:solidFill>
              </a:rPr>
              <a:t>con gli altri</a:t>
            </a:r>
            <a:r>
              <a:rPr lang="it-IT" dirty="0" smtClean="0">
                <a:solidFill>
                  <a:schemeClr val="tx1"/>
                </a:solidFill>
              </a:rPr>
              <a:t>.</a:t>
            </a:r>
          </a:p>
          <a:p>
            <a:pPr marL="0" indent="0" algn="l">
              <a:buNone/>
            </a:pPr>
            <a:endParaRPr lang="en-GB" dirty="0">
              <a:solidFill>
                <a:schemeClr val="tx1"/>
              </a:solidFill>
            </a:endParaRPr>
          </a:p>
          <a:p>
            <a:pPr algn="l"/>
            <a:r>
              <a:rPr lang="en-GB" b="1" dirty="0" err="1" smtClean="0">
                <a:solidFill>
                  <a:schemeClr val="tx1"/>
                </a:solidFill>
              </a:rPr>
              <a:t>Partecipativo</a:t>
            </a:r>
            <a:r>
              <a:rPr lang="en-GB" b="1" dirty="0" smtClean="0">
                <a:solidFill>
                  <a:schemeClr val="tx1"/>
                </a:solidFill>
              </a:rPr>
              <a:t> – </a:t>
            </a:r>
            <a:r>
              <a:rPr lang="en-GB" dirty="0" smtClean="0">
                <a:solidFill>
                  <a:schemeClr val="tx1"/>
                </a:solidFill>
              </a:rPr>
              <a:t>Stile </a:t>
            </a:r>
            <a:r>
              <a:rPr lang="en-GB" dirty="0" err="1" smtClean="0">
                <a:solidFill>
                  <a:schemeClr val="tx1"/>
                </a:solidFill>
              </a:rPr>
              <a:t>democratico</a:t>
            </a:r>
            <a:endParaRPr lang="en-GB" dirty="0">
              <a:solidFill>
                <a:schemeClr val="tx1"/>
              </a:solidFill>
            </a:endParaRPr>
          </a:p>
          <a:p>
            <a:pPr marL="0" indent="0" algn="l">
              <a:buNone/>
            </a:pPr>
            <a:r>
              <a:rPr lang="it-IT" dirty="0" smtClean="0">
                <a:solidFill>
                  <a:schemeClr val="tx1"/>
                </a:solidFill>
              </a:rPr>
              <a:t>Il leader </a:t>
            </a:r>
            <a:r>
              <a:rPr lang="it-IT" dirty="0">
                <a:solidFill>
                  <a:schemeClr val="tx1"/>
                </a:solidFill>
              </a:rPr>
              <a:t>esprime le sue priorità e i suoi valori nel fissare obiettivi e prendere decisioni, ma prende anche parte al lavoro del gruppo e accetta consigli e suggerimenti dai colleghi. Tuttavia, il leader prende la decisione finale</a:t>
            </a:r>
            <a:r>
              <a:rPr lang="it-IT" dirty="0" smtClean="0">
                <a:solidFill>
                  <a:schemeClr val="tx1"/>
                </a:solidFill>
              </a:rPr>
              <a:t>.</a:t>
            </a:r>
          </a:p>
          <a:p>
            <a:pPr marL="0" indent="0" algn="l">
              <a:buNone/>
            </a:pPr>
            <a:endParaRPr lang="en-GB" dirty="0">
              <a:solidFill>
                <a:schemeClr val="tx1"/>
              </a:solidFill>
            </a:endParaRPr>
          </a:p>
          <a:p>
            <a:pPr algn="l"/>
            <a:r>
              <a:rPr lang="en-GB" b="1" dirty="0" err="1" smtClean="0">
                <a:solidFill>
                  <a:schemeClr val="tx1"/>
                </a:solidFill>
              </a:rPr>
              <a:t>Delegante</a:t>
            </a:r>
            <a:r>
              <a:rPr lang="en-GB" b="1" dirty="0">
                <a:solidFill>
                  <a:schemeClr val="tx1"/>
                </a:solidFill>
              </a:rPr>
              <a:t> -</a:t>
            </a:r>
            <a:r>
              <a:rPr lang="en-GB" dirty="0">
                <a:solidFill>
                  <a:schemeClr val="tx1"/>
                </a:solidFill>
              </a:rPr>
              <a:t> </a:t>
            </a:r>
            <a:r>
              <a:rPr lang="en-GB" dirty="0">
                <a:solidFill>
                  <a:schemeClr val="tx1"/>
                </a:solidFill>
              </a:rPr>
              <a:t>S</a:t>
            </a:r>
            <a:r>
              <a:rPr lang="en-GB" dirty="0" smtClean="0">
                <a:solidFill>
                  <a:schemeClr val="tx1"/>
                </a:solidFill>
              </a:rPr>
              <a:t>tile “Laissez-faire”</a:t>
            </a:r>
            <a:endParaRPr lang="en-GB" dirty="0">
              <a:solidFill>
                <a:schemeClr val="tx1"/>
              </a:solidFill>
            </a:endParaRPr>
          </a:p>
          <a:p>
            <a:pPr marL="0" indent="0" algn="l">
              <a:buNone/>
            </a:pPr>
            <a:r>
              <a:rPr lang="it-IT" dirty="0">
                <a:solidFill>
                  <a:schemeClr val="tx1"/>
                </a:solidFill>
              </a:rPr>
              <a:t>Il leader </a:t>
            </a:r>
            <a:r>
              <a:rPr lang="it-IT" dirty="0" smtClean="0">
                <a:solidFill>
                  <a:schemeClr val="tx1"/>
                </a:solidFill>
              </a:rPr>
              <a:t>affida </a:t>
            </a:r>
            <a:r>
              <a:rPr lang="it-IT" dirty="0">
                <a:solidFill>
                  <a:schemeClr val="tx1"/>
                </a:solidFill>
              </a:rPr>
              <a:t>la responsabilità dei risultati al gruppo. Permette loro di fissare obiettivi, decidere i metodi di lavoro, definire i ruoli delle persone e stabilire il proprio ritmo di lavoro.</a:t>
            </a:r>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err="1"/>
              <a:t>Unità</a:t>
            </a:r>
            <a:r>
              <a:rPr lang="en-GB" dirty="0"/>
              <a:t> 2. </a:t>
            </a:r>
            <a:r>
              <a:rPr lang="en-GB" dirty="0" err="1"/>
              <a:t>Stili</a:t>
            </a:r>
            <a:r>
              <a:rPr lang="en-GB" dirty="0"/>
              <a:t> di Leadership</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49994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701786"/>
            <a:ext cx="8626109" cy="508184"/>
          </a:xfrm>
        </p:spPr>
        <p:txBody>
          <a:bodyPr/>
          <a:lstStyle/>
          <a:p>
            <a:r>
              <a:rPr lang="en-GB" sz="3200" dirty="0" err="1">
                <a:solidFill>
                  <a:srgbClr val="F24F4F"/>
                </a:solidFill>
                <a:latin typeface="Cambria" panose="02040503050406030204" pitchFamily="18" charset="0"/>
              </a:rPr>
              <a:t>L'approccio</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situazionale</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786293" y="1463813"/>
            <a:ext cx="5193608" cy="2885805"/>
          </a:xfrm>
        </p:spPr>
        <p:txBody>
          <a:bodyPr/>
          <a:lstStyle/>
          <a:p>
            <a:pPr marL="139700" indent="0" algn="l">
              <a:buNone/>
            </a:pPr>
            <a:r>
              <a:rPr lang="it-IT" i="1" dirty="0">
                <a:solidFill>
                  <a:srgbClr val="FF0000"/>
                </a:solidFill>
              </a:rPr>
              <a:t>I leader efficaci selezionano singoli aspetti da vari stili di leadership per soddisfare al meglio le loro esigenze</a:t>
            </a:r>
            <a:r>
              <a:rPr lang="it-IT" i="1" dirty="0" smtClean="0">
                <a:solidFill>
                  <a:srgbClr val="FF0000"/>
                </a:solidFill>
              </a:rPr>
              <a:t>.</a:t>
            </a:r>
          </a:p>
          <a:p>
            <a:pPr marL="139700" indent="0" algn="l">
              <a:buNone/>
            </a:pPr>
            <a:endParaRPr lang="en-GB" dirty="0"/>
          </a:p>
          <a:p>
            <a:pPr algn="l"/>
            <a:r>
              <a:rPr lang="it-IT" dirty="0">
                <a:solidFill>
                  <a:schemeClr val="tx1"/>
                </a:solidFill>
              </a:rPr>
              <a:t>Non esiste </a:t>
            </a:r>
            <a:r>
              <a:rPr lang="it-IT" dirty="0" smtClean="0">
                <a:solidFill>
                  <a:schemeClr val="tx1"/>
                </a:solidFill>
              </a:rPr>
              <a:t>il "miglior </a:t>
            </a:r>
            <a:r>
              <a:rPr lang="it-IT" dirty="0">
                <a:solidFill>
                  <a:schemeClr val="tx1"/>
                </a:solidFill>
              </a:rPr>
              <a:t>stile di </a:t>
            </a:r>
            <a:r>
              <a:rPr lang="it-IT" dirty="0" smtClean="0">
                <a:solidFill>
                  <a:schemeClr val="tx1"/>
                </a:solidFill>
              </a:rPr>
              <a:t>leadership". </a:t>
            </a:r>
            <a:r>
              <a:rPr lang="it-IT" dirty="0">
                <a:solidFill>
                  <a:schemeClr val="tx1"/>
                </a:solidFill>
              </a:rPr>
              <a:t>I leader di maggior successo sono quelli che adattano il loro stile di leadership alla </a:t>
            </a:r>
            <a:r>
              <a:rPr lang="it-IT" dirty="0" smtClean="0">
                <a:solidFill>
                  <a:schemeClr val="tx1"/>
                </a:solidFill>
              </a:rPr>
              <a:t>«Prontezza Prestazionale» </a:t>
            </a:r>
            <a:r>
              <a:rPr lang="it-IT" dirty="0">
                <a:solidFill>
                  <a:schemeClr val="tx1"/>
                </a:solidFill>
              </a:rPr>
              <a:t>(abilità e disponibilità) dell'individuo o del gruppo che stanno tentando di guidare o influenzare. Una leadership efficace varia, non solo con la persona o il gruppo che viene influenzato, ma dipende anche dal compito, dal lavoro o dalla funzione che devono essere realizzati.</a:t>
            </a:r>
            <a:endParaRPr lang="en-GB" dirty="0">
              <a:solidFill>
                <a:schemeClr val="tx1"/>
              </a:solidFill>
            </a:endParaRPr>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err="1"/>
              <a:t>Unità</a:t>
            </a:r>
            <a:r>
              <a:rPr lang="en-GB" dirty="0"/>
              <a:t> 2. </a:t>
            </a:r>
            <a:r>
              <a:rPr lang="en-GB" dirty="0" err="1"/>
              <a:t>Stili</a:t>
            </a:r>
            <a:r>
              <a:rPr lang="en-GB" dirty="0"/>
              <a:t> di Leadership</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11180269"/>
              </p:ext>
            </p:extLst>
          </p:nvPr>
        </p:nvGraphicFramePr>
        <p:xfrm>
          <a:off x="-804515" y="1273051"/>
          <a:ext cx="6089227" cy="333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p:cNvSpPr txBox="1"/>
          <p:nvPr/>
        </p:nvSpPr>
        <p:spPr>
          <a:xfrm>
            <a:off x="1508578" y="2650580"/>
            <a:ext cx="1463039" cy="584775"/>
          </a:xfrm>
          <a:prstGeom prst="rect">
            <a:avLst/>
          </a:prstGeom>
          <a:noFill/>
        </p:spPr>
        <p:txBody>
          <a:bodyPr wrap="square" rtlCol="0">
            <a:spAutoFit/>
          </a:bodyPr>
          <a:lstStyle/>
          <a:p>
            <a:pPr algn="ctr"/>
            <a:r>
              <a:rPr lang="en-GB" sz="1600" b="1" dirty="0" smtClean="0">
                <a:solidFill>
                  <a:srgbClr val="FF0000"/>
                </a:solidFill>
              </a:rPr>
              <a:t>Stile di Leadership</a:t>
            </a:r>
            <a:endParaRPr lang="en-GB" sz="1600" b="1" dirty="0">
              <a:solidFill>
                <a:srgbClr val="FF0000"/>
              </a:solidFill>
            </a:endParaRPr>
          </a:p>
        </p:txBody>
      </p:sp>
    </p:spTree>
    <p:extLst>
      <p:ext uri="{BB962C8B-B14F-4D97-AF65-F5344CB8AC3E}">
        <p14:creationId xmlns:p14="http://schemas.microsoft.com/office/powerpoint/2010/main" val="3819779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2403</Words>
  <Application>Microsoft Office PowerPoint</Application>
  <PresentationFormat>Presentazione su schermo (16:9)</PresentationFormat>
  <Paragraphs>255</Paragraphs>
  <Slides>24</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Cambria</vt:lpstr>
      <vt:lpstr>Wingdings</vt:lpstr>
      <vt:lpstr>EB Garamond Medium</vt:lpstr>
      <vt:lpstr>EB Garamond</vt:lpstr>
      <vt:lpstr>Garamond</vt:lpstr>
      <vt:lpstr>Arial</vt:lpstr>
      <vt:lpstr>Times New Roman</vt:lpstr>
      <vt:lpstr>Century Gothic</vt:lpstr>
      <vt:lpstr>Simple Light</vt:lpstr>
      <vt:lpstr> ARTCademy “Accademia delle Arti e Mestieri”</vt:lpstr>
      <vt:lpstr>Modulo 1.  Gestione del Team e Leadership</vt:lpstr>
      <vt:lpstr>UNITA’ 1. IL LEADER EFFICACE E LE SUE QUALITA’</vt:lpstr>
      <vt:lpstr>Leader e Manager – sono la stessa cosa?</vt:lpstr>
      <vt:lpstr>Cos’è l’intelligenza emotiva?  </vt:lpstr>
      <vt:lpstr>UNITA’ 2. STILI DI LEADERSHIP</vt:lpstr>
      <vt:lpstr>La Leadership: I principali approcci</vt:lpstr>
      <vt:lpstr>Stili classici di Leadership: Kurt Lewin</vt:lpstr>
      <vt:lpstr>L'approccio situazionale</vt:lpstr>
      <vt:lpstr>La traformazione dei leader</vt:lpstr>
      <vt:lpstr>UNITA’ 3. COMUNICAZIONE EFFICACE DEL LEADER  </vt:lpstr>
      <vt:lpstr>Il processo di comunicazione efficace</vt:lpstr>
      <vt:lpstr> Modalità di Comunicazione</vt:lpstr>
      <vt:lpstr>Risposta efficace</vt:lpstr>
      <vt:lpstr>UNITA’ 4. Costruzione e Sviluppo del Team</vt:lpstr>
      <vt:lpstr>Le Caratteristiche di una Squadra Efficace  </vt:lpstr>
      <vt:lpstr>Modelli di sviluppo del Team</vt:lpstr>
      <vt:lpstr>Ruoli del Team</vt:lpstr>
      <vt:lpstr>UNITA’ 5. MOTIVARE LE PERSONE</vt:lpstr>
      <vt:lpstr>Cos’è la Motivazione?</vt:lpstr>
      <vt:lpstr>    Teoria della Valutazione Cognitiva</vt:lpstr>
      <vt:lpstr>La gerarchia delle necessità di Maslow</vt:lpstr>
      <vt:lpstr>Come motivare le persone? </vt:lpstr>
      <vt:lpstr>GRAZIE!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IDPEUROPA IDPEUROPA</cp:lastModifiedBy>
  <cp:revision>110</cp:revision>
  <dcterms:modified xsi:type="dcterms:W3CDTF">2020-02-20T16:11:24Z</dcterms:modified>
</cp:coreProperties>
</file>