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72" r:id="rId3"/>
    <p:sldId id="283" r:id="rId4"/>
    <p:sldId id="275" r:id="rId5"/>
    <p:sldId id="286" r:id="rId6"/>
    <p:sldId id="280" r:id="rId7"/>
    <p:sldId id="292" r:id="rId8"/>
    <p:sldId id="282" r:id="rId9"/>
    <p:sldId id="284" r:id="rId10"/>
    <p:sldId id="289" r:id="rId11"/>
    <p:sldId id="285" r:id="rId12"/>
    <p:sldId id="293" r:id="rId13"/>
    <p:sldId id="288" r:id="rId14"/>
    <p:sldId id="274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EB Garamond" panose="020B0604020202020204" charset="0"/>
      <p:regular r:id="rId25"/>
      <p:bold r:id="rId26"/>
      <p:italic r:id="rId27"/>
      <p:boldItalic r:id="rId28"/>
    </p:embeddedFont>
    <p:embeddedFont>
      <p:font typeface="EB Garamond Medium" panose="020B0604020202020204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CF5"/>
    <a:srgbClr val="008000"/>
    <a:srgbClr val="552579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2" y="7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920675" y="2099225"/>
            <a:ext cx="4297501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2400" b="0" dirty="0" err="1">
                <a:latin typeface="Cambria"/>
                <a:ea typeface="Cambria"/>
              </a:rPr>
              <a:t>ARTkadémia</a:t>
            </a:r>
            <a:r>
              <a:rPr lang="sk-SK" sz="2400" b="0" dirty="0">
                <a:latin typeface="Cambria"/>
                <a:ea typeface="Cambria"/>
              </a:rPr>
              <a:t> </a:t>
            </a:r>
            <a:br>
              <a:rPr lang="sk-SK" sz="2400" b="0" dirty="0">
                <a:latin typeface="Cambria"/>
                <a:ea typeface="Cambria"/>
              </a:rPr>
            </a:br>
            <a:r>
              <a:rPr lang="sk-SK" sz="2400" b="0" dirty="0">
                <a:latin typeface="Cambria"/>
                <a:ea typeface="Cambria"/>
              </a:rPr>
              <a:t>“Akadémia umenia a remesiel”</a:t>
            </a:r>
            <a:endParaRPr sz="2400" b="0" dirty="0">
              <a:latin typeface="Cambria"/>
              <a:ea typeface="Cambria"/>
              <a:sym typeface="Cambria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2740325"/>
            <a:ext cx="4976100" cy="15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8EA1CB-E3F8-4DF0-BE6B-0204C210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15" y="3186066"/>
            <a:ext cx="2584502" cy="1228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Reklama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4" y="1362151"/>
            <a:ext cx="8150431" cy="3371236"/>
          </a:xfrm>
        </p:spPr>
        <p:txBody>
          <a:bodyPr/>
          <a:lstStyle/>
          <a:p>
            <a:pPr algn="l"/>
            <a:r>
              <a:rPr lang="sk-SK" sz="1600" dirty="0"/>
              <a:t>Musí sa jednať o správu s tzv. jedinečným návrhom predaja (</a:t>
            </a:r>
            <a:r>
              <a:rPr lang="sk-SK" sz="1600" dirty="0" err="1"/>
              <a:t>unique</a:t>
            </a:r>
            <a:r>
              <a:rPr lang="sk-SK" sz="1600" dirty="0"/>
              <a:t> </a:t>
            </a:r>
            <a:r>
              <a:rPr lang="sk-SK" sz="1600" dirty="0" err="1"/>
              <a:t>selling</a:t>
            </a:r>
            <a:r>
              <a:rPr lang="sk-SK" sz="1600" dirty="0"/>
              <a:t> </a:t>
            </a:r>
            <a:r>
              <a:rPr lang="sk-SK" sz="1600" dirty="0" err="1"/>
              <a:t>proposal</a:t>
            </a:r>
            <a:r>
              <a:rPr lang="sk-SK" sz="1600" dirty="0"/>
              <a:t> - USP), ktorý sa vzťahuje na požadovaný benefit danej kampane.</a:t>
            </a:r>
            <a:endParaRPr lang="it-IT" sz="1600" dirty="0"/>
          </a:p>
          <a:p>
            <a:pPr algn="l"/>
            <a:r>
              <a:rPr lang="sk-SK" sz="1600" dirty="0"/>
              <a:t>Rozlišujeme medzi reklamnými médiami a podporou</a:t>
            </a:r>
            <a:r>
              <a:rPr lang="es-ES" sz="1600" dirty="0"/>
              <a:t>. </a:t>
            </a:r>
          </a:p>
          <a:p>
            <a:pPr lvl="1" algn="l"/>
            <a:r>
              <a:rPr lang="sk-SK" dirty="0"/>
              <a:t>Kanály používané na masovú komunikáciu sú reklamné médiá. Medzi hlavné patria noviny, časopisy, rozhlas, televízia, vonkajšia reklama; zatiaľ čo priamy marketing, reklama namiesto predaja, internet atď. sú ďalšími spôsobmi reklamy.</a:t>
            </a:r>
            <a:endParaRPr lang="es-ES" dirty="0"/>
          </a:p>
          <a:p>
            <a:pPr lvl="1" algn="l"/>
            <a:r>
              <a:rPr lang="sk-SK" dirty="0"/>
              <a:t>Podporou sú rôzne možnosti, ktoré má inzerent k dispozícii v každom existujúcom médiu.</a:t>
            </a:r>
            <a:r>
              <a:rPr lang="es-ES" dirty="0"/>
              <a:t>.</a:t>
            </a:r>
            <a:endParaRPr lang="es-ES" sz="1600" dirty="0"/>
          </a:p>
          <a:p>
            <a:pPr algn="l"/>
            <a:r>
              <a:rPr lang="sk-SK" sz="1600" dirty="0"/>
              <a:t>Príklady</a:t>
            </a:r>
            <a:r>
              <a:rPr lang="es-ES" sz="1600" dirty="0"/>
              <a:t>: </a:t>
            </a:r>
          </a:p>
          <a:p>
            <a:pPr lvl="1" algn="l"/>
            <a:r>
              <a:rPr lang="sk-SK" dirty="0"/>
              <a:t>Reklamné médium</a:t>
            </a:r>
            <a:r>
              <a:rPr lang="es-ES" dirty="0"/>
              <a:t>: </a:t>
            </a:r>
            <a:r>
              <a:rPr lang="es-ES" dirty="0" err="1"/>
              <a:t>telev</a:t>
            </a:r>
            <a:r>
              <a:rPr lang="sk-SK" dirty="0" err="1"/>
              <a:t>ízia</a:t>
            </a:r>
            <a:r>
              <a:rPr lang="es-ES" dirty="0"/>
              <a:t>, </a:t>
            </a:r>
            <a:r>
              <a:rPr lang="sk-SK" dirty="0"/>
              <a:t>podpora</a:t>
            </a:r>
            <a:r>
              <a:rPr lang="es-ES" dirty="0"/>
              <a:t>:</a:t>
            </a:r>
            <a:r>
              <a:rPr lang="sk-SK" dirty="0"/>
              <a:t> televízny </a:t>
            </a:r>
            <a:r>
              <a:rPr lang="es-ES" dirty="0"/>
              <a:t>spot</a:t>
            </a:r>
          </a:p>
          <a:p>
            <a:pPr lvl="1" algn="l"/>
            <a:r>
              <a:rPr lang="sk-SK" dirty="0"/>
              <a:t>Reklamné médium </a:t>
            </a:r>
            <a:r>
              <a:rPr lang="es-ES" dirty="0"/>
              <a:t>: r</a:t>
            </a:r>
            <a:r>
              <a:rPr lang="sk-SK" dirty="0"/>
              <a:t>á</a:t>
            </a:r>
            <a:r>
              <a:rPr lang="es-ES" dirty="0"/>
              <a:t>dio, </a:t>
            </a:r>
            <a:r>
              <a:rPr lang="sk-SK" dirty="0"/>
              <a:t>podpora</a:t>
            </a:r>
            <a:r>
              <a:rPr lang="es-ES" dirty="0"/>
              <a:t>: </a:t>
            </a:r>
            <a:r>
              <a:rPr lang="sk-SK" dirty="0"/>
              <a:t>reklamný vstup</a:t>
            </a:r>
            <a:endParaRPr lang="es-ES" dirty="0"/>
          </a:p>
          <a:p>
            <a:pPr lvl="1" algn="l"/>
            <a:endParaRPr lang="es-ES" dirty="0"/>
          </a:p>
          <a:p>
            <a:pPr lvl="1" algn="l"/>
            <a:endParaRPr lang="es-ES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97DAFEEC-4A3E-4A02-88E6-E87D0D441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D14863C6-434F-437A-AD93-792FB5F232E9}"/>
              </a:ext>
            </a:extLst>
          </p:cNvPr>
          <p:cNvSpPr txBox="1"/>
          <p:nvPr/>
        </p:nvSpPr>
        <p:spPr>
          <a:xfrm>
            <a:off x="432450" y="206156"/>
            <a:ext cx="552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2. </a:t>
            </a:r>
            <a:r>
              <a:rPr lang="sk-SK" dirty="0"/>
              <a:t>KONKURENCIESCHOPNOSŤ PROSTREDNÍCTVOM BUDOVANIA VLASTNEJ ZNAČKY A KOMUNIKÁCIE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8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7" y="25195"/>
            <a:ext cx="8568794" cy="1263600"/>
          </a:xfrm>
        </p:spPr>
        <p:txBody>
          <a:bodyPr/>
          <a:lstStyle/>
          <a:p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Úvod d</a:t>
            </a:r>
            <a:r>
              <a:rPr lang="es-ES" sz="3200" dirty="0">
                <a:solidFill>
                  <a:srgbClr val="F24F4F"/>
                </a:solidFill>
                <a:latin typeface="Cambria" panose="02040503050406030204" pitchFamily="18" charset="0"/>
              </a:rPr>
              <a:t>o </a:t>
            </a:r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m</a:t>
            </a:r>
            <a:r>
              <a:rPr lang="es-ES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arketing</a:t>
            </a:r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u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91" y="1288795"/>
            <a:ext cx="8821410" cy="3123651"/>
          </a:xfrm>
        </p:spPr>
        <p:txBody>
          <a:bodyPr/>
          <a:lstStyle/>
          <a:p>
            <a:pPr lvl="0" algn="l"/>
            <a:r>
              <a:rPr lang="sk-SK" sz="1600" dirty="0"/>
              <a:t>Marketing je proces získavania potenciálnych zákazníkov alebo zákazníkov zaujímajúcich sa o produkty a / alebo služby spoločnosti.</a:t>
            </a:r>
          </a:p>
          <a:p>
            <a:pPr lvl="0" algn="l"/>
            <a:endParaRPr lang="en-US" sz="1600" dirty="0"/>
          </a:p>
          <a:p>
            <a:pPr lvl="0" algn="l"/>
            <a:r>
              <a:rPr lang="sk-SK" sz="1600" dirty="0"/>
              <a:t>Zameriava sa na štúdium trhového a spotrebiteľského správania a analyzuje obchodné riadenie spoločností s cieľom prilákať, získať a udržať zákazníkov uspokojením ich prianí a potrieb</a:t>
            </a:r>
            <a:r>
              <a:rPr lang="es-ES" sz="1600" dirty="0"/>
              <a:t>.</a:t>
            </a:r>
          </a:p>
          <a:p>
            <a:pPr marL="139700" lvl="0" indent="0" algn="l">
              <a:buNone/>
            </a:pPr>
            <a:endParaRPr lang="es-ES" sz="1600" dirty="0"/>
          </a:p>
          <a:p>
            <a:pPr lvl="0" algn="l"/>
            <a:r>
              <a:rPr lang="sk-SK" sz="1600" dirty="0"/>
              <a:t>Marketingové základne prvky sú tzv. 4P: produkt, distribúcia, propagácia a cena.</a:t>
            </a:r>
            <a:endParaRPr lang="en-U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509BCE22-B255-4124-8959-D8B2E0DF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B5C617AF-41FF-4303-BB6D-A8B4FF0C0D51}"/>
              </a:ext>
            </a:extLst>
          </p:cNvPr>
          <p:cNvSpPr txBox="1"/>
          <p:nvPr/>
        </p:nvSpPr>
        <p:spPr>
          <a:xfrm>
            <a:off x="432450" y="206156"/>
            <a:ext cx="552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2. </a:t>
            </a:r>
            <a:r>
              <a:rPr lang="sk-SK" dirty="0"/>
              <a:t>KONKURENCIESCHOPNOSŤ PROSTREDNÍCTVOM BUDOVANIA VLASTNEJ ZNAČKY A KOMUNIKÁCIE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828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7" y="25195"/>
            <a:ext cx="8568794" cy="1263600"/>
          </a:xfrm>
        </p:spPr>
        <p:txBody>
          <a:bodyPr/>
          <a:lstStyle/>
          <a:p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Úvod d</a:t>
            </a:r>
            <a:r>
              <a:rPr lang="es-ES" sz="3200" dirty="0">
                <a:solidFill>
                  <a:srgbClr val="F24F4F"/>
                </a:solidFill>
                <a:latin typeface="Cambria" panose="02040503050406030204" pitchFamily="18" charset="0"/>
              </a:rPr>
              <a:t>o </a:t>
            </a:r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m</a:t>
            </a:r>
            <a:r>
              <a:rPr lang="es-ES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arketing</a:t>
            </a:r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u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91" y="1288795"/>
            <a:ext cx="8821410" cy="3123651"/>
          </a:xfrm>
        </p:spPr>
        <p:txBody>
          <a:bodyPr/>
          <a:lstStyle/>
          <a:p>
            <a:pPr algn="l"/>
            <a:r>
              <a:rPr lang="sk-SK" sz="1600" dirty="0"/>
              <a:t>PRODUKT je skupina atribútov (vlastnosti, funkcií, výhod a použití), ktoré umožňujú, aby bol </a:t>
            </a:r>
            <a:r>
              <a:rPr lang="sk-SK" sz="1600" dirty="0" err="1"/>
              <a:t>výmenený</a:t>
            </a:r>
            <a:r>
              <a:rPr lang="sk-SK" sz="1600" dirty="0"/>
              <a:t> alebo používaný.</a:t>
            </a:r>
            <a:endParaRPr lang="en-US" sz="1600" dirty="0"/>
          </a:p>
          <a:p>
            <a:pPr marL="139700" indent="0" algn="l">
              <a:buNone/>
            </a:pPr>
            <a:endParaRPr lang="en-US" sz="1600" dirty="0"/>
          </a:p>
          <a:p>
            <a:pPr algn="l"/>
            <a:r>
              <a:rPr lang="sk-SK" sz="1600" dirty="0"/>
              <a:t>MIESTO: je forma komercializácie produktov spoločnosti. Týka sa to aj distribúcie.</a:t>
            </a:r>
            <a:endParaRPr lang="en-US" sz="1600" dirty="0"/>
          </a:p>
          <a:p>
            <a:pPr marL="139700" indent="0" algn="l">
              <a:buNone/>
            </a:pPr>
            <a:endParaRPr lang="en-US" sz="1600" dirty="0"/>
          </a:p>
          <a:p>
            <a:pPr algn="l"/>
            <a:r>
              <a:rPr lang="sk-SK" sz="1600" dirty="0"/>
              <a:t>PROPAGÁCIA súvisí s komunikáciou a odlíšenia produktu na trhu s cieľom vypracovať komunikačný plán.</a:t>
            </a:r>
            <a:endParaRPr lang="en-US" sz="1600" dirty="0"/>
          </a:p>
          <a:p>
            <a:pPr marL="139700" indent="0" algn="l">
              <a:buNone/>
            </a:pPr>
            <a:endParaRPr lang="en-US" sz="1600" dirty="0"/>
          </a:p>
          <a:p>
            <a:pPr algn="l"/>
            <a:r>
              <a:rPr lang="sk-SK" sz="1600" dirty="0"/>
              <a:t>CENA</a:t>
            </a:r>
            <a:r>
              <a:rPr lang="en-US" sz="1600" dirty="0"/>
              <a:t>: </a:t>
            </a:r>
            <a:r>
              <a:rPr lang="sk-SK" sz="1600" dirty="0"/>
              <a:t>výber vhodnej ceny výrobku je veľmi dôležitý pre jeho následnú komercializáciu na trhu s prihliadnutím na ponúkanú hodnotu a cenu</a:t>
            </a:r>
            <a:r>
              <a:rPr lang="en-US" sz="1600" dirty="0"/>
              <a:t>.</a:t>
            </a:r>
          </a:p>
          <a:p>
            <a:br>
              <a:rPr lang="en-US" sz="1600" dirty="0"/>
            </a:br>
            <a:endParaRPr lang="es-E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2DF23CA4-22EA-4F70-939D-49A4D22B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A5AD09EE-06E7-44E0-BB7B-08D71B52FD93}"/>
              </a:ext>
            </a:extLst>
          </p:cNvPr>
          <p:cNvSpPr txBox="1"/>
          <p:nvPr/>
        </p:nvSpPr>
        <p:spPr>
          <a:xfrm>
            <a:off x="432450" y="206156"/>
            <a:ext cx="552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2. </a:t>
            </a:r>
            <a:r>
              <a:rPr lang="sk-SK" dirty="0"/>
              <a:t>KONKURENCIESCHOPNOSŤ PROSTREDNÍCTVOM BUDOVANIA VLASTNEJ ZNAČKY A KOMUNIKÁCIE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258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7" y="25195"/>
            <a:ext cx="8568794" cy="1263600"/>
          </a:xfrm>
        </p:spPr>
        <p:txBody>
          <a:bodyPr/>
          <a:lstStyle/>
          <a:p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Úvod d</a:t>
            </a:r>
            <a:r>
              <a:rPr lang="es-ES" sz="3200" dirty="0">
                <a:solidFill>
                  <a:srgbClr val="F24F4F"/>
                </a:solidFill>
                <a:latin typeface="Cambria" panose="02040503050406030204" pitchFamily="18" charset="0"/>
              </a:rPr>
              <a:t>o </a:t>
            </a:r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m</a:t>
            </a:r>
            <a:r>
              <a:rPr lang="es-ES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arketing</a:t>
            </a:r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u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91" y="1288795"/>
            <a:ext cx="8821410" cy="3123651"/>
          </a:xfrm>
        </p:spPr>
        <p:txBody>
          <a:bodyPr/>
          <a:lstStyle/>
          <a:p>
            <a:pPr lvl="0" algn="l"/>
            <a:r>
              <a:rPr lang="sk-SK" sz="1600" dirty="0"/>
              <a:t>Produkt a distribúcia sú dlhodobými strategickými nástrojmi, pretože ich nemožno okamžite zmeniť a ich použitie sa musí dôsledne naplánovať.</a:t>
            </a:r>
          </a:p>
          <a:p>
            <a:pPr lvl="0" algn="l"/>
            <a:endParaRPr lang="es-ES" sz="1600" dirty="0"/>
          </a:p>
          <a:p>
            <a:pPr lvl="0" algn="l"/>
            <a:r>
              <a:rPr lang="sk-SK" sz="1600" dirty="0"/>
              <a:t>Cena a propagácia sú taktické nástroje, pretože sa dajú ľahko a rýchlo upraviť.</a:t>
            </a:r>
          </a:p>
          <a:p>
            <a:pPr lvl="0" algn="l"/>
            <a:endParaRPr lang="sk-SK" sz="1600" dirty="0"/>
          </a:p>
          <a:p>
            <a:pPr lvl="0" algn="l"/>
            <a:r>
              <a:rPr lang="sk-SK" sz="1600" dirty="0"/>
              <a:t>Umelecké a remeselné </a:t>
            </a:r>
            <a:r>
              <a:rPr lang="sk-SK" sz="1600" dirty="0" err="1"/>
              <a:t>mikropodniky</a:t>
            </a:r>
            <a:r>
              <a:rPr lang="sk-SK" sz="1600" dirty="0"/>
              <a:t> musia pred prijatím dôležitých rozhodnutí vykonať štúdiu týchto prvkov aplikovaním SWOT analýzy (slabé stránky, hrozby, silné stránky a príležitosti) na danú spoločnosť.</a:t>
            </a:r>
            <a:endParaRPr lang="en-U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49711782-D84D-4A7C-BAFC-DA3522A8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627A3F74-78E6-437D-B132-CCB412921B75}"/>
              </a:ext>
            </a:extLst>
          </p:cNvPr>
          <p:cNvSpPr txBox="1"/>
          <p:nvPr/>
        </p:nvSpPr>
        <p:spPr>
          <a:xfrm>
            <a:off x="432450" y="206156"/>
            <a:ext cx="552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2. </a:t>
            </a:r>
            <a:r>
              <a:rPr lang="sk-SK" dirty="0"/>
              <a:t>KONKURENCIESCHOPNOSŤ PROSTREDNÍCTVOM BUDOVANIA VLASTNEJ ZNAČKY A KOMUNIKÁCIE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44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16125" y="1219525"/>
            <a:ext cx="7138200" cy="1205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ĎAKUJEME</a:t>
            </a:r>
            <a:r>
              <a:rPr lang="es" sz="60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sz="60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68" y="78555"/>
            <a:ext cx="1787596" cy="88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710" y="151705"/>
            <a:ext cx="2094192" cy="52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1503218" y="1246220"/>
            <a:ext cx="6229425" cy="158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Modul 2</a:t>
            </a:r>
            <a: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sk-SK" sz="3200" b="0" dirty="0">
                <a:solidFill>
                  <a:srgbClr val="E06666"/>
                </a:solidFill>
                <a:latin typeface="Cambria"/>
                <a:ea typeface="Cambria"/>
              </a:rPr>
              <a:t>STRATÉGIA PRE ZAČÍNAJÚCE A EXISTUJÚCE PODNIKY A PODNIKATEĽOV V OBLASTI UMENIA </a:t>
            </a:r>
            <a:r>
              <a:rPr lang="en-US" sz="3200" b="0" dirty="0">
                <a:solidFill>
                  <a:srgbClr val="E06666"/>
                </a:solidFill>
                <a:latin typeface="Cambria"/>
                <a:ea typeface="Cambria"/>
                <a:sym typeface="Cambria"/>
              </a:rPr>
              <a:t>S</a:t>
            </a:r>
            <a:endParaRPr sz="32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6808" y="1282730"/>
            <a:ext cx="7551999" cy="2304230"/>
          </a:xfrm>
        </p:spPr>
        <p:txBody>
          <a:bodyPr/>
          <a:lstStyle/>
          <a:p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CELOK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 2</a:t>
            </a:r>
            <a:b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</a:br>
            <a:r>
              <a:rPr lang="sk-SK" b="0" dirty="0">
                <a:solidFill>
                  <a:srgbClr val="F24F4F"/>
                </a:solidFill>
                <a:latin typeface="Cambria" panose="02040503050406030204" pitchFamily="18" charset="0"/>
              </a:rPr>
              <a:t>KONKURENCIESCHOPNOSŤ PROSTREDNÍCTVOM BUDOVANIA VLASTNEJ ZNAČKY A KOMUNIKÁCIE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55554CC3-17BE-454E-9C31-E3BEE53D9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Učebné ciele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4345" y="1951041"/>
            <a:ext cx="7759818" cy="2471669"/>
          </a:xfrm>
        </p:spPr>
        <p:txBody>
          <a:bodyPr/>
          <a:lstStyle/>
          <a:p>
            <a:pPr lvl="0" algn="l"/>
            <a:r>
              <a:rPr lang="sk-SK" sz="1600" dirty="0"/>
              <a:t>Poznať význam marketingu a komunikácie v spoločnosti.</a:t>
            </a:r>
          </a:p>
          <a:p>
            <a:pPr lvl="0" algn="l"/>
            <a:endParaRPr lang="sk-SK" sz="1600" dirty="0"/>
          </a:p>
          <a:p>
            <a:pPr lvl="0" algn="l"/>
            <a:r>
              <a:rPr lang="sk-SK" sz="1600" dirty="0"/>
              <a:t>Vedieť, ako rozlišovať pojmy týkajúce sa riadenia značky.</a:t>
            </a:r>
          </a:p>
          <a:p>
            <a:pPr algn="l"/>
            <a:endParaRPr lang="sk-SK" sz="1600" dirty="0"/>
          </a:p>
          <a:p>
            <a:pPr lvl="0" algn="l"/>
            <a:r>
              <a:rPr lang="sk-SK" sz="1600" dirty="0"/>
              <a:t>Rozlišovať medzi komunikačnými a marketingovými funkciami.</a:t>
            </a:r>
          </a:p>
          <a:p>
            <a:pPr marL="139700" indent="0" algn="l">
              <a:buNone/>
            </a:pPr>
            <a:r>
              <a:rPr lang="sk-SK" sz="1600" dirty="0"/>
              <a:t> </a:t>
            </a:r>
          </a:p>
          <a:p>
            <a:pPr lvl="0" algn="l"/>
            <a:r>
              <a:rPr lang="sk-SK" sz="1600" dirty="0"/>
              <a:t>Zamerať sa na prvky riadenia podniku, reklamy, vzťahov s verejnosťou a marketingu.</a:t>
            </a:r>
          </a:p>
          <a:p>
            <a:pPr lvl="0" algn="l"/>
            <a:endParaRPr lang="es-ES" sz="1600" dirty="0"/>
          </a:p>
          <a:p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552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2. </a:t>
            </a:r>
            <a:r>
              <a:rPr lang="sk-SK" dirty="0"/>
              <a:t>KONKURENCIESCHOPNOSŤ PROSTREDNÍCTVOM BUDOVANIA VLASTNEJ ZNAČKY A KOMUNIKÁCIE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C45C44AC-9631-4BDD-8344-E690D31CE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2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2961" y="382571"/>
            <a:ext cx="7138200" cy="1263600"/>
          </a:xfrm>
        </p:spPr>
        <p:txBody>
          <a:bodyPr/>
          <a:lstStyle/>
          <a:p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Budovanie značky umeleckých a remeselných </a:t>
            </a:r>
            <a:r>
              <a:rPr lang="sk-SK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mikropodnikov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2696" y="1530220"/>
            <a:ext cx="8215503" cy="3540543"/>
          </a:xfrm>
        </p:spPr>
        <p:txBody>
          <a:bodyPr/>
          <a:lstStyle/>
          <a:p>
            <a:pPr lvl="0" algn="l"/>
            <a:r>
              <a:rPr lang="sk-SK" sz="1600" dirty="0"/>
              <a:t>Logo je vyjadrením značky, ktoré prostredníctvom obrázka asociuje niektoré hodnoty spoločnosti</a:t>
            </a:r>
            <a:r>
              <a:rPr lang="es-ES" sz="1600" dirty="0"/>
              <a:t>. </a:t>
            </a:r>
            <a:r>
              <a:rPr lang="sk-SK" sz="1600" dirty="0"/>
              <a:t>Logo je vyjadrením značky, ktoré prostredníctvom obrázka asociuje niektoré hodnoty spoločnosti</a:t>
            </a:r>
            <a:r>
              <a:rPr lang="es-ES" sz="1600" dirty="0"/>
              <a:t>. </a:t>
            </a:r>
          </a:p>
          <a:p>
            <a:pPr algn="l"/>
            <a:r>
              <a:rPr lang="sk-SK" sz="1600" dirty="0"/>
              <a:t>Aby sme mohli odlíšiť našu spoločnosť od ostatných konkurentov, musíme implementovať dobré riadenie značky. </a:t>
            </a:r>
          </a:p>
          <a:p>
            <a:pPr algn="l"/>
            <a:r>
              <a:rPr lang="sk-SK" sz="1600" dirty="0"/>
              <a:t>Aby bolo logo účinné, musí mať mnoho čŕt, ako napríklad: stručnosť, musí byť ľahko čitateľné, príjemne vysloviteľné a zapamätateľné</a:t>
            </a:r>
            <a:r>
              <a:rPr lang="it-IT" sz="1600" dirty="0"/>
              <a:t>. </a:t>
            </a:r>
          </a:p>
          <a:p>
            <a:pPr algn="l"/>
            <a:r>
              <a:rPr lang="sk-SK" sz="1600" dirty="0"/>
              <a:t>Súčasťou loga je rozlíšenie medzi </a:t>
            </a:r>
            <a:r>
              <a:rPr lang="sk-SK" sz="1600" dirty="0" err="1"/>
              <a:t>izototypom</a:t>
            </a:r>
            <a:r>
              <a:rPr lang="sk-SK" sz="1600" dirty="0"/>
              <a:t>, ktorý je symbolickou časťou (bez textu) značky, </a:t>
            </a:r>
            <a:r>
              <a:rPr lang="sk-SK" sz="1600" dirty="0" err="1"/>
              <a:t>Imagotypom</a:t>
            </a:r>
            <a:r>
              <a:rPr lang="sk-SK" sz="1600" dirty="0"/>
              <a:t>, čo je ikonicko-textová časť, v ktorej sú text a symbol jasne rozlíšené. A nakoniec, </a:t>
            </a:r>
            <a:r>
              <a:rPr lang="sk-SK" sz="1600" dirty="0" err="1"/>
              <a:t>Isologom</a:t>
            </a:r>
            <a:r>
              <a:rPr lang="sk-SK" sz="1600" dirty="0"/>
              <a:t>, čo je kombinácia, textu a obrázku, ktoré sú spojené do jedného bloku</a:t>
            </a:r>
            <a:endParaRPr lang="es-ES" sz="1600" dirty="0"/>
          </a:p>
          <a:p>
            <a:pPr marL="139700" indent="0" algn="l">
              <a:buNone/>
            </a:pPr>
            <a:endParaRPr lang="es-ES" sz="1600" dirty="0"/>
          </a:p>
          <a:p>
            <a:pPr marL="139700" lvl="0" indent="0" algn="l">
              <a:buNone/>
            </a:pPr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6" y="4303643"/>
            <a:ext cx="1599006" cy="76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5152D863-D736-41FF-901C-ECC11D090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A3AAAB85-1962-4D2D-BAFA-4EC5D12D9425}"/>
              </a:ext>
            </a:extLst>
          </p:cNvPr>
          <p:cNvSpPr txBox="1"/>
          <p:nvPr/>
        </p:nvSpPr>
        <p:spPr>
          <a:xfrm>
            <a:off x="432450" y="206156"/>
            <a:ext cx="552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2. </a:t>
            </a:r>
            <a:r>
              <a:rPr lang="sk-SK" dirty="0"/>
              <a:t>KONKURENCIESCHOPNOSŤ PROSTREDNÍCTVOM BUDOVANIA VLASTNEJ ZNAČKY A KOMUNIKÁCIE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58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964" y="394855"/>
            <a:ext cx="7551322" cy="898924"/>
          </a:xfrm>
        </p:spPr>
        <p:txBody>
          <a:bodyPr/>
          <a:lstStyle/>
          <a:p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Imidž, identita a reputácia</a:t>
            </a:r>
            <a:endParaRPr lang="es-ES" sz="3200" b="1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38" y="1524447"/>
            <a:ext cx="7551323" cy="2746788"/>
          </a:xfrm>
        </p:spPr>
        <p:txBody>
          <a:bodyPr/>
          <a:lstStyle/>
          <a:p>
            <a:pPr algn="l"/>
            <a:r>
              <a:rPr lang="sk-SK" sz="1600" dirty="0"/>
              <a:t>Imidž je bežná koncepcia, podľa ktorej publikum spoločnosť posudzuje</a:t>
            </a:r>
            <a:r>
              <a:rPr lang="it-IT" sz="1600" dirty="0"/>
              <a:t>.</a:t>
            </a:r>
            <a:endParaRPr lang="es-ES" sz="1600" dirty="0"/>
          </a:p>
          <a:p>
            <a:pPr algn="l"/>
            <a:r>
              <a:rPr lang="sk-SK" sz="1600" dirty="0"/>
              <a:t>Identita spočíva v projektovaní súboru systémov, štruktúr a hodnôt, ktoré v spoločnosti prevládajú, prostredníctvom interného a externého komunikačného programu</a:t>
            </a:r>
            <a:r>
              <a:rPr lang="it-IT" sz="1600" dirty="0"/>
              <a:t>. </a:t>
            </a:r>
            <a:endParaRPr lang="es-ES" sz="1600" dirty="0"/>
          </a:p>
          <a:p>
            <a:pPr algn="l"/>
            <a:r>
              <a:rPr lang="sk-SK" sz="1600" dirty="0"/>
              <a:t>Reputácia je vnímanie uskutočnených činností spoločnosti a budúcich očakávaní, ktoré opisujú všeobecnú príťažlivosť firmy voči jej kľúčovým záujmovým skupinám v porovnaní s jej hlavnými konkurentmi.</a:t>
            </a:r>
            <a:endParaRPr lang="es-ES" sz="1600" dirty="0"/>
          </a:p>
          <a:p>
            <a:pPr algn="l"/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CC750A72-06D5-4A4C-8719-C62491EE1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907060F9-FB3D-4E02-8F44-409490C4365A}"/>
              </a:ext>
            </a:extLst>
          </p:cNvPr>
          <p:cNvSpPr txBox="1"/>
          <p:nvPr/>
        </p:nvSpPr>
        <p:spPr>
          <a:xfrm>
            <a:off x="432450" y="206156"/>
            <a:ext cx="552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2. </a:t>
            </a:r>
            <a:r>
              <a:rPr lang="sk-SK" dirty="0"/>
              <a:t>KONKURENCIESCHOPNOSŤ PROSTREDNÍCTVOM BUDOVANIA VLASTNEJ ZNAČKY A KOMUNIKÁCIE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9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964" y="394855"/>
            <a:ext cx="7551322" cy="898924"/>
          </a:xfrm>
        </p:spPr>
        <p:txBody>
          <a:bodyPr/>
          <a:lstStyle/>
          <a:p>
            <a:r>
              <a:rPr lang="sk-SK" sz="3200" dirty="0">
                <a:solidFill>
                  <a:srgbClr val="F24F4F"/>
                </a:solidFill>
                <a:latin typeface="Cambria" panose="02040503050406030204" pitchFamily="18" charset="0"/>
              </a:rPr>
              <a:t>Obchodné smerovanie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38" y="1524447"/>
            <a:ext cx="7551323" cy="2746788"/>
          </a:xfrm>
        </p:spPr>
        <p:txBody>
          <a:bodyPr/>
          <a:lstStyle/>
          <a:p>
            <a:pPr algn="l"/>
            <a:r>
              <a:rPr lang="sk-SK" sz="1600" dirty="0"/>
              <a:t>Pre primerané obchodné riadenie je potrebná analýza obchodného systému, návrhu stratégií a primeraná organizácia a koordinácia.</a:t>
            </a:r>
            <a:endParaRPr lang="es-ES" sz="1600" dirty="0"/>
          </a:p>
          <a:p>
            <a:pPr marL="139700" indent="0" algn="l">
              <a:buNone/>
            </a:pPr>
            <a:endParaRPr lang="es-ES" sz="1600" dirty="0"/>
          </a:p>
          <a:p>
            <a:pPr algn="l"/>
            <a:r>
              <a:rPr lang="sk-SK" sz="1600" dirty="0"/>
              <a:t>Obchodné smerovanie sa </a:t>
            </a:r>
            <a:r>
              <a:rPr lang="sk-SK" sz="1600" dirty="0" err="1"/>
              <a:t>potýka</a:t>
            </a:r>
            <a:r>
              <a:rPr lang="sk-SK" sz="1600" dirty="0"/>
              <a:t> s určitými problémy, pretože systém obsahuje veľké množstvo premenných. Okrem toho niekedy existujú ťažkosti pri určovaní reakcie na dopyt, konkurenčných účinkov, existuje viacero lokalít, produktov, cieľov, atď.</a:t>
            </a:r>
            <a:endParaRPr lang="es-ES" sz="1600" dirty="0"/>
          </a:p>
          <a:p>
            <a:pPr marL="139700" indent="0" algn="l">
              <a:buNone/>
            </a:pPr>
            <a:endParaRPr lang="es-ES" sz="1600" dirty="0"/>
          </a:p>
          <a:p>
            <a:pPr algn="l"/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442A3E59-1DFD-47D5-9781-3FE16FD35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0B0CCAC9-5C75-4391-B49F-1C963A433C97}"/>
              </a:ext>
            </a:extLst>
          </p:cNvPr>
          <p:cNvSpPr txBox="1"/>
          <p:nvPr/>
        </p:nvSpPr>
        <p:spPr>
          <a:xfrm>
            <a:off x="432450" y="206156"/>
            <a:ext cx="552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2. </a:t>
            </a:r>
            <a:r>
              <a:rPr lang="sk-SK" dirty="0"/>
              <a:t>KONKURENCIESCHOPNOSŤ PROSTREDNÍCTVOM BUDOVANIA VLASTNEJ ZNAČKY A KOMUNIKÁCIE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162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Vzťahy s verejnosťou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109" y="1459134"/>
            <a:ext cx="7848599" cy="2696214"/>
          </a:xfrm>
        </p:spPr>
        <p:txBody>
          <a:bodyPr/>
          <a:lstStyle/>
          <a:p>
            <a:pPr lvl="0" algn="l"/>
            <a:r>
              <a:rPr lang="sk-SK" sz="1600" dirty="0"/>
              <a:t>Vzťahy s verejnosťou sú komunikačný nástroj, ktorého cieľom je zmena postojov k značke, produktu alebo nápadu</a:t>
            </a:r>
            <a:r>
              <a:rPr lang="it-IT" sz="1600" dirty="0"/>
              <a:t>. </a:t>
            </a:r>
          </a:p>
          <a:p>
            <a:pPr algn="l"/>
            <a:r>
              <a:rPr lang="sk-SK" sz="1600" dirty="0"/>
              <a:t>Jedným zo spôsobov je organizácia podujatí, kde chce organizácia dosiahnuť, aby sa jej imidž pred publikom zlepšil bez toho, aby museli platiť za reklamu</a:t>
            </a:r>
            <a:r>
              <a:rPr lang="it-IT" sz="1600" dirty="0"/>
              <a:t> </a:t>
            </a:r>
          </a:p>
          <a:p>
            <a:pPr algn="l"/>
            <a:r>
              <a:rPr lang="sk-SK" sz="1600" dirty="0"/>
              <a:t>Prostredníctvom týchto podujatí sa vydá tlačová správa, ktorú uverejnia médiá, kde je spoločnosť alebo značka protagonistom. Nazýva sa to Publicita.</a:t>
            </a:r>
            <a:endParaRPr lang="it-IT" sz="1600" dirty="0"/>
          </a:p>
          <a:p>
            <a:pPr algn="l"/>
            <a:endParaRPr lang="es-ES" sz="1600" dirty="0"/>
          </a:p>
          <a:p>
            <a:pPr lvl="0" algn="l"/>
            <a:endParaRPr lang="es-E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C238BA13-1F6A-4033-9DFC-EC2FD155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535F1D92-3490-4962-8926-B3762BBE0968}"/>
              </a:ext>
            </a:extLst>
          </p:cNvPr>
          <p:cNvSpPr txBox="1"/>
          <p:nvPr/>
        </p:nvSpPr>
        <p:spPr>
          <a:xfrm>
            <a:off x="432450" y="206156"/>
            <a:ext cx="552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2. </a:t>
            </a:r>
            <a:r>
              <a:rPr lang="sk-SK" dirty="0"/>
              <a:t>KONKURENCIESCHOPNOSŤ PROSTREDNÍCTVOM BUDOVANIA VLASTNEJ ZNAČKY A KOMUNIKÁCIE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52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sk-SK" dirty="0">
                <a:solidFill>
                  <a:srgbClr val="F24F4F"/>
                </a:solidFill>
                <a:latin typeface="Cambria" panose="02040503050406030204" pitchFamily="18" charset="0"/>
              </a:rPr>
              <a:t>Reklama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90" y="1362151"/>
            <a:ext cx="8091055" cy="3043593"/>
          </a:xfrm>
        </p:spPr>
        <p:txBody>
          <a:bodyPr/>
          <a:lstStyle/>
          <a:p>
            <a:pPr lvl="0" algn="l"/>
            <a:r>
              <a:rPr lang="sk-SK" sz="1600" dirty="0"/>
              <a:t>Reklama je riadený komunikačný proces, ktorý využíva masmédiá na propagáciu výrobkov, služieb, nápadov alebo inštitúcií.</a:t>
            </a:r>
          </a:p>
          <a:p>
            <a:pPr lvl="0" algn="l"/>
            <a:endParaRPr lang="es-ES" sz="1600" dirty="0"/>
          </a:p>
          <a:p>
            <a:pPr lvl="0" algn="l"/>
            <a:r>
              <a:rPr lang="sk-SK" sz="1600" dirty="0"/>
              <a:t>Reklama je komunikačný nástroj, ktorý oceňuje a zviditeľňuje výrobky a služby, a odlišuje ich od konkurencie.</a:t>
            </a:r>
            <a:r>
              <a:rPr lang="es-ES" sz="1600" dirty="0"/>
              <a:t> </a:t>
            </a:r>
          </a:p>
          <a:p>
            <a:pPr lvl="0" algn="l"/>
            <a:endParaRPr lang="es-ES" sz="1600" dirty="0"/>
          </a:p>
          <a:p>
            <a:pPr lvl="0" algn="l"/>
            <a:r>
              <a:rPr lang="sk-SK" sz="1600" dirty="0"/>
              <a:t>Najdôležitejšími prvkami reklamy sú odosielateľ (inzerent alebo reklamná agentúra), správa (reklama), príjemca (zákazníci, kupujúci) a kanál (prostriedky komunikácie prostredníctvom ktorých je vysielaná reklamná správa).</a:t>
            </a:r>
            <a:endParaRPr lang="es-E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BAC9647E-860D-4974-B3E1-BAEE7C12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700" i="1" dirty="0">
                <a:solidFill>
                  <a:srgbClr val="8080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Tento projekt bol financovaný s podporou Európskej komisie. Táto publikácia odráža iba názory autora a Komisia nezodpovedá za akékoľvek použitie informácií v nej obsiahnutých.</a:t>
            </a:r>
            <a:endParaRPr lang="sk-SK" sz="700" i="1" dirty="0">
              <a:solidFill>
                <a:srgbClr val="8080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730ACA87-35FE-4A9D-A4C8-7B89831AFD05}"/>
              </a:ext>
            </a:extLst>
          </p:cNvPr>
          <p:cNvSpPr txBox="1"/>
          <p:nvPr/>
        </p:nvSpPr>
        <p:spPr>
          <a:xfrm>
            <a:off x="432450" y="206156"/>
            <a:ext cx="552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Celok</a:t>
            </a:r>
            <a:r>
              <a:rPr lang="es-ES" dirty="0"/>
              <a:t> 2. </a:t>
            </a:r>
            <a:r>
              <a:rPr lang="sk-SK" dirty="0"/>
              <a:t>KONKURENCIESCHOPNOSŤ PROSTREDNÍCTVOM BUDOVANIA VLASTNEJ ZNAČKY A KOMUNIKÁCIE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70353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1232</Words>
  <Application>Microsoft Office PowerPoint</Application>
  <PresentationFormat>Prezentácia na obrazovke (16:9)</PresentationFormat>
  <Paragraphs>107</Paragraphs>
  <Slides>14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Century Gothic</vt:lpstr>
      <vt:lpstr>Arial</vt:lpstr>
      <vt:lpstr>Cambria</vt:lpstr>
      <vt:lpstr>EB Garamond Medium</vt:lpstr>
      <vt:lpstr>EB Garamond</vt:lpstr>
      <vt:lpstr>Garamond</vt:lpstr>
      <vt:lpstr>Simple Light</vt:lpstr>
      <vt:lpstr> ARTkadémia  “Akadémia umenia a remesiel”</vt:lpstr>
      <vt:lpstr>Modul 2  STRATÉGIA PRE ZAČÍNAJÚCE A EXISTUJÚCE PODNIKY A PODNIKATEĽOV V OBLASTI UMENIA S</vt:lpstr>
      <vt:lpstr>CELOK 2 KONKURENCIESCHOPNOSŤ PROSTREDNÍCTVOM BUDOVANIA VLASTNEJ ZNAČKY A KOMUNIKÁCIE</vt:lpstr>
      <vt:lpstr>Učebné ciele</vt:lpstr>
      <vt:lpstr>Budovanie značky umeleckých a remeselných mikropodnikov</vt:lpstr>
      <vt:lpstr>Imidž, identita a reputácia</vt:lpstr>
      <vt:lpstr>Obchodné smerovanie</vt:lpstr>
      <vt:lpstr>Vzťahy s verejnosťou</vt:lpstr>
      <vt:lpstr>Reklama</vt:lpstr>
      <vt:lpstr>Reklama</vt:lpstr>
      <vt:lpstr>Úvod do marketingu</vt:lpstr>
      <vt:lpstr>Úvod do marketingu</vt:lpstr>
      <vt:lpstr>Úvod do marketingu</vt:lpstr>
      <vt:lpstr>ĎAKUJEME!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Mikus Juraj</cp:lastModifiedBy>
  <cp:revision>60</cp:revision>
  <dcterms:modified xsi:type="dcterms:W3CDTF">2020-02-15T16:52:52Z</dcterms:modified>
</cp:coreProperties>
</file>