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327" r:id="rId6"/>
    <p:sldId id="290" r:id="rId7"/>
    <p:sldId id="293" r:id="rId8"/>
    <p:sldId id="324" r:id="rId9"/>
    <p:sldId id="325" r:id="rId10"/>
    <p:sldId id="326"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2" y="30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46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529012" y="3504425"/>
            <a:ext cx="3866764" cy="677108"/>
          </a:xfrm>
          <a:prstGeom prst="rect">
            <a:avLst/>
          </a:prstGeom>
        </p:spPr>
        <p:txBody>
          <a:bodyPr wrap="none">
            <a:spAutoFit/>
          </a:bodyPr>
          <a:lstStyle/>
          <a:p>
            <a:r>
              <a:rPr lang="es-ES" sz="2400" dirty="0">
                <a:solidFill>
                  <a:srgbClr val="E06666"/>
                </a:solidFill>
                <a:latin typeface="Cambria"/>
              </a:rPr>
              <a:t>ART-herramientas de inicio</a:t>
            </a:r>
          </a:p>
          <a:p>
            <a:r>
              <a:rPr lang="es-ES" dirty="0"/>
              <a:t> </a:t>
            </a:r>
            <a:r>
              <a:rPr lang="en-US" dirty="0">
                <a:solidFill>
                  <a:srgbClr val="E06666"/>
                </a:solidFill>
                <a:latin typeface="Cambria"/>
                <a:ea typeface="Cambria"/>
                <a:cs typeface="Cambria"/>
                <a:sym typeface="Cambria"/>
              </a:rPr>
              <a:t>VIABILIDAD COMERCIAL Y FINANCIERA</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Pasos clave</a:t>
            </a:r>
          </a:p>
        </p:txBody>
      </p:sp>
      <p:sp>
        <p:nvSpPr>
          <p:cNvPr id="3" name="2 Marcador de texto"/>
          <p:cNvSpPr>
            <a:spLocks noGrp="1"/>
          </p:cNvSpPr>
          <p:nvPr>
            <p:ph type="body" idx="1"/>
          </p:nvPr>
        </p:nvSpPr>
        <p:spPr>
          <a:xfrm>
            <a:off x="98612" y="1105354"/>
            <a:ext cx="8881289" cy="3199434"/>
          </a:xfrm>
        </p:spPr>
        <p:txBody>
          <a:bodyPr/>
          <a:lstStyle/>
          <a:p>
            <a:pPr marL="114300" indent="0" algn="just">
              <a:buNone/>
            </a:pPr>
            <a:r>
              <a:rPr lang="es-ES" dirty="0"/>
              <a:t>Si quieres vender, tendrás que crear tu propia fórmula. Parece que el objetivo de todas las empresas es vender más, sin embargo, la mayor parte de las empresas no dedican tiempo a definir la estrategia de la venta.</a:t>
            </a:r>
          </a:p>
          <a:p>
            <a:pPr marL="114300" indent="0" algn="just">
              <a:buNone/>
            </a:pPr>
            <a:r>
              <a:rPr lang="es-ES" dirty="0"/>
              <a:t>Hay una pregunta a la que todos deberíamos respondernos, ¿Quieres vender más o mejor?</a:t>
            </a:r>
          </a:p>
          <a:p>
            <a:pPr marL="114300" indent="0" algn="just">
              <a:buNone/>
            </a:pPr>
            <a:endParaRPr lang="es-ES" dirty="0"/>
          </a:p>
          <a:p>
            <a:pPr marL="114300" indent="0" algn="just">
              <a:buNone/>
            </a:pPr>
            <a:r>
              <a:rPr lang="es-ES" b="1" dirty="0"/>
              <a:t>Observar</a:t>
            </a:r>
            <a:r>
              <a:rPr lang="es-ES" dirty="0"/>
              <a:t>: Analizar los cambios del mercado/Adaptarse a las nuevas tendencias/Entender a los nuevos clientes</a:t>
            </a:r>
          </a:p>
          <a:p>
            <a:pPr marL="114300" indent="0" algn="just">
              <a:buNone/>
            </a:pPr>
            <a:r>
              <a:rPr lang="es-ES" b="1" dirty="0"/>
              <a:t>Crear:</a:t>
            </a:r>
            <a:r>
              <a:rPr lang="es-ES" dirty="0"/>
              <a:t> Buscar nuestro elemento diferencial/ Poner a punto nuestro ingenio y nuestra creatividad/Definir nuestra fórmula para la venta/Combinar herramientas de marketing tradicional y herramientas no convencionales</a:t>
            </a:r>
          </a:p>
          <a:p>
            <a:pPr marL="114300" indent="0" algn="just">
              <a:buNone/>
            </a:pPr>
            <a:r>
              <a:rPr lang="es-ES" b="1" dirty="0"/>
              <a:t>Vender:</a:t>
            </a:r>
            <a:r>
              <a:rPr lang="es-ES" dirty="0"/>
              <a:t> Llegar al cliente de forma diferente/1,2,3 Plan de acción para salir a vender/Escuchar al mercado y a los clientes, observar y no preguntar, y aunque la tentación es vender de todo, es bueno concentrar la fuerza de venta en aquello que nos resulte de mayor interés.</a:t>
            </a:r>
          </a:p>
          <a:p>
            <a:pPr marL="114300" indent="0" algn="just">
              <a:buNone/>
            </a:pPr>
            <a:endParaRPr lang="es-ES" dirty="0"/>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2. VIABILIDAD COMERCIAL</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4322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6000" dirty="0">
                <a:solidFill>
                  <a:srgbClr val="E06666"/>
                </a:solidFill>
                <a:latin typeface="Cambria"/>
                <a:ea typeface="Cambria"/>
                <a:cs typeface="Cambria"/>
                <a:sym typeface="Cambria"/>
              </a:rPr>
              <a:t>GRACIAS</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504449" y="1910113"/>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1.</a:t>
            </a:r>
            <a:r>
              <a:rPr lang="es-ES" sz="3200" b="0" dirty="0">
                <a:solidFill>
                  <a:srgbClr val="E06666"/>
                </a:solidFill>
                <a:latin typeface="Cambria"/>
                <a:ea typeface="Cambria"/>
                <a:cs typeface="Cambria"/>
                <a:sym typeface="Cambria"/>
              </a:rPr>
              <a:t> VIABILIDAD COMERCIAL Y FIANCIERA</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s-ES" b="0" dirty="0">
                <a:solidFill>
                  <a:srgbClr val="F24F4F"/>
                </a:solidFill>
                <a:latin typeface="Cambria" panose="02040503050406030204" pitchFamily="18" charset="0"/>
              </a:rPr>
              <a:t>UNIDAD 1. VIABILIDAD FINANCIERA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¿Qué es un Balance?</a:t>
            </a:r>
          </a:p>
        </p:txBody>
      </p:sp>
      <p:sp>
        <p:nvSpPr>
          <p:cNvPr id="3" name="2 Marcador de texto"/>
          <p:cNvSpPr>
            <a:spLocks noGrp="1"/>
          </p:cNvSpPr>
          <p:nvPr>
            <p:ph type="body" idx="1"/>
          </p:nvPr>
        </p:nvSpPr>
        <p:spPr>
          <a:xfrm>
            <a:off x="579863" y="1589283"/>
            <a:ext cx="8240752" cy="2848902"/>
          </a:xfrm>
        </p:spPr>
        <p:txBody>
          <a:bodyPr/>
          <a:lstStyle/>
          <a:p>
            <a:pPr marL="139700" indent="0" algn="just">
              <a:buNone/>
            </a:pPr>
            <a:r>
              <a:rPr lang="es-ES" dirty="0"/>
              <a:t>El Balance es un estado contable que refleja la situación de la empresa en un momento determinado, es lo que denominamos "Balance de situación".</a:t>
            </a:r>
          </a:p>
          <a:p>
            <a:pPr marL="139700" indent="0" algn="just">
              <a:buNone/>
            </a:pPr>
            <a:r>
              <a:rPr lang="es-ES" dirty="0"/>
              <a:t>Esta situación, se resume en cuatro grandes grupos:</a:t>
            </a:r>
          </a:p>
          <a:p>
            <a:pPr marL="139700" indent="0" algn="just">
              <a:buNone/>
            </a:pPr>
            <a:endParaRPr lang="es-ES" dirty="0"/>
          </a:p>
          <a:p>
            <a:pPr marL="139700" indent="0" algn="just">
              <a:buNone/>
            </a:pPr>
            <a:r>
              <a:rPr lang="es-ES" dirty="0"/>
              <a:t>1- Bienes: lo que la empresa tiene en "propiedad". </a:t>
            </a:r>
            <a:r>
              <a:rPr lang="es-ES" dirty="0" err="1"/>
              <a:t>Ej</a:t>
            </a:r>
            <a:r>
              <a:rPr lang="es-ES" dirty="0"/>
              <a:t>: Locales, maquinaria, licencias, dinero, etc.</a:t>
            </a:r>
          </a:p>
          <a:p>
            <a:pPr marL="139700" indent="0" algn="just">
              <a:buNone/>
            </a:pPr>
            <a:r>
              <a:rPr lang="es-ES" dirty="0"/>
              <a:t>2- Derechos: lo que le deben a la empresa. </a:t>
            </a:r>
            <a:r>
              <a:rPr lang="es-ES" dirty="0" err="1"/>
              <a:t>Ej</a:t>
            </a:r>
            <a:r>
              <a:rPr lang="es-ES" dirty="0"/>
              <a:t>: Cuentas de clientes pendientes de cobro.</a:t>
            </a:r>
          </a:p>
          <a:p>
            <a:pPr marL="139700" indent="0" algn="just">
              <a:buNone/>
            </a:pPr>
            <a:r>
              <a:rPr lang="es-ES" dirty="0"/>
              <a:t>3- Obligaciones: las deudas de la empresa. </a:t>
            </a:r>
            <a:r>
              <a:rPr lang="es-ES" dirty="0" err="1"/>
              <a:t>Ej</a:t>
            </a:r>
            <a:r>
              <a:rPr lang="es-ES" dirty="0"/>
              <a:t>: prestamos…</a:t>
            </a:r>
          </a:p>
          <a:p>
            <a:pPr marL="139700" indent="0" algn="just">
              <a:buNone/>
            </a:pPr>
            <a:r>
              <a:rPr lang="es-ES" dirty="0"/>
              <a:t>4- Patrimonio: El capital (fondos invertidos en la empresa por los socios), las reservas, los beneficios aún no "repartidos"... menos las pérdidas (si las hay),es lo que denominamos Patrimonio Neto.</a:t>
            </a:r>
          </a:p>
          <a:p>
            <a:pPr marL="139700" indent="0" algn="just">
              <a:buNone/>
            </a:pPr>
            <a:endParaRPr lang="es-ES" dirty="0"/>
          </a:p>
        </p:txBody>
      </p:sp>
      <p:sp>
        <p:nvSpPr>
          <p:cNvPr id="4" name="3 CuadroTexto"/>
          <p:cNvSpPr txBox="1"/>
          <p:nvPr/>
        </p:nvSpPr>
        <p:spPr>
          <a:xfrm>
            <a:off x="432450" y="206156"/>
            <a:ext cx="3113638" cy="307777"/>
          </a:xfrm>
          <a:prstGeom prst="rect">
            <a:avLst/>
          </a:prstGeom>
          <a:noFill/>
        </p:spPr>
        <p:txBody>
          <a:bodyPr wrap="square" rtlCol="0">
            <a:spAutoFit/>
          </a:bodyPr>
          <a:lstStyle/>
          <a:p>
            <a:r>
              <a:rPr lang="es-ES" dirty="0"/>
              <a:t>Unidad 1. VIABILIDAD FINANCIERA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Cuenta de pérdidas y ganancias</a:t>
            </a:r>
          </a:p>
        </p:txBody>
      </p:sp>
      <p:sp>
        <p:nvSpPr>
          <p:cNvPr id="3" name="2 Marcador de texto"/>
          <p:cNvSpPr>
            <a:spLocks noGrp="1"/>
          </p:cNvSpPr>
          <p:nvPr>
            <p:ph type="body" idx="1"/>
          </p:nvPr>
        </p:nvSpPr>
        <p:spPr>
          <a:xfrm>
            <a:off x="579863" y="1589283"/>
            <a:ext cx="8240752" cy="2848902"/>
          </a:xfrm>
        </p:spPr>
        <p:txBody>
          <a:bodyPr/>
          <a:lstStyle/>
          <a:p>
            <a:pPr marL="139700" indent="0" algn="just">
              <a:buNone/>
            </a:pPr>
            <a:r>
              <a:rPr lang="es-ES" dirty="0"/>
              <a:t>Se presenta como una relación de los gastos e ingresos previstos para un periodo de tiempo determinado.</a:t>
            </a:r>
          </a:p>
          <a:p>
            <a:pPr marL="139700" indent="0" algn="just">
              <a:buNone/>
            </a:pPr>
            <a:endParaRPr lang="es-ES" dirty="0"/>
          </a:p>
          <a:p>
            <a:pPr algn="just">
              <a:buFontTx/>
              <a:buChar char="-"/>
            </a:pPr>
            <a:r>
              <a:rPr lang="es-ES" dirty="0"/>
              <a:t>Se debe elaborar una relación exhaustiva de los GASTOS FIJOS del negocio, que son independientes del volumen de actividad (alquiler, parte fija de suministros, cuotas de la seguridad social, sueldos…).</a:t>
            </a:r>
          </a:p>
          <a:p>
            <a:pPr algn="just">
              <a:buFontTx/>
              <a:buChar char="-"/>
            </a:pPr>
            <a:endParaRPr lang="es-ES" dirty="0"/>
          </a:p>
          <a:p>
            <a:pPr marL="139700" indent="0" algn="just">
              <a:buNone/>
            </a:pPr>
            <a:r>
              <a:rPr lang="es-ES" dirty="0"/>
              <a:t>- A continuación, se determinan los GASTOS VARIABLES, estrechamente ligados a la actividad (Ejemplo: materiales de fabricación del producto, en los que la cantidad será mayor cuanto mayor sea la producción, en empresas de servicios el coste de la hora del personal).</a:t>
            </a:r>
          </a:p>
        </p:txBody>
      </p:sp>
      <p:sp>
        <p:nvSpPr>
          <p:cNvPr id="4" name="3 CuadroTexto"/>
          <p:cNvSpPr txBox="1"/>
          <p:nvPr/>
        </p:nvSpPr>
        <p:spPr>
          <a:xfrm>
            <a:off x="432450" y="206156"/>
            <a:ext cx="3113638" cy="307777"/>
          </a:xfrm>
          <a:prstGeom prst="rect">
            <a:avLst/>
          </a:prstGeom>
          <a:noFill/>
        </p:spPr>
        <p:txBody>
          <a:bodyPr wrap="square" rtlCol="0">
            <a:spAutoFit/>
          </a:bodyPr>
          <a:lstStyle/>
          <a:p>
            <a:r>
              <a:rPr lang="es-ES" dirty="0"/>
              <a:t>Unidad 1. VIABILIDAD FINANCIERA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71728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¿Qué es la Tesorería?</a:t>
            </a:r>
          </a:p>
        </p:txBody>
      </p:sp>
      <p:sp>
        <p:nvSpPr>
          <p:cNvPr id="3" name="2 Marcador de texto"/>
          <p:cNvSpPr>
            <a:spLocks noGrp="1"/>
          </p:cNvSpPr>
          <p:nvPr>
            <p:ph type="body" idx="1"/>
          </p:nvPr>
        </p:nvSpPr>
        <p:spPr>
          <a:xfrm>
            <a:off x="98612" y="1201434"/>
            <a:ext cx="8881289" cy="3281356"/>
          </a:xfrm>
        </p:spPr>
        <p:txBody>
          <a:bodyPr/>
          <a:lstStyle/>
          <a:p>
            <a:pPr marL="114300" indent="0" algn="just">
              <a:buNone/>
            </a:pPr>
            <a:r>
              <a:rPr lang="es-ES" dirty="0"/>
              <a:t>Es de gran utilidad como instrumento de ayuda para determinar las entradas y salidas de caja y para planificar la liquidez (en no pocas ocasiones las deficiencias de liquidez, debidas a una insuficiente previsión, determinan el fracaso a corto plazo de algunos proyectos empresariales).</a:t>
            </a:r>
          </a:p>
          <a:p>
            <a:pPr marL="114300" indent="0" algn="just">
              <a:buNone/>
            </a:pPr>
            <a:r>
              <a:rPr lang="es-ES" dirty="0"/>
              <a:t>Es preciso incidir en la diferencia entre ingreso y cobro y entre gasto y pago.</a:t>
            </a:r>
          </a:p>
          <a:p>
            <a:pPr marL="114300" indent="0" algn="just">
              <a:buNone/>
            </a:pPr>
            <a:r>
              <a:rPr lang="es-ES" dirty="0"/>
              <a:t>El ingreso se genera cuando se produce la venta y el cobro cuando se recibe la liquidez derivada de esa venta.</a:t>
            </a:r>
          </a:p>
          <a:p>
            <a:pPr marL="114300" indent="0" algn="just">
              <a:buNone/>
            </a:pPr>
            <a:r>
              <a:rPr lang="es-ES" dirty="0"/>
              <a:t>El gasto se produce cuando se genera la obligación (con un proveedor...). El pago se genera cuando se produce la salida de caja.</a:t>
            </a:r>
          </a:p>
          <a:p>
            <a:pPr marL="114300" indent="0" algn="just">
              <a:buNone/>
            </a:pPr>
            <a:r>
              <a:rPr lang="es-ES" dirty="0"/>
              <a:t>Hay que ajustar los periodos de cobro con los pagos a proveedores para evitar desfases de Tesorería.</a:t>
            </a:r>
          </a:p>
          <a:p>
            <a:pPr marL="114300" indent="0" algn="just">
              <a:buNone/>
            </a:pPr>
            <a:r>
              <a:rPr lang="es-ES" dirty="0"/>
              <a:t>El conocimiento de estos datos permitirá saber las necesidades de tesorería y el momento en que éstas podrán manifestarse, pudiendo así prever por anticipado la búsqueda de financiación de caja cuando la liquidez sea escasa o, en sentido contrario, cuando sea alta la liquidez, estudiar la colocación de los fondos generados.</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3. VIABILIDAD FINANCIERA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80280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Financiación</a:t>
            </a: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es-ES" dirty="0"/>
              <a:t>Las fuentes de financiación son los Recursos líquidos o medios de pago de la empresa para hacer frente a sus necesidades dinerarias.</a:t>
            </a:r>
          </a:p>
          <a:p>
            <a:pPr marL="114300" indent="0" algn="just">
              <a:buNone/>
            </a:pPr>
            <a:r>
              <a:rPr lang="es-ES" dirty="0"/>
              <a:t>Las fuentes de financiación suponen las adquisiciones de capital, tanto inmovilizado como circulante.</a:t>
            </a:r>
          </a:p>
          <a:p>
            <a:pPr marL="114300" indent="0" algn="just">
              <a:buNone/>
            </a:pPr>
            <a:r>
              <a:rPr lang="es-ES" dirty="0"/>
              <a:t>Según que las Fuentes de Financiación sean de la empresa o pertenezcan a terceras personas ajenas a la misma (y por tanto exigibles), se distinguen dos tipos:</a:t>
            </a:r>
          </a:p>
          <a:p>
            <a:pPr marL="114300" indent="0" algn="just">
              <a:buNone/>
            </a:pPr>
            <a:endParaRPr lang="es-ES" dirty="0"/>
          </a:p>
          <a:p>
            <a:pPr marL="114300" indent="0" algn="just">
              <a:buNone/>
            </a:pPr>
            <a:r>
              <a:rPr lang="es-ES" dirty="0"/>
              <a:t>FUENTES DE FINANCIAIÓN PROPIA: comprenden el capital social, el fondo de amortización, las reservas y la autofinanciación.</a:t>
            </a:r>
          </a:p>
          <a:p>
            <a:pPr marL="114300" indent="0" algn="just">
              <a:buNone/>
            </a:pPr>
            <a:r>
              <a:rPr lang="es-ES" dirty="0"/>
              <a:t>FUENTES DE FINANCIAIÓN AJENA: aquellas de las que la empresa dispone por un tiempo determinado, transcurrido el cual tiene la obligación de pagar unos intereses y restituir la cantidad obtenida. A grandes rasgos se distinguen las siguientes modalidades:</a:t>
            </a: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es-ES" dirty="0"/>
              <a:t>Unidad 1. VIABILIDAD FINANCIERA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48694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504449" y="1910113"/>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a:t>
            </a:r>
            <a:r>
              <a:rPr lang="es-ES" sz="3200" b="0" dirty="0" err="1">
                <a:solidFill>
                  <a:srgbClr val="E06666"/>
                </a:solidFill>
                <a:latin typeface="Cambria"/>
                <a:ea typeface="Cambria"/>
                <a:cs typeface="Cambria"/>
                <a:sym typeface="Cambria"/>
              </a:rPr>
              <a:t>ó</a:t>
            </a:r>
            <a:r>
              <a:rPr lang="es" sz="3200" b="0" dirty="0">
                <a:solidFill>
                  <a:srgbClr val="E06666"/>
                </a:solidFill>
                <a:latin typeface="Cambria"/>
                <a:ea typeface="Cambria"/>
                <a:cs typeface="Cambria"/>
                <a:sym typeface="Cambria"/>
              </a:rPr>
              <a:t>dul</a:t>
            </a:r>
            <a:r>
              <a:rPr lang="es-ES" sz="3200" b="0" dirty="0">
                <a:solidFill>
                  <a:srgbClr val="E06666"/>
                </a:solidFill>
                <a:latin typeface="Cambria"/>
                <a:ea typeface="Cambria"/>
                <a:cs typeface="Cambria"/>
                <a:sym typeface="Cambria"/>
              </a:rPr>
              <a:t>o</a:t>
            </a:r>
            <a:r>
              <a:rPr lang="es" sz="3200" b="0" dirty="0">
                <a:solidFill>
                  <a:srgbClr val="E06666"/>
                </a:solidFill>
                <a:latin typeface="Cambria"/>
                <a:ea typeface="Cambria"/>
                <a:cs typeface="Cambria"/>
                <a:sym typeface="Cambria"/>
              </a:rPr>
              <a:t> 2.</a:t>
            </a:r>
            <a:r>
              <a:rPr lang="es-ES" sz="3200" b="0" dirty="0">
                <a:solidFill>
                  <a:srgbClr val="E06666"/>
                </a:solidFill>
                <a:latin typeface="Cambria"/>
                <a:ea typeface="Cambria"/>
                <a:cs typeface="Cambria"/>
                <a:sym typeface="Cambria"/>
              </a:rPr>
              <a:t> VIABILIDAD COMERCIAL</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235660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es-ES" b="0" dirty="0">
                <a:solidFill>
                  <a:srgbClr val="F24F4F"/>
                </a:solidFill>
                <a:latin typeface="Cambria" panose="02040503050406030204" pitchFamily="18" charset="0"/>
              </a:rPr>
              <a:t>UNIDAD 1. VIABILIDAD COMERCIAL</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13075591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1198</Words>
  <Application>Microsoft Office PowerPoint</Application>
  <PresentationFormat>Presentación en pantalla (16:9)</PresentationFormat>
  <Paragraphs>76</Paragraphs>
  <Slides>11</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Century Gothic</vt:lpstr>
      <vt:lpstr>Garamond</vt:lpstr>
      <vt:lpstr>Arial</vt:lpstr>
      <vt:lpstr>Cambria</vt:lpstr>
      <vt:lpstr>EB Garamond</vt:lpstr>
      <vt:lpstr>EB Garamond Medium</vt:lpstr>
      <vt:lpstr>Simple Light</vt:lpstr>
      <vt:lpstr> ARTCademy “Arts and Crafts Academy”</vt:lpstr>
      <vt:lpstr>Módulo 1. VIABILIDAD COMERCIAL Y FIANCIERA</vt:lpstr>
      <vt:lpstr>UNIDAD 1. VIABILIDAD FINANCIERA</vt:lpstr>
      <vt:lpstr>¿Qué es un Balance?</vt:lpstr>
      <vt:lpstr>Cuenta de pérdidas y ganancias</vt:lpstr>
      <vt:lpstr>¿Qué es la Tesorería?</vt:lpstr>
      <vt:lpstr>Financiación</vt:lpstr>
      <vt:lpstr>Módulo 2. VIABILIDAD COMERCIAL</vt:lpstr>
      <vt:lpstr>UNIDAD 1. VIABILIDAD COMERCIAL</vt:lpstr>
      <vt:lpstr>Pasos clave</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Miguel Angel Moya Collado</cp:lastModifiedBy>
  <cp:revision>64</cp:revision>
  <dcterms:modified xsi:type="dcterms:W3CDTF">2020-01-13T12:45:29Z</dcterms:modified>
</cp:coreProperties>
</file>