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9"/>
  </p:notesMasterIdLst>
  <p:sldIdLst>
    <p:sldId id="256" r:id="rId2"/>
    <p:sldId id="272" r:id="rId3"/>
    <p:sldId id="283" r:id="rId4"/>
    <p:sldId id="275" r:id="rId5"/>
    <p:sldId id="276" r:id="rId6"/>
    <p:sldId id="280" r:id="rId7"/>
    <p:sldId id="281" r:id="rId8"/>
    <p:sldId id="282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74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EB Garamond Medium" panose="020B0604020202020204" charset="0"/>
      <p:regular r:id="rId24"/>
      <p:bold r:id="rId25"/>
      <p:italic r:id="rId26"/>
      <p:boldItalic r:id="rId27"/>
    </p:embeddedFont>
    <p:embeddedFont>
      <p:font typeface="Arial Rounded MT Bold" panose="020F0704030504030204" pitchFamily="34" charset="0"/>
      <p:regular r:id="rId28"/>
    </p:embeddedFont>
    <p:embeddedFont>
      <p:font typeface="Garamond" panose="02020404030301010803" pitchFamily="18" charset="0"/>
      <p:regular r:id="rId29"/>
      <p:bold r:id="rId30"/>
      <p:italic r:id="rId31"/>
    </p:embeddedFont>
    <p:embeddedFont>
      <p:font typeface="EB Garamond" panose="020B0604020202020204" charset="0"/>
      <p:regular r:id="rId32"/>
      <p:bold r:id="rId33"/>
      <p:italic r:id="rId34"/>
      <p:boldItalic r:id="rId35"/>
    </p:embeddedFont>
    <p:embeddedFont>
      <p:font typeface="Century Gothic" panose="020B0502020202020204" pitchFamily="34" charset="0"/>
      <p:regular r:id="rId36"/>
      <p:bold r:id="rId37"/>
      <p:italic r:id="rId38"/>
      <p:boldItalic r:id="rId39"/>
    </p:embeddedFont>
    <p:embeddedFont>
      <p:font typeface="Cambria" panose="02040503050406030204" pitchFamily="18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ACF5"/>
    <a:srgbClr val="008000"/>
    <a:srgbClr val="552579"/>
    <a:srgbClr val="F2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BA9CDD-04B9-4B3C-8110-6EC2372B814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C2E995F-AF8C-4BA9-BC03-72225A7AB33D}">
      <dgm:prSet phldrT="[Texto]"/>
      <dgm:spPr>
        <a:xfrm>
          <a:off x="1603362" y="241"/>
          <a:ext cx="1241450" cy="335761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o-RO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Conducătorul</a:t>
          </a:r>
          <a:endParaRPr lang="en-US" dirty="0" smtClean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r>
            <a:rPr lang="en-US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Maestru</a:t>
          </a:r>
          <a:r>
            <a:rPr lang="en-US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o-RO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Artizan</a:t>
          </a:r>
          <a:endParaRPr lang="es-E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C2907239-48FE-498F-8A80-2FEF44E7FB8F}" type="parTrans" cxnId="{108AA769-6252-41BA-AB47-679A3E348D16}">
      <dgm:prSet/>
      <dgm:spPr/>
      <dgm:t>
        <a:bodyPr/>
        <a:lstStyle/>
        <a:p>
          <a:pPr algn="ctr"/>
          <a:endParaRPr lang="es-ES"/>
        </a:p>
      </dgm:t>
    </dgm:pt>
    <dgm:pt modelId="{D304392B-5E25-4A8D-8731-137D3409B322}" type="sibTrans" cxnId="{108AA769-6252-41BA-AB47-679A3E348D16}">
      <dgm:prSet/>
      <dgm:spPr/>
      <dgm:t>
        <a:bodyPr/>
        <a:lstStyle/>
        <a:p>
          <a:pPr algn="ctr"/>
          <a:endParaRPr lang="es-ES"/>
        </a:p>
      </dgm:t>
    </dgm:pt>
    <dgm:pt modelId="{486A45EE-68ED-4D6F-BC56-A7AA9B024A23}" type="asst">
      <dgm:prSet phldrT="[Texto]"/>
      <dgm:spPr>
        <a:xfrm>
          <a:off x="982027" y="491936"/>
          <a:ext cx="1164093" cy="371269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n-US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Funcționar</a:t>
          </a:r>
          <a:r>
            <a:rPr lang="en-US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de </a:t>
          </a:r>
          <a:r>
            <a:rPr lang="en-US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contabilitate</a:t>
          </a:r>
          <a:r>
            <a:rPr lang="en-US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și</a:t>
          </a:r>
          <a:r>
            <a:rPr lang="en-US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facturare</a:t>
          </a:r>
          <a:endParaRPr lang="es-E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79B0B092-4D01-406D-80F6-6E3117553321}" type="parTrans" cxnId="{C2522750-0AB3-41C9-918B-C1B59097C542}">
      <dgm:prSet/>
      <dgm:spPr>
        <a:xfrm>
          <a:off x="2100400" y="336002"/>
          <a:ext cx="91440" cy="341567"/>
        </a:xfrm>
        <a:custGeom>
          <a:avLst/>
          <a:gdLst/>
          <a:ahLst/>
          <a:cxnLst/>
          <a:rect l="0" t="0" r="0" b="0"/>
          <a:pathLst>
            <a:path>
              <a:moveTo>
                <a:pt x="123686" y="0"/>
              </a:moveTo>
              <a:lnTo>
                <a:pt x="123686" y="341567"/>
              </a:lnTo>
              <a:lnTo>
                <a:pt x="45720" y="341567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endParaRPr lang="es-ES"/>
        </a:p>
      </dgm:t>
    </dgm:pt>
    <dgm:pt modelId="{73AF1118-FD24-44D5-BC27-113C66C1AF5E}" type="sibTrans" cxnId="{C2522750-0AB3-41C9-918B-C1B59097C542}">
      <dgm:prSet/>
      <dgm:spPr/>
      <dgm:t>
        <a:bodyPr/>
        <a:lstStyle/>
        <a:p>
          <a:pPr algn="ctr"/>
          <a:endParaRPr lang="es-ES"/>
        </a:p>
      </dgm:t>
    </dgm:pt>
    <dgm:pt modelId="{678E0C91-C899-4D3F-82E3-80AE8A22787F}">
      <dgm:prSet phldrT="[Texto]"/>
      <dgm:spPr>
        <a:xfrm>
          <a:off x="161926" y="1019138"/>
          <a:ext cx="1235272" cy="371269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s-ES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Designer</a:t>
          </a:r>
          <a:r>
            <a:rPr lang="es-E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</dgm:t>
    </dgm:pt>
    <dgm:pt modelId="{7004F596-210B-4414-BF5E-BA60B91B6677}" type="parTrans" cxnId="{42FC6F7B-2FBA-4DD9-9671-554EF821DA7C}">
      <dgm:prSet/>
      <dgm:spPr>
        <a:xfrm>
          <a:off x="779563" y="336002"/>
          <a:ext cx="1444524" cy="683135"/>
        </a:xfrm>
        <a:custGeom>
          <a:avLst/>
          <a:gdLst/>
          <a:ahLst/>
          <a:cxnLst/>
          <a:rect l="0" t="0" r="0" b="0"/>
          <a:pathLst>
            <a:path>
              <a:moveTo>
                <a:pt x="1444524" y="0"/>
              </a:moveTo>
              <a:lnTo>
                <a:pt x="1444524" y="605169"/>
              </a:lnTo>
              <a:lnTo>
                <a:pt x="0" y="605169"/>
              </a:lnTo>
              <a:lnTo>
                <a:pt x="0" y="683135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endParaRPr lang="es-ES"/>
        </a:p>
      </dgm:t>
    </dgm:pt>
    <dgm:pt modelId="{17CDCCE9-7F03-4C4A-856A-9E8886789927}" type="sibTrans" cxnId="{42FC6F7B-2FBA-4DD9-9671-554EF821DA7C}">
      <dgm:prSet/>
      <dgm:spPr/>
      <dgm:t>
        <a:bodyPr/>
        <a:lstStyle/>
        <a:p>
          <a:pPr algn="ctr"/>
          <a:endParaRPr lang="es-ES"/>
        </a:p>
      </dgm:t>
    </dgm:pt>
    <dgm:pt modelId="{F3078078-7B4D-4EF6-AC2A-DF6E4B1BD2E8}">
      <dgm:prSet phldrT="[Texto]"/>
      <dgm:spPr>
        <a:xfrm>
          <a:off x="1553132" y="1019138"/>
          <a:ext cx="1091688" cy="371269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ro-RO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Artizan</a:t>
          </a:r>
          <a:r>
            <a:rPr lang="es-ES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s-E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</a:t>
          </a:r>
        </a:p>
      </dgm:t>
    </dgm:pt>
    <dgm:pt modelId="{4ED7D3BF-9AAE-4C0A-AAC1-B7878E2CA424}" type="parTrans" cxnId="{917DAC02-2E40-4C57-B4CE-9A57E60CDF3A}">
      <dgm:prSet/>
      <dgm:spPr>
        <a:xfrm>
          <a:off x="2098977" y="336002"/>
          <a:ext cx="125110" cy="683135"/>
        </a:xfrm>
        <a:custGeom>
          <a:avLst/>
          <a:gdLst/>
          <a:ahLst/>
          <a:cxnLst/>
          <a:rect l="0" t="0" r="0" b="0"/>
          <a:pathLst>
            <a:path>
              <a:moveTo>
                <a:pt x="125110" y="0"/>
              </a:moveTo>
              <a:lnTo>
                <a:pt x="125110" y="605169"/>
              </a:lnTo>
              <a:lnTo>
                <a:pt x="0" y="605169"/>
              </a:lnTo>
              <a:lnTo>
                <a:pt x="0" y="683135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endParaRPr lang="es-ES"/>
        </a:p>
      </dgm:t>
    </dgm:pt>
    <dgm:pt modelId="{629B7C4D-2DC4-4665-B55F-86680713A826}" type="sibTrans" cxnId="{917DAC02-2E40-4C57-B4CE-9A57E60CDF3A}">
      <dgm:prSet/>
      <dgm:spPr/>
      <dgm:t>
        <a:bodyPr/>
        <a:lstStyle/>
        <a:p>
          <a:pPr algn="ctr"/>
          <a:endParaRPr lang="es-ES"/>
        </a:p>
      </dgm:t>
    </dgm:pt>
    <dgm:pt modelId="{09EECCAD-5275-498C-9E0A-3307ECCD37D6}">
      <dgm:prSet phldrT="[Texto]"/>
      <dgm:spPr>
        <a:xfrm>
          <a:off x="2800754" y="1019138"/>
          <a:ext cx="1485493" cy="371269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ro-RO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Artizan </a:t>
          </a:r>
          <a:r>
            <a:rPr lang="es-ES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</a:t>
          </a:r>
          <a:endParaRPr lang="es-ES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6CB46A52-EB94-4616-9C70-8B6F7EA87E9E}" type="parTrans" cxnId="{882E6B3C-77E3-469E-94F1-82FE0977BAE8}">
      <dgm:prSet/>
      <dgm:spPr>
        <a:xfrm>
          <a:off x="2224087" y="336002"/>
          <a:ext cx="1319413" cy="683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5169"/>
              </a:lnTo>
              <a:lnTo>
                <a:pt x="1319413" y="605169"/>
              </a:lnTo>
              <a:lnTo>
                <a:pt x="1319413" y="683135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endParaRPr lang="es-ES"/>
        </a:p>
      </dgm:t>
    </dgm:pt>
    <dgm:pt modelId="{265F2F2C-6DCF-4CDE-A1C7-C0B55CD40160}" type="sibTrans" cxnId="{882E6B3C-77E3-469E-94F1-82FE0977BAE8}">
      <dgm:prSet/>
      <dgm:spPr/>
      <dgm:t>
        <a:bodyPr/>
        <a:lstStyle/>
        <a:p>
          <a:pPr algn="ctr"/>
          <a:endParaRPr lang="es-ES"/>
        </a:p>
      </dgm:t>
    </dgm:pt>
    <dgm:pt modelId="{A89A117A-4819-40E6-AAEC-327404AA1538}" type="pres">
      <dgm:prSet presAssocID="{D5BA9CDD-04B9-4B3C-8110-6EC2372B814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C335BF1-9EAD-4605-8BE8-FF77B97F6849}" type="pres">
      <dgm:prSet presAssocID="{EC2E995F-AF8C-4BA9-BC03-72225A7AB33D}" presName="hierRoot1" presStyleCnt="0">
        <dgm:presLayoutVars>
          <dgm:hierBranch val="init"/>
        </dgm:presLayoutVars>
      </dgm:prSet>
      <dgm:spPr/>
    </dgm:pt>
    <dgm:pt modelId="{59563E07-5A93-462F-A423-BA93822083EF}" type="pres">
      <dgm:prSet presAssocID="{EC2E995F-AF8C-4BA9-BC03-72225A7AB33D}" presName="rootComposite1" presStyleCnt="0"/>
      <dgm:spPr/>
    </dgm:pt>
    <dgm:pt modelId="{A2548766-23CA-40B5-96CF-4EEF56A0E757}" type="pres">
      <dgm:prSet presAssocID="{EC2E995F-AF8C-4BA9-BC03-72225A7AB33D}" presName="rootText1" presStyleLbl="node0" presStyleIdx="0" presStyleCnt="1" custScaleX="167190" custScaleY="904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C649CD-E297-45CE-B5FE-C34414C2F0DE}" type="pres">
      <dgm:prSet presAssocID="{EC2E995F-AF8C-4BA9-BC03-72225A7AB33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6657326-747F-4A83-86AF-4EDFEE3D64CA}" type="pres">
      <dgm:prSet presAssocID="{EC2E995F-AF8C-4BA9-BC03-72225A7AB33D}" presName="hierChild2" presStyleCnt="0"/>
      <dgm:spPr/>
    </dgm:pt>
    <dgm:pt modelId="{0D54C913-A0D4-4B73-BB09-4BA6A0E6AAE1}" type="pres">
      <dgm:prSet presAssocID="{7004F596-210B-4414-BF5E-BA60B91B6677}" presName="Name37" presStyleLbl="parChTrans1D2" presStyleIdx="0" presStyleCnt="4"/>
      <dgm:spPr/>
      <dgm:t>
        <a:bodyPr/>
        <a:lstStyle/>
        <a:p>
          <a:endParaRPr lang="en-US"/>
        </a:p>
      </dgm:t>
    </dgm:pt>
    <dgm:pt modelId="{A0592940-BBC9-49F3-BDB0-3DEDC369958C}" type="pres">
      <dgm:prSet presAssocID="{678E0C91-C899-4D3F-82E3-80AE8A22787F}" presName="hierRoot2" presStyleCnt="0">
        <dgm:presLayoutVars>
          <dgm:hierBranch val="init"/>
        </dgm:presLayoutVars>
      </dgm:prSet>
      <dgm:spPr/>
    </dgm:pt>
    <dgm:pt modelId="{B3FEA395-6D3A-434B-B562-71CC00EA326E}" type="pres">
      <dgm:prSet presAssocID="{678E0C91-C899-4D3F-82E3-80AE8A22787F}" presName="rootComposite" presStyleCnt="0"/>
      <dgm:spPr/>
    </dgm:pt>
    <dgm:pt modelId="{675BB6B6-D495-412A-8D2D-452D9F21D3B7}" type="pres">
      <dgm:prSet presAssocID="{678E0C91-C899-4D3F-82E3-80AE8A22787F}" presName="rootText" presStyleLbl="node2" presStyleIdx="0" presStyleCnt="3" custScaleX="1663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60CD42-37E6-4D8A-94DB-E483B8E8ABFA}" type="pres">
      <dgm:prSet presAssocID="{678E0C91-C899-4D3F-82E3-80AE8A22787F}" presName="rootConnector" presStyleLbl="node2" presStyleIdx="0" presStyleCnt="3"/>
      <dgm:spPr/>
      <dgm:t>
        <a:bodyPr/>
        <a:lstStyle/>
        <a:p>
          <a:endParaRPr lang="en-US"/>
        </a:p>
      </dgm:t>
    </dgm:pt>
    <dgm:pt modelId="{EF97FEC6-D256-469B-B9A1-9195F07D847B}" type="pres">
      <dgm:prSet presAssocID="{678E0C91-C899-4D3F-82E3-80AE8A22787F}" presName="hierChild4" presStyleCnt="0"/>
      <dgm:spPr/>
    </dgm:pt>
    <dgm:pt modelId="{C231AFF3-EF5A-4D4F-9C4B-7A1A5B3B6AF2}" type="pres">
      <dgm:prSet presAssocID="{678E0C91-C899-4D3F-82E3-80AE8A22787F}" presName="hierChild5" presStyleCnt="0"/>
      <dgm:spPr/>
    </dgm:pt>
    <dgm:pt modelId="{50873A6B-929C-4FD8-80D3-0DC6986AB362}" type="pres">
      <dgm:prSet presAssocID="{4ED7D3BF-9AAE-4C0A-AAC1-B7878E2CA424}" presName="Name37" presStyleLbl="parChTrans1D2" presStyleIdx="1" presStyleCnt="4"/>
      <dgm:spPr/>
      <dgm:t>
        <a:bodyPr/>
        <a:lstStyle/>
        <a:p>
          <a:endParaRPr lang="en-US"/>
        </a:p>
      </dgm:t>
    </dgm:pt>
    <dgm:pt modelId="{874EFAC7-910D-4BC9-ADD2-6FBCA96CF8FB}" type="pres">
      <dgm:prSet presAssocID="{F3078078-7B4D-4EF6-AC2A-DF6E4B1BD2E8}" presName="hierRoot2" presStyleCnt="0">
        <dgm:presLayoutVars>
          <dgm:hierBranch val="init"/>
        </dgm:presLayoutVars>
      </dgm:prSet>
      <dgm:spPr/>
    </dgm:pt>
    <dgm:pt modelId="{D3F3400A-57C8-43EE-8072-F1473961F5CA}" type="pres">
      <dgm:prSet presAssocID="{F3078078-7B4D-4EF6-AC2A-DF6E4B1BD2E8}" presName="rootComposite" presStyleCnt="0"/>
      <dgm:spPr/>
    </dgm:pt>
    <dgm:pt modelId="{C1B8E74E-B575-49D4-B541-602561EE9B33}" type="pres">
      <dgm:prSet presAssocID="{F3078078-7B4D-4EF6-AC2A-DF6E4B1BD2E8}" presName="rootText" presStyleLbl="node2" presStyleIdx="1" presStyleCnt="3" custScaleX="1470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4ECFFC-84ED-4D2F-95B0-78C94C20832E}" type="pres">
      <dgm:prSet presAssocID="{F3078078-7B4D-4EF6-AC2A-DF6E4B1BD2E8}" presName="rootConnector" presStyleLbl="node2" presStyleIdx="1" presStyleCnt="3"/>
      <dgm:spPr/>
      <dgm:t>
        <a:bodyPr/>
        <a:lstStyle/>
        <a:p>
          <a:endParaRPr lang="en-US"/>
        </a:p>
      </dgm:t>
    </dgm:pt>
    <dgm:pt modelId="{45AAD590-9720-4840-8CFA-B42BD47FE0D8}" type="pres">
      <dgm:prSet presAssocID="{F3078078-7B4D-4EF6-AC2A-DF6E4B1BD2E8}" presName="hierChild4" presStyleCnt="0"/>
      <dgm:spPr/>
    </dgm:pt>
    <dgm:pt modelId="{34F76FDD-A960-44D9-8225-DE88B0E53A45}" type="pres">
      <dgm:prSet presAssocID="{F3078078-7B4D-4EF6-AC2A-DF6E4B1BD2E8}" presName="hierChild5" presStyleCnt="0"/>
      <dgm:spPr/>
    </dgm:pt>
    <dgm:pt modelId="{999B5C84-AF93-4512-BAF8-B78A19BF50EF}" type="pres">
      <dgm:prSet presAssocID="{6CB46A52-EB94-4616-9C70-8B6F7EA87E9E}" presName="Name37" presStyleLbl="parChTrans1D2" presStyleIdx="2" presStyleCnt="4"/>
      <dgm:spPr/>
      <dgm:t>
        <a:bodyPr/>
        <a:lstStyle/>
        <a:p>
          <a:endParaRPr lang="en-US"/>
        </a:p>
      </dgm:t>
    </dgm:pt>
    <dgm:pt modelId="{1A76D76E-467A-482F-8B99-4681814E30BD}" type="pres">
      <dgm:prSet presAssocID="{09EECCAD-5275-498C-9E0A-3307ECCD37D6}" presName="hierRoot2" presStyleCnt="0">
        <dgm:presLayoutVars>
          <dgm:hierBranch val="init"/>
        </dgm:presLayoutVars>
      </dgm:prSet>
      <dgm:spPr/>
    </dgm:pt>
    <dgm:pt modelId="{8C490EB1-13FE-490B-9AD1-F5720D2F8953}" type="pres">
      <dgm:prSet presAssocID="{09EECCAD-5275-498C-9E0A-3307ECCD37D6}" presName="rootComposite" presStyleCnt="0"/>
      <dgm:spPr/>
    </dgm:pt>
    <dgm:pt modelId="{AA84D6D7-1560-402D-A514-FDA8C331B0D5}" type="pres">
      <dgm:prSet presAssocID="{09EECCAD-5275-498C-9E0A-3307ECCD37D6}" presName="rootText" presStyleLbl="node2" presStyleIdx="2" presStyleCnt="3" custScaleX="2000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7077C5-C285-4695-B682-9C27D9CBA8C4}" type="pres">
      <dgm:prSet presAssocID="{09EECCAD-5275-498C-9E0A-3307ECCD37D6}" presName="rootConnector" presStyleLbl="node2" presStyleIdx="2" presStyleCnt="3"/>
      <dgm:spPr/>
      <dgm:t>
        <a:bodyPr/>
        <a:lstStyle/>
        <a:p>
          <a:endParaRPr lang="en-US"/>
        </a:p>
      </dgm:t>
    </dgm:pt>
    <dgm:pt modelId="{929C7647-0211-45CB-AC32-858B9B104588}" type="pres">
      <dgm:prSet presAssocID="{09EECCAD-5275-498C-9E0A-3307ECCD37D6}" presName="hierChild4" presStyleCnt="0"/>
      <dgm:spPr/>
    </dgm:pt>
    <dgm:pt modelId="{86733A92-9754-4D64-8AFD-C05F97EEA5B7}" type="pres">
      <dgm:prSet presAssocID="{09EECCAD-5275-498C-9E0A-3307ECCD37D6}" presName="hierChild5" presStyleCnt="0"/>
      <dgm:spPr/>
    </dgm:pt>
    <dgm:pt modelId="{2FF353B6-8EF1-4256-9275-95C55B7D8B76}" type="pres">
      <dgm:prSet presAssocID="{EC2E995F-AF8C-4BA9-BC03-72225A7AB33D}" presName="hierChild3" presStyleCnt="0"/>
      <dgm:spPr/>
    </dgm:pt>
    <dgm:pt modelId="{E4326DBB-D498-494E-A486-CFF1F4E28EDA}" type="pres">
      <dgm:prSet presAssocID="{79B0B092-4D01-406D-80F6-6E3117553321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C2254EA1-F5D5-4411-B653-7FCE9C2E58B7}" type="pres">
      <dgm:prSet presAssocID="{486A45EE-68ED-4D6F-BC56-A7AA9B024A23}" presName="hierRoot3" presStyleCnt="0">
        <dgm:presLayoutVars>
          <dgm:hierBranch val="init"/>
        </dgm:presLayoutVars>
      </dgm:prSet>
      <dgm:spPr/>
    </dgm:pt>
    <dgm:pt modelId="{4E6A6482-FF57-40B4-B8FA-FA77000D489E}" type="pres">
      <dgm:prSet presAssocID="{486A45EE-68ED-4D6F-BC56-A7AA9B024A23}" presName="rootComposite3" presStyleCnt="0"/>
      <dgm:spPr/>
    </dgm:pt>
    <dgm:pt modelId="{9E3A2353-A609-498F-90B8-66A9C8D5DE34}" type="pres">
      <dgm:prSet presAssocID="{486A45EE-68ED-4D6F-BC56-A7AA9B024A23}" presName="rootText3" presStyleLbl="asst1" presStyleIdx="0" presStyleCnt="1" custScaleX="1567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B8E097-56EE-4CC8-8171-C7BEA637D5BE}" type="pres">
      <dgm:prSet presAssocID="{486A45EE-68ED-4D6F-BC56-A7AA9B024A23}" presName="rootConnector3" presStyleLbl="asst1" presStyleIdx="0" presStyleCnt="1"/>
      <dgm:spPr/>
      <dgm:t>
        <a:bodyPr/>
        <a:lstStyle/>
        <a:p>
          <a:endParaRPr lang="en-US"/>
        </a:p>
      </dgm:t>
    </dgm:pt>
    <dgm:pt modelId="{73C0C9BE-7376-4A2F-BB37-2C69C5A7C164}" type="pres">
      <dgm:prSet presAssocID="{486A45EE-68ED-4D6F-BC56-A7AA9B024A23}" presName="hierChild6" presStyleCnt="0"/>
      <dgm:spPr/>
    </dgm:pt>
    <dgm:pt modelId="{C13409BD-68BF-49DB-AEF0-C3D8443CA688}" type="pres">
      <dgm:prSet presAssocID="{486A45EE-68ED-4D6F-BC56-A7AA9B024A23}" presName="hierChild7" presStyleCnt="0"/>
      <dgm:spPr/>
    </dgm:pt>
  </dgm:ptLst>
  <dgm:cxnLst>
    <dgm:cxn modelId="{435EE33A-B020-47B5-A38D-03D3B941493D}" type="presOf" srcId="{678E0C91-C899-4D3F-82E3-80AE8A22787F}" destId="{675BB6B6-D495-412A-8D2D-452D9F21D3B7}" srcOrd="0" destOrd="0" presId="urn:microsoft.com/office/officeart/2005/8/layout/orgChart1"/>
    <dgm:cxn modelId="{B8D026F3-8731-4CEC-8AB5-5005CE2701FD}" type="presOf" srcId="{F3078078-7B4D-4EF6-AC2A-DF6E4B1BD2E8}" destId="{C1B8E74E-B575-49D4-B541-602561EE9B33}" srcOrd="0" destOrd="0" presId="urn:microsoft.com/office/officeart/2005/8/layout/orgChart1"/>
    <dgm:cxn modelId="{2D746D8C-E934-4710-A8DF-2D5D32A3F025}" type="presOf" srcId="{09EECCAD-5275-498C-9E0A-3307ECCD37D6}" destId="{C07077C5-C285-4695-B682-9C27D9CBA8C4}" srcOrd="1" destOrd="0" presId="urn:microsoft.com/office/officeart/2005/8/layout/orgChart1"/>
    <dgm:cxn modelId="{42FC6F7B-2FBA-4DD9-9671-554EF821DA7C}" srcId="{EC2E995F-AF8C-4BA9-BC03-72225A7AB33D}" destId="{678E0C91-C899-4D3F-82E3-80AE8A22787F}" srcOrd="1" destOrd="0" parTransId="{7004F596-210B-4414-BF5E-BA60B91B6677}" sibTransId="{17CDCCE9-7F03-4C4A-856A-9E8886789927}"/>
    <dgm:cxn modelId="{FA6644EE-E21A-4E9A-A93A-F2D69B54F302}" type="presOf" srcId="{6CB46A52-EB94-4616-9C70-8B6F7EA87E9E}" destId="{999B5C84-AF93-4512-BAF8-B78A19BF50EF}" srcOrd="0" destOrd="0" presId="urn:microsoft.com/office/officeart/2005/8/layout/orgChart1"/>
    <dgm:cxn modelId="{82DFD324-5CD2-4A1E-8DD5-AFB997C5417A}" type="presOf" srcId="{7004F596-210B-4414-BF5E-BA60B91B6677}" destId="{0D54C913-A0D4-4B73-BB09-4BA6A0E6AAE1}" srcOrd="0" destOrd="0" presId="urn:microsoft.com/office/officeart/2005/8/layout/orgChart1"/>
    <dgm:cxn modelId="{108AA769-6252-41BA-AB47-679A3E348D16}" srcId="{D5BA9CDD-04B9-4B3C-8110-6EC2372B814D}" destId="{EC2E995F-AF8C-4BA9-BC03-72225A7AB33D}" srcOrd="0" destOrd="0" parTransId="{C2907239-48FE-498F-8A80-2FEF44E7FB8F}" sibTransId="{D304392B-5E25-4A8D-8731-137D3409B322}"/>
    <dgm:cxn modelId="{B7DF5FEF-9DDC-491C-87EC-D8471F24AE0B}" type="presOf" srcId="{09EECCAD-5275-498C-9E0A-3307ECCD37D6}" destId="{AA84D6D7-1560-402D-A514-FDA8C331B0D5}" srcOrd="0" destOrd="0" presId="urn:microsoft.com/office/officeart/2005/8/layout/orgChart1"/>
    <dgm:cxn modelId="{792A43E4-C546-4DBF-8EB1-4E2F9A2F5D31}" type="presOf" srcId="{486A45EE-68ED-4D6F-BC56-A7AA9B024A23}" destId="{9E3A2353-A609-498F-90B8-66A9C8D5DE34}" srcOrd="0" destOrd="0" presId="urn:microsoft.com/office/officeart/2005/8/layout/orgChart1"/>
    <dgm:cxn modelId="{E1E6DFD8-8195-42CB-AEE7-6F9889EA7556}" type="presOf" srcId="{4ED7D3BF-9AAE-4C0A-AAC1-B7878E2CA424}" destId="{50873A6B-929C-4FD8-80D3-0DC6986AB362}" srcOrd="0" destOrd="0" presId="urn:microsoft.com/office/officeart/2005/8/layout/orgChart1"/>
    <dgm:cxn modelId="{34C218C2-0582-44B3-B8D3-1F8F608E5B0F}" type="presOf" srcId="{678E0C91-C899-4D3F-82E3-80AE8A22787F}" destId="{CA60CD42-37E6-4D8A-94DB-E483B8E8ABFA}" srcOrd="1" destOrd="0" presId="urn:microsoft.com/office/officeart/2005/8/layout/orgChart1"/>
    <dgm:cxn modelId="{C9572CA3-7A65-4D89-984E-E08E9D396CA3}" type="presOf" srcId="{F3078078-7B4D-4EF6-AC2A-DF6E4B1BD2E8}" destId="{8A4ECFFC-84ED-4D2F-95B0-78C94C20832E}" srcOrd="1" destOrd="0" presId="urn:microsoft.com/office/officeart/2005/8/layout/orgChart1"/>
    <dgm:cxn modelId="{882E6B3C-77E3-469E-94F1-82FE0977BAE8}" srcId="{EC2E995F-AF8C-4BA9-BC03-72225A7AB33D}" destId="{09EECCAD-5275-498C-9E0A-3307ECCD37D6}" srcOrd="3" destOrd="0" parTransId="{6CB46A52-EB94-4616-9C70-8B6F7EA87E9E}" sibTransId="{265F2F2C-6DCF-4CDE-A1C7-C0B55CD40160}"/>
    <dgm:cxn modelId="{B9A52752-F936-4B8B-974C-E14108044CA1}" type="presOf" srcId="{486A45EE-68ED-4D6F-BC56-A7AA9B024A23}" destId="{25B8E097-56EE-4CC8-8171-C7BEA637D5BE}" srcOrd="1" destOrd="0" presId="urn:microsoft.com/office/officeart/2005/8/layout/orgChart1"/>
    <dgm:cxn modelId="{C2522750-0AB3-41C9-918B-C1B59097C542}" srcId="{EC2E995F-AF8C-4BA9-BC03-72225A7AB33D}" destId="{486A45EE-68ED-4D6F-BC56-A7AA9B024A23}" srcOrd="0" destOrd="0" parTransId="{79B0B092-4D01-406D-80F6-6E3117553321}" sibTransId="{73AF1118-FD24-44D5-BC27-113C66C1AF5E}"/>
    <dgm:cxn modelId="{597588B0-E139-4DFE-BC3D-1C7AD83E4D1E}" type="presOf" srcId="{D5BA9CDD-04B9-4B3C-8110-6EC2372B814D}" destId="{A89A117A-4819-40E6-AAEC-327404AA1538}" srcOrd="0" destOrd="0" presId="urn:microsoft.com/office/officeart/2005/8/layout/orgChart1"/>
    <dgm:cxn modelId="{4AADF086-6E58-4C11-87F2-9A758CB7F175}" type="presOf" srcId="{79B0B092-4D01-406D-80F6-6E3117553321}" destId="{E4326DBB-D498-494E-A486-CFF1F4E28EDA}" srcOrd="0" destOrd="0" presId="urn:microsoft.com/office/officeart/2005/8/layout/orgChart1"/>
    <dgm:cxn modelId="{917DAC02-2E40-4C57-B4CE-9A57E60CDF3A}" srcId="{EC2E995F-AF8C-4BA9-BC03-72225A7AB33D}" destId="{F3078078-7B4D-4EF6-AC2A-DF6E4B1BD2E8}" srcOrd="2" destOrd="0" parTransId="{4ED7D3BF-9AAE-4C0A-AAC1-B7878E2CA424}" sibTransId="{629B7C4D-2DC4-4665-B55F-86680713A826}"/>
    <dgm:cxn modelId="{D910E2E6-32DC-46D4-A2FB-FAEBDEC534ED}" type="presOf" srcId="{EC2E995F-AF8C-4BA9-BC03-72225A7AB33D}" destId="{92C649CD-E297-45CE-B5FE-C34414C2F0DE}" srcOrd="1" destOrd="0" presId="urn:microsoft.com/office/officeart/2005/8/layout/orgChart1"/>
    <dgm:cxn modelId="{4911ABF2-1DCB-4DC1-AB15-812A1991BD56}" type="presOf" srcId="{EC2E995F-AF8C-4BA9-BC03-72225A7AB33D}" destId="{A2548766-23CA-40B5-96CF-4EEF56A0E757}" srcOrd="0" destOrd="0" presId="urn:microsoft.com/office/officeart/2005/8/layout/orgChart1"/>
    <dgm:cxn modelId="{22568A17-82F2-486C-85B0-5F9C4E269266}" type="presParOf" srcId="{A89A117A-4819-40E6-AAEC-327404AA1538}" destId="{1C335BF1-9EAD-4605-8BE8-FF77B97F6849}" srcOrd="0" destOrd="0" presId="urn:microsoft.com/office/officeart/2005/8/layout/orgChart1"/>
    <dgm:cxn modelId="{7D40E45E-597B-4F7F-9443-68F23BA8FD6A}" type="presParOf" srcId="{1C335BF1-9EAD-4605-8BE8-FF77B97F6849}" destId="{59563E07-5A93-462F-A423-BA93822083EF}" srcOrd="0" destOrd="0" presId="urn:microsoft.com/office/officeart/2005/8/layout/orgChart1"/>
    <dgm:cxn modelId="{B124FF96-356D-4BF7-BD89-C0D872904A9E}" type="presParOf" srcId="{59563E07-5A93-462F-A423-BA93822083EF}" destId="{A2548766-23CA-40B5-96CF-4EEF56A0E757}" srcOrd="0" destOrd="0" presId="urn:microsoft.com/office/officeart/2005/8/layout/orgChart1"/>
    <dgm:cxn modelId="{B4FCE11B-B289-4141-828D-47C38AE2FA48}" type="presParOf" srcId="{59563E07-5A93-462F-A423-BA93822083EF}" destId="{92C649CD-E297-45CE-B5FE-C34414C2F0DE}" srcOrd="1" destOrd="0" presId="urn:microsoft.com/office/officeart/2005/8/layout/orgChart1"/>
    <dgm:cxn modelId="{E7E4DBC3-9D26-43CD-B5F6-D61C012D4D39}" type="presParOf" srcId="{1C335BF1-9EAD-4605-8BE8-FF77B97F6849}" destId="{46657326-747F-4A83-86AF-4EDFEE3D64CA}" srcOrd="1" destOrd="0" presId="urn:microsoft.com/office/officeart/2005/8/layout/orgChart1"/>
    <dgm:cxn modelId="{DFBF7D1E-2A5C-449F-A1F1-B6E5415D9875}" type="presParOf" srcId="{46657326-747F-4A83-86AF-4EDFEE3D64CA}" destId="{0D54C913-A0D4-4B73-BB09-4BA6A0E6AAE1}" srcOrd="0" destOrd="0" presId="urn:microsoft.com/office/officeart/2005/8/layout/orgChart1"/>
    <dgm:cxn modelId="{2205DCE1-F7C6-47AD-BE73-FE53287A92EE}" type="presParOf" srcId="{46657326-747F-4A83-86AF-4EDFEE3D64CA}" destId="{A0592940-BBC9-49F3-BDB0-3DEDC369958C}" srcOrd="1" destOrd="0" presId="urn:microsoft.com/office/officeart/2005/8/layout/orgChart1"/>
    <dgm:cxn modelId="{A3A4B83C-7D7B-4C7A-8A4F-8F4076F915D7}" type="presParOf" srcId="{A0592940-BBC9-49F3-BDB0-3DEDC369958C}" destId="{B3FEA395-6D3A-434B-B562-71CC00EA326E}" srcOrd="0" destOrd="0" presId="urn:microsoft.com/office/officeart/2005/8/layout/orgChart1"/>
    <dgm:cxn modelId="{1AD5D319-8BF7-44BE-AFC6-CDFF671A7D85}" type="presParOf" srcId="{B3FEA395-6D3A-434B-B562-71CC00EA326E}" destId="{675BB6B6-D495-412A-8D2D-452D9F21D3B7}" srcOrd="0" destOrd="0" presId="urn:microsoft.com/office/officeart/2005/8/layout/orgChart1"/>
    <dgm:cxn modelId="{67BD0FFD-A597-478A-AE3C-C971BC5CF7B8}" type="presParOf" srcId="{B3FEA395-6D3A-434B-B562-71CC00EA326E}" destId="{CA60CD42-37E6-4D8A-94DB-E483B8E8ABFA}" srcOrd="1" destOrd="0" presId="urn:microsoft.com/office/officeart/2005/8/layout/orgChart1"/>
    <dgm:cxn modelId="{757E6726-0E27-43BC-B011-B4DF1FC71ED3}" type="presParOf" srcId="{A0592940-BBC9-49F3-BDB0-3DEDC369958C}" destId="{EF97FEC6-D256-469B-B9A1-9195F07D847B}" srcOrd="1" destOrd="0" presId="urn:microsoft.com/office/officeart/2005/8/layout/orgChart1"/>
    <dgm:cxn modelId="{5978CAE6-0BC8-492B-A4E3-B07B3A4666CB}" type="presParOf" srcId="{A0592940-BBC9-49F3-BDB0-3DEDC369958C}" destId="{C231AFF3-EF5A-4D4F-9C4B-7A1A5B3B6AF2}" srcOrd="2" destOrd="0" presId="urn:microsoft.com/office/officeart/2005/8/layout/orgChart1"/>
    <dgm:cxn modelId="{6DCADBEE-79B7-47B8-9770-F36515CB3DB8}" type="presParOf" srcId="{46657326-747F-4A83-86AF-4EDFEE3D64CA}" destId="{50873A6B-929C-4FD8-80D3-0DC6986AB362}" srcOrd="2" destOrd="0" presId="urn:microsoft.com/office/officeart/2005/8/layout/orgChart1"/>
    <dgm:cxn modelId="{701227F2-C8AB-4D88-977A-00E06613B557}" type="presParOf" srcId="{46657326-747F-4A83-86AF-4EDFEE3D64CA}" destId="{874EFAC7-910D-4BC9-ADD2-6FBCA96CF8FB}" srcOrd="3" destOrd="0" presId="urn:microsoft.com/office/officeart/2005/8/layout/orgChart1"/>
    <dgm:cxn modelId="{B3843D20-45CA-4E52-9840-21E0995E8B96}" type="presParOf" srcId="{874EFAC7-910D-4BC9-ADD2-6FBCA96CF8FB}" destId="{D3F3400A-57C8-43EE-8072-F1473961F5CA}" srcOrd="0" destOrd="0" presId="urn:microsoft.com/office/officeart/2005/8/layout/orgChart1"/>
    <dgm:cxn modelId="{E90CE407-7B6E-4E9F-8E1B-8A33B39EB7DC}" type="presParOf" srcId="{D3F3400A-57C8-43EE-8072-F1473961F5CA}" destId="{C1B8E74E-B575-49D4-B541-602561EE9B33}" srcOrd="0" destOrd="0" presId="urn:microsoft.com/office/officeart/2005/8/layout/orgChart1"/>
    <dgm:cxn modelId="{3AA918DC-E784-4586-BC70-0D2EFABF7B6E}" type="presParOf" srcId="{D3F3400A-57C8-43EE-8072-F1473961F5CA}" destId="{8A4ECFFC-84ED-4D2F-95B0-78C94C20832E}" srcOrd="1" destOrd="0" presId="urn:microsoft.com/office/officeart/2005/8/layout/orgChart1"/>
    <dgm:cxn modelId="{50A6E723-7FC2-4B6B-8C98-06A66B6E7BC5}" type="presParOf" srcId="{874EFAC7-910D-4BC9-ADD2-6FBCA96CF8FB}" destId="{45AAD590-9720-4840-8CFA-B42BD47FE0D8}" srcOrd="1" destOrd="0" presId="urn:microsoft.com/office/officeart/2005/8/layout/orgChart1"/>
    <dgm:cxn modelId="{0E0293E2-A93E-4A35-8F50-9C25C2A92322}" type="presParOf" srcId="{874EFAC7-910D-4BC9-ADD2-6FBCA96CF8FB}" destId="{34F76FDD-A960-44D9-8225-DE88B0E53A45}" srcOrd="2" destOrd="0" presId="urn:microsoft.com/office/officeart/2005/8/layout/orgChart1"/>
    <dgm:cxn modelId="{3087DE57-11C6-4E38-9C74-A7E8AF5A0DF7}" type="presParOf" srcId="{46657326-747F-4A83-86AF-4EDFEE3D64CA}" destId="{999B5C84-AF93-4512-BAF8-B78A19BF50EF}" srcOrd="4" destOrd="0" presId="urn:microsoft.com/office/officeart/2005/8/layout/orgChart1"/>
    <dgm:cxn modelId="{3D5881BB-02A1-4DB5-8207-ABDFAB97EE87}" type="presParOf" srcId="{46657326-747F-4A83-86AF-4EDFEE3D64CA}" destId="{1A76D76E-467A-482F-8B99-4681814E30BD}" srcOrd="5" destOrd="0" presId="urn:microsoft.com/office/officeart/2005/8/layout/orgChart1"/>
    <dgm:cxn modelId="{282569D2-3200-42F5-934C-32B1D5D40DA3}" type="presParOf" srcId="{1A76D76E-467A-482F-8B99-4681814E30BD}" destId="{8C490EB1-13FE-490B-9AD1-F5720D2F8953}" srcOrd="0" destOrd="0" presId="urn:microsoft.com/office/officeart/2005/8/layout/orgChart1"/>
    <dgm:cxn modelId="{124FF9BF-95EB-4C24-84A2-6D11FFEC7356}" type="presParOf" srcId="{8C490EB1-13FE-490B-9AD1-F5720D2F8953}" destId="{AA84D6D7-1560-402D-A514-FDA8C331B0D5}" srcOrd="0" destOrd="0" presId="urn:microsoft.com/office/officeart/2005/8/layout/orgChart1"/>
    <dgm:cxn modelId="{203ABEDC-FDB8-45E0-99C1-46068F365C0A}" type="presParOf" srcId="{8C490EB1-13FE-490B-9AD1-F5720D2F8953}" destId="{C07077C5-C285-4695-B682-9C27D9CBA8C4}" srcOrd="1" destOrd="0" presId="urn:microsoft.com/office/officeart/2005/8/layout/orgChart1"/>
    <dgm:cxn modelId="{56DB82E4-7682-4D58-8682-A504F22BC0D4}" type="presParOf" srcId="{1A76D76E-467A-482F-8B99-4681814E30BD}" destId="{929C7647-0211-45CB-AC32-858B9B104588}" srcOrd="1" destOrd="0" presId="urn:microsoft.com/office/officeart/2005/8/layout/orgChart1"/>
    <dgm:cxn modelId="{2981065A-26A1-4CE7-A43B-BE0429550031}" type="presParOf" srcId="{1A76D76E-467A-482F-8B99-4681814E30BD}" destId="{86733A92-9754-4D64-8AFD-C05F97EEA5B7}" srcOrd="2" destOrd="0" presId="urn:microsoft.com/office/officeart/2005/8/layout/orgChart1"/>
    <dgm:cxn modelId="{407C4176-4E63-4270-A6DF-5D49DD43F9A6}" type="presParOf" srcId="{1C335BF1-9EAD-4605-8BE8-FF77B97F6849}" destId="{2FF353B6-8EF1-4256-9275-95C55B7D8B76}" srcOrd="2" destOrd="0" presId="urn:microsoft.com/office/officeart/2005/8/layout/orgChart1"/>
    <dgm:cxn modelId="{F782E029-6887-4AAE-BC4E-E2368E1CBECB}" type="presParOf" srcId="{2FF353B6-8EF1-4256-9275-95C55B7D8B76}" destId="{E4326DBB-D498-494E-A486-CFF1F4E28EDA}" srcOrd="0" destOrd="0" presId="urn:microsoft.com/office/officeart/2005/8/layout/orgChart1"/>
    <dgm:cxn modelId="{C243A024-AD77-4450-A9C4-806234607933}" type="presParOf" srcId="{2FF353B6-8EF1-4256-9275-95C55B7D8B76}" destId="{C2254EA1-F5D5-4411-B653-7FCE9C2E58B7}" srcOrd="1" destOrd="0" presId="urn:microsoft.com/office/officeart/2005/8/layout/orgChart1"/>
    <dgm:cxn modelId="{85538A13-40B5-4601-841C-8AD0179C25C5}" type="presParOf" srcId="{C2254EA1-F5D5-4411-B653-7FCE9C2E58B7}" destId="{4E6A6482-FF57-40B4-B8FA-FA77000D489E}" srcOrd="0" destOrd="0" presId="urn:microsoft.com/office/officeart/2005/8/layout/orgChart1"/>
    <dgm:cxn modelId="{DC325041-6E8D-4B48-BBF1-D259559DC755}" type="presParOf" srcId="{4E6A6482-FF57-40B4-B8FA-FA77000D489E}" destId="{9E3A2353-A609-498F-90B8-66A9C8D5DE34}" srcOrd="0" destOrd="0" presId="urn:microsoft.com/office/officeart/2005/8/layout/orgChart1"/>
    <dgm:cxn modelId="{68442EA7-3F5D-468F-A652-F255A46902BF}" type="presParOf" srcId="{4E6A6482-FF57-40B4-B8FA-FA77000D489E}" destId="{25B8E097-56EE-4CC8-8171-C7BEA637D5BE}" srcOrd="1" destOrd="0" presId="urn:microsoft.com/office/officeart/2005/8/layout/orgChart1"/>
    <dgm:cxn modelId="{4B1BDE89-F42D-451E-9CB0-014549798096}" type="presParOf" srcId="{C2254EA1-F5D5-4411-B653-7FCE9C2E58B7}" destId="{73C0C9BE-7376-4A2F-BB37-2C69C5A7C164}" srcOrd="1" destOrd="0" presId="urn:microsoft.com/office/officeart/2005/8/layout/orgChart1"/>
    <dgm:cxn modelId="{1D05F8D8-83C9-4170-BE3F-284ECDA5A7E3}" type="presParOf" srcId="{C2254EA1-F5D5-4411-B653-7FCE9C2E58B7}" destId="{C13409BD-68BF-49DB-AEF0-C3D8443CA68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26DBB-D498-494E-A486-CFF1F4E28EDA}">
      <dsp:nvSpPr>
        <dsp:cNvPr id="0" name=""/>
        <dsp:cNvSpPr/>
      </dsp:nvSpPr>
      <dsp:spPr>
        <a:xfrm>
          <a:off x="2100400" y="336002"/>
          <a:ext cx="91440" cy="341567"/>
        </a:xfrm>
        <a:custGeom>
          <a:avLst/>
          <a:gdLst/>
          <a:ahLst/>
          <a:cxnLst/>
          <a:rect l="0" t="0" r="0" b="0"/>
          <a:pathLst>
            <a:path>
              <a:moveTo>
                <a:pt x="123686" y="0"/>
              </a:moveTo>
              <a:lnTo>
                <a:pt x="123686" y="341567"/>
              </a:lnTo>
              <a:lnTo>
                <a:pt x="45720" y="341567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9B5C84-AF93-4512-BAF8-B78A19BF50EF}">
      <dsp:nvSpPr>
        <dsp:cNvPr id="0" name=""/>
        <dsp:cNvSpPr/>
      </dsp:nvSpPr>
      <dsp:spPr>
        <a:xfrm>
          <a:off x="2224087" y="336002"/>
          <a:ext cx="1319413" cy="683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5169"/>
              </a:lnTo>
              <a:lnTo>
                <a:pt x="1319413" y="605169"/>
              </a:lnTo>
              <a:lnTo>
                <a:pt x="1319413" y="683135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873A6B-929C-4FD8-80D3-0DC6986AB362}">
      <dsp:nvSpPr>
        <dsp:cNvPr id="0" name=""/>
        <dsp:cNvSpPr/>
      </dsp:nvSpPr>
      <dsp:spPr>
        <a:xfrm>
          <a:off x="2098977" y="336002"/>
          <a:ext cx="125110" cy="683135"/>
        </a:xfrm>
        <a:custGeom>
          <a:avLst/>
          <a:gdLst/>
          <a:ahLst/>
          <a:cxnLst/>
          <a:rect l="0" t="0" r="0" b="0"/>
          <a:pathLst>
            <a:path>
              <a:moveTo>
                <a:pt x="125110" y="0"/>
              </a:moveTo>
              <a:lnTo>
                <a:pt x="125110" y="605169"/>
              </a:lnTo>
              <a:lnTo>
                <a:pt x="0" y="605169"/>
              </a:lnTo>
              <a:lnTo>
                <a:pt x="0" y="683135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4C913-A0D4-4B73-BB09-4BA6A0E6AAE1}">
      <dsp:nvSpPr>
        <dsp:cNvPr id="0" name=""/>
        <dsp:cNvSpPr/>
      </dsp:nvSpPr>
      <dsp:spPr>
        <a:xfrm>
          <a:off x="779563" y="336002"/>
          <a:ext cx="1444524" cy="683135"/>
        </a:xfrm>
        <a:custGeom>
          <a:avLst/>
          <a:gdLst/>
          <a:ahLst/>
          <a:cxnLst/>
          <a:rect l="0" t="0" r="0" b="0"/>
          <a:pathLst>
            <a:path>
              <a:moveTo>
                <a:pt x="1444524" y="0"/>
              </a:moveTo>
              <a:lnTo>
                <a:pt x="1444524" y="605169"/>
              </a:lnTo>
              <a:lnTo>
                <a:pt x="0" y="605169"/>
              </a:lnTo>
              <a:lnTo>
                <a:pt x="0" y="683135"/>
              </a:lnTo>
            </a:path>
          </a:pathLst>
        </a:cu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548766-23CA-40B5-96CF-4EEF56A0E757}">
      <dsp:nvSpPr>
        <dsp:cNvPr id="0" name=""/>
        <dsp:cNvSpPr/>
      </dsp:nvSpPr>
      <dsp:spPr>
        <a:xfrm>
          <a:off x="1603362" y="241"/>
          <a:ext cx="1241450" cy="335761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9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Conducătorul</a:t>
          </a:r>
          <a:endParaRPr lang="en-US" sz="900" kern="1200" dirty="0" smtClean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Maestru</a:t>
          </a:r>
          <a:r>
            <a:rPr lang="en-US" sz="9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o-RO" sz="9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Artizan</a:t>
          </a:r>
          <a:endParaRPr lang="es-ES" sz="9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603362" y="241"/>
        <a:ext cx="1241450" cy="335761"/>
      </dsp:txXfrm>
    </dsp:sp>
    <dsp:sp modelId="{675BB6B6-D495-412A-8D2D-452D9F21D3B7}">
      <dsp:nvSpPr>
        <dsp:cNvPr id="0" name=""/>
        <dsp:cNvSpPr/>
      </dsp:nvSpPr>
      <dsp:spPr>
        <a:xfrm>
          <a:off x="161926" y="1019138"/>
          <a:ext cx="1235272" cy="371269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Designer</a:t>
          </a:r>
          <a:r>
            <a:rPr lang="es-ES" sz="9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</dsp:txBody>
      <dsp:txXfrm>
        <a:off x="161926" y="1019138"/>
        <a:ext cx="1235272" cy="371269"/>
      </dsp:txXfrm>
    </dsp:sp>
    <dsp:sp modelId="{C1B8E74E-B575-49D4-B541-602561EE9B33}">
      <dsp:nvSpPr>
        <dsp:cNvPr id="0" name=""/>
        <dsp:cNvSpPr/>
      </dsp:nvSpPr>
      <dsp:spPr>
        <a:xfrm>
          <a:off x="1553132" y="1019138"/>
          <a:ext cx="1091688" cy="371269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9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Artizan</a:t>
          </a:r>
          <a:r>
            <a:rPr lang="es-ES" sz="9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s-ES" sz="9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</a:t>
          </a:r>
        </a:p>
      </dsp:txBody>
      <dsp:txXfrm>
        <a:off x="1553132" y="1019138"/>
        <a:ext cx="1091688" cy="371269"/>
      </dsp:txXfrm>
    </dsp:sp>
    <dsp:sp modelId="{AA84D6D7-1560-402D-A514-FDA8C331B0D5}">
      <dsp:nvSpPr>
        <dsp:cNvPr id="0" name=""/>
        <dsp:cNvSpPr/>
      </dsp:nvSpPr>
      <dsp:spPr>
        <a:xfrm>
          <a:off x="2800754" y="1019138"/>
          <a:ext cx="1485493" cy="371269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9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Artizan </a:t>
          </a:r>
          <a:r>
            <a:rPr lang="es-ES" sz="9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</a:t>
          </a:r>
          <a:endParaRPr lang="es-ES" sz="9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800754" y="1019138"/>
        <a:ext cx="1485493" cy="371269"/>
      </dsp:txXfrm>
    </dsp:sp>
    <dsp:sp modelId="{9E3A2353-A609-498F-90B8-66A9C8D5DE34}">
      <dsp:nvSpPr>
        <dsp:cNvPr id="0" name=""/>
        <dsp:cNvSpPr/>
      </dsp:nvSpPr>
      <dsp:spPr>
        <a:xfrm>
          <a:off x="982027" y="491936"/>
          <a:ext cx="1164093" cy="371269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Funcționar</a:t>
          </a:r>
          <a:r>
            <a:rPr lang="en-US" sz="9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de </a:t>
          </a:r>
          <a:r>
            <a:rPr lang="en-US" sz="900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contabilitate</a:t>
          </a:r>
          <a:r>
            <a:rPr lang="en-US" sz="9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900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și</a:t>
          </a:r>
          <a:r>
            <a:rPr lang="en-US" sz="9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900" kern="1200" dirty="0" err="1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facturare</a:t>
          </a:r>
          <a:endParaRPr lang="es-ES" sz="9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982027" y="491936"/>
        <a:ext cx="1164093" cy="371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71132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60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480d10309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480d10309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2768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481a02bcd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481a02bcd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2636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AUTOLAYOUT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13"/>
          <p:cNvGrpSpPr/>
          <p:nvPr/>
        </p:nvGrpSpPr>
        <p:grpSpPr>
          <a:xfrm>
            <a:off x="2105247" y="1"/>
            <a:ext cx="7038765" cy="5138761"/>
            <a:chOff x="3388636" y="43347"/>
            <a:chExt cx="5755327" cy="4201767"/>
          </a:xfrm>
        </p:grpSpPr>
        <p:sp>
          <p:nvSpPr>
            <p:cNvPr id="53" name="Google Shape;53;p13"/>
            <p:cNvSpPr/>
            <p:nvPr/>
          </p:nvSpPr>
          <p:spPr>
            <a:xfrm>
              <a:off x="3837147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4285658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4734169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5182681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5631192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6079703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6528215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6976726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7425229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7873740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8322251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8770763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3837147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4285658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4734169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5182681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5631192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6079703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6528215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6976726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7425229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7873740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8322251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8770763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3837147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4285658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4734169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5182681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5631192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6079703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6528215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6976726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7425229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7873740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8322251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8770763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3388636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3837147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4285658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4734169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5182681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5631192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6079703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6528215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6976726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7425229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7873740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8322251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8770763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3388636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3837147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4285658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4734169" y="4336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5182681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5631192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6079703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6528215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6976726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7425229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7873740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8322251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8770763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3837147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4285658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4734169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5182681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5631192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6079703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6528215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6976726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7425229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7873740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8322251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8770763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3837147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4285658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4734169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5182681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5631192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6079703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6528215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6976726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7425229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7873740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8322251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8770763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3837147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4285658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4734169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5182681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5631192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6079703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6528215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6976726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7425229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7873740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8322251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8770763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3837147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4285658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4734169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5182681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5631192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6079703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6528215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6976726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7425229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7873740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8322251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8770763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3837147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4285658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4734169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5182681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5631192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6079703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6528215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6976726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7425229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7873740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8322251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8770763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13"/>
          <p:cNvSpPr/>
          <p:nvPr/>
        </p:nvSpPr>
        <p:spPr>
          <a:xfrm>
            <a:off x="3396590" y="0"/>
            <a:ext cx="3250800" cy="51435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3"/>
          <p:cNvSpPr/>
          <p:nvPr/>
        </p:nvSpPr>
        <p:spPr>
          <a:xfrm>
            <a:off x="0" y="0"/>
            <a:ext cx="3415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3"/>
          <p:cNvSpPr/>
          <p:nvPr/>
        </p:nvSpPr>
        <p:spPr>
          <a:xfrm>
            <a:off x="685175" y="1799775"/>
            <a:ext cx="61200" cy="23871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ctrTitle"/>
          </p:nvPr>
        </p:nvSpPr>
        <p:spPr>
          <a:xfrm>
            <a:off x="992425" y="1799775"/>
            <a:ext cx="3136800" cy="1739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1"/>
          </p:nvPr>
        </p:nvSpPr>
        <p:spPr>
          <a:xfrm>
            <a:off x="992425" y="3579375"/>
            <a:ext cx="3136800" cy="607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sldNum" idx="12"/>
          </p:nvPr>
        </p:nvSpPr>
        <p:spPr>
          <a:xfrm>
            <a:off x="8472458" y="4706554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2">
  <p:cSld name="AUTOLAYOUT_2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4"/>
          <p:cNvSpPr/>
          <p:nvPr/>
        </p:nvSpPr>
        <p:spPr>
          <a:xfrm>
            <a:off x="-2" y="5085675"/>
            <a:ext cx="9144000" cy="579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4"/>
          <p:cNvSpPr/>
          <p:nvPr/>
        </p:nvSpPr>
        <p:spPr>
          <a:xfrm>
            <a:off x="0" y="5085676"/>
            <a:ext cx="3048000" cy="57900"/>
          </a:xfrm>
          <a:prstGeom prst="rect">
            <a:avLst/>
          </a:prstGeom>
          <a:solidFill>
            <a:srgbClr val="FFFFFF">
              <a:alpha val="376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4"/>
          <p:cNvSpPr/>
          <p:nvPr/>
        </p:nvSpPr>
        <p:spPr>
          <a:xfrm>
            <a:off x="3047999" y="5085676"/>
            <a:ext cx="3048000" cy="57900"/>
          </a:xfrm>
          <a:prstGeom prst="rect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4"/>
          <p:cNvSpPr txBox="1">
            <a:spLocks noGrp="1"/>
          </p:cNvSpPr>
          <p:nvPr>
            <p:ph type="title"/>
          </p:nvPr>
        </p:nvSpPr>
        <p:spPr>
          <a:xfrm>
            <a:off x="1002900" y="1018675"/>
            <a:ext cx="7138200" cy="12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4"/>
          <p:cNvSpPr txBox="1">
            <a:spLocks noGrp="1"/>
          </p:cNvSpPr>
          <p:nvPr>
            <p:ph type="body" idx="1"/>
          </p:nvPr>
        </p:nvSpPr>
        <p:spPr>
          <a:xfrm>
            <a:off x="1002900" y="2535725"/>
            <a:ext cx="7138200" cy="1741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marL="45720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marL="914400" lvl="1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marL="1371600" lvl="2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marL="1828800" lvl="3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marL="2286000" lvl="4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marL="2743200" lvl="5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marL="3200400" lvl="6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marL="3657600" lvl="7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marL="4114800" lvl="8" indent="-3048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"/>
          <p:cNvSpPr txBox="1">
            <a:spLocks noGrp="1"/>
          </p:cNvSpPr>
          <p:nvPr>
            <p:ph type="ctrTitle"/>
          </p:nvPr>
        </p:nvSpPr>
        <p:spPr>
          <a:xfrm>
            <a:off x="920675" y="1876355"/>
            <a:ext cx="3969824" cy="86397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400" b="0" dirty="0">
                <a:latin typeface="Cambria"/>
                <a:ea typeface="Cambria"/>
                <a:cs typeface="Cambria"/>
                <a:sym typeface="Cambria"/>
              </a:rPr>
              <a:t>ARTCademy</a:t>
            </a:r>
            <a:endParaRPr sz="2400" b="0" dirty="0">
              <a:latin typeface="Cambria"/>
              <a:ea typeface="Cambria"/>
              <a:cs typeface="Cambria"/>
              <a:sym typeface="Cambria"/>
            </a:endParaRPr>
          </a:p>
          <a:p>
            <a:pPr lvl="0">
              <a:buSzPts val="1100"/>
            </a:pPr>
            <a:r>
              <a:rPr lang="es" sz="2400" b="0" dirty="0" smtClean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“</a:t>
            </a:r>
            <a:r>
              <a:rPr lang="en-US" altLang="en-US" sz="2400" b="0" dirty="0">
                <a:latin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Academia de Arte </a:t>
            </a:r>
            <a:r>
              <a:rPr lang="en-US" altLang="en-US" sz="2400" b="0" dirty="0" err="1">
                <a:latin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şi</a:t>
            </a:r>
            <a:r>
              <a:rPr lang="en-US" altLang="en-US" sz="2400" b="0" dirty="0">
                <a:latin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 Me</a:t>
            </a:r>
            <a:r>
              <a:rPr lang="ro-RO" altLang="en-US" sz="2400" b="0" dirty="0">
                <a:latin typeface="Cambria" panose="02040503050406030204" pitchFamily="18" charset="0"/>
                <a:cs typeface="Arial" panose="020B0604020202020204" pitchFamily="34" charset="0"/>
                <a:sym typeface="Arial" panose="020B0604020202020204" pitchFamily="34" charset="0"/>
              </a:rPr>
              <a:t>şteşuguri</a:t>
            </a:r>
            <a:r>
              <a:rPr lang="es" sz="2400" b="0" dirty="0" smtClean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”</a:t>
            </a:r>
            <a:endParaRPr sz="2400" dirty="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4" name="Google Shape;194;p15"/>
          <p:cNvSpPr txBox="1">
            <a:spLocks noGrp="1"/>
          </p:cNvSpPr>
          <p:nvPr>
            <p:ph type="subTitle" idx="1"/>
          </p:nvPr>
        </p:nvSpPr>
        <p:spPr>
          <a:xfrm>
            <a:off x="920675" y="2740325"/>
            <a:ext cx="4976100" cy="15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95959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D58EA1CB-E3F8-4DF0-BE6B-0204C2105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315" y="3186066"/>
            <a:ext cx="2584502" cy="12280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2697" y="698559"/>
            <a:ext cx="8568794" cy="590235"/>
          </a:xfrm>
        </p:spPr>
        <p:txBody>
          <a:bodyPr/>
          <a:lstStyle/>
          <a:p>
            <a:r>
              <a:rPr lang="ro-RO" sz="3200" dirty="0" smtClean="0">
                <a:solidFill>
                  <a:srgbClr val="F24F4F"/>
                </a:solidFill>
                <a:latin typeface="Cambria" panose="02040503050406030204" pitchFamily="18" charset="0"/>
              </a:rPr>
              <a:t>Planificarea f</a:t>
            </a:r>
            <a:r>
              <a:rPr lang="es-ES" sz="3200" dirty="0" err="1" smtClean="0">
                <a:solidFill>
                  <a:srgbClr val="F24F4F"/>
                </a:solidFill>
                <a:latin typeface="Cambria" panose="02040503050406030204" pitchFamily="18" charset="0"/>
              </a:rPr>
              <a:t>unctional</a:t>
            </a:r>
            <a:r>
              <a:rPr lang="ro-RO" sz="3200" dirty="0" smtClean="0">
                <a:solidFill>
                  <a:srgbClr val="F24F4F"/>
                </a:solidFill>
                <a:latin typeface="Cambria" panose="02040503050406030204" pitchFamily="18" charset="0"/>
              </a:rPr>
              <a:t>ă şi</a:t>
            </a:r>
            <a:r>
              <a:rPr lang="es-ES" sz="3200" dirty="0" smtClean="0">
                <a:solidFill>
                  <a:srgbClr val="F24F4F"/>
                </a:solidFill>
                <a:latin typeface="Cambria" panose="02040503050406030204" pitchFamily="18" charset="0"/>
              </a:rPr>
              <a:t> </a:t>
            </a:r>
            <a:r>
              <a:rPr lang="es-ES" sz="3200" dirty="0" err="1" smtClean="0">
                <a:solidFill>
                  <a:srgbClr val="F24F4F"/>
                </a:solidFill>
                <a:latin typeface="Cambria" panose="02040503050406030204" pitchFamily="18" charset="0"/>
              </a:rPr>
              <a:t>operational</a:t>
            </a:r>
            <a:r>
              <a:rPr lang="ro-RO" sz="3200" dirty="0" smtClean="0">
                <a:solidFill>
                  <a:srgbClr val="F24F4F"/>
                </a:solidFill>
                <a:latin typeface="Cambria" panose="02040503050406030204" pitchFamily="18" charset="0"/>
              </a:rPr>
              <a:t>ă</a:t>
            </a:r>
            <a:endParaRPr lang="es-ES" sz="3200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texto 10">
            <a:extLst>
              <a:ext uri="{FF2B5EF4-FFF2-40B4-BE49-F238E27FC236}">
                <a16:creationId xmlns="" xmlns:a16="http://schemas.microsoft.com/office/drawing/2014/main" id="{7A2EA65D-8E15-4A50-8D36-44B9150C1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491" y="1150932"/>
            <a:ext cx="8821410" cy="3446141"/>
          </a:xfrm>
        </p:spPr>
        <p:txBody>
          <a:bodyPr/>
          <a:lstStyle/>
          <a:p>
            <a:pPr lvl="0" algn="l"/>
            <a:r>
              <a:rPr lang="en-US" sz="1600" dirty="0" err="1"/>
              <a:t>Pentru</a:t>
            </a:r>
            <a:r>
              <a:rPr lang="en-US" sz="1600" dirty="0"/>
              <a:t> </a:t>
            </a:r>
            <a:r>
              <a:rPr lang="en-US" sz="1600" dirty="0" err="1"/>
              <a:t>implementarea</a:t>
            </a:r>
            <a:r>
              <a:rPr lang="en-US" sz="1600" dirty="0"/>
              <a:t> </a:t>
            </a:r>
            <a:r>
              <a:rPr lang="en-US" sz="1600" dirty="0" err="1"/>
              <a:t>planului</a:t>
            </a:r>
            <a:r>
              <a:rPr lang="en-US" sz="1600" dirty="0"/>
              <a:t> strategic, </a:t>
            </a:r>
            <a:r>
              <a:rPr lang="en-US" sz="1600" dirty="0" err="1"/>
              <a:t>trebuie</a:t>
            </a:r>
            <a:r>
              <a:rPr lang="en-US" sz="1600" dirty="0"/>
              <a:t> </a:t>
            </a:r>
            <a:r>
              <a:rPr lang="en-US" sz="1600" dirty="0" err="1"/>
              <a:t>dezvoltate</a:t>
            </a:r>
            <a:r>
              <a:rPr lang="en-US" sz="1600" dirty="0"/>
              <a:t> </a:t>
            </a:r>
            <a:r>
              <a:rPr lang="en-US" sz="1600" dirty="0" err="1"/>
              <a:t>mai</a:t>
            </a:r>
            <a:r>
              <a:rPr lang="en-US" sz="1600" dirty="0"/>
              <a:t> </a:t>
            </a:r>
            <a:r>
              <a:rPr lang="en-US" sz="1600" dirty="0" err="1"/>
              <a:t>multe</a:t>
            </a:r>
            <a:r>
              <a:rPr lang="en-US" sz="1600" dirty="0"/>
              <a:t> </a:t>
            </a:r>
            <a:r>
              <a:rPr lang="en-US" sz="1600" dirty="0" err="1"/>
              <a:t>activități</a:t>
            </a:r>
            <a:r>
              <a:rPr lang="en-US" sz="1600" dirty="0"/>
              <a:t>, </a:t>
            </a:r>
            <a:r>
              <a:rPr lang="en-US" sz="1600" dirty="0" err="1"/>
              <a:t>precum</a:t>
            </a:r>
            <a:r>
              <a:rPr lang="en-US" sz="1600" dirty="0"/>
              <a:t> </a:t>
            </a:r>
            <a:r>
              <a:rPr lang="en-US" sz="1600" dirty="0" err="1"/>
              <a:t>producție</a:t>
            </a:r>
            <a:r>
              <a:rPr lang="en-US" sz="1600" dirty="0"/>
              <a:t>, marketing, </a:t>
            </a:r>
            <a:r>
              <a:rPr lang="en-US" sz="1600" dirty="0" err="1"/>
              <a:t>achiziții</a:t>
            </a:r>
            <a:r>
              <a:rPr lang="en-US" sz="1600" dirty="0"/>
              <a:t>, </a:t>
            </a:r>
            <a:r>
              <a:rPr lang="en-US" sz="1600" dirty="0" err="1"/>
              <a:t>investiții</a:t>
            </a:r>
            <a:r>
              <a:rPr lang="en-US" sz="1600" dirty="0"/>
              <a:t>, </a:t>
            </a:r>
            <a:r>
              <a:rPr lang="en-US" sz="1600" dirty="0" err="1"/>
              <a:t>finanțare</a:t>
            </a:r>
            <a:r>
              <a:rPr lang="en-US" sz="1600" dirty="0"/>
              <a:t>, </a:t>
            </a:r>
            <a:r>
              <a:rPr lang="en-US" sz="1600" dirty="0" err="1"/>
              <a:t>resurse</a:t>
            </a:r>
            <a:r>
              <a:rPr lang="en-US" sz="1600" dirty="0"/>
              <a:t> </a:t>
            </a:r>
            <a:r>
              <a:rPr lang="en-US" sz="1600" dirty="0" err="1"/>
              <a:t>umane</a:t>
            </a:r>
            <a:r>
              <a:rPr lang="en-US" sz="1600" dirty="0"/>
              <a:t> etc.</a:t>
            </a:r>
          </a:p>
          <a:p>
            <a:pPr lvl="0" algn="l"/>
            <a:r>
              <a:rPr lang="en-US" sz="1600" dirty="0" err="1"/>
              <a:t>Aceste</a:t>
            </a:r>
            <a:r>
              <a:rPr lang="en-US" sz="1600" dirty="0"/>
              <a:t> </a:t>
            </a:r>
            <a:r>
              <a:rPr lang="en-US" sz="1600" dirty="0" err="1"/>
              <a:t>activități</a:t>
            </a:r>
            <a:r>
              <a:rPr lang="en-US" sz="1600" dirty="0"/>
              <a:t> </a:t>
            </a:r>
            <a:r>
              <a:rPr lang="en-US" sz="1600" dirty="0" err="1"/>
              <a:t>funcționale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operaționale</a:t>
            </a:r>
            <a:r>
              <a:rPr lang="en-US" sz="1600" dirty="0"/>
              <a:t> </a:t>
            </a:r>
            <a:r>
              <a:rPr lang="en-US" sz="1600" dirty="0" err="1"/>
              <a:t>trebuie</a:t>
            </a:r>
            <a:r>
              <a:rPr lang="en-US" sz="1600" dirty="0"/>
              <a:t> </a:t>
            </a:r>
            <a:r>
              <a:rPr lang="en-US" sz="1600" dirty="0" err="1"/>
              <a:t>să</a:t>
            </a:r>
            <a:r>
              <a:rPr lang="en-US" sz="1600" dirty="0"/>
              <a:t> fie </a:t>
            </a:r>
            <a:r>
              <a:rPr lang="en-US" sz="1600" dirty="0" err="1"/>
              <a:t>planificate</a:t>
            </a:r>
            <a:r>
              <a:rPr lang="en-US" sz="1600" dirty="0"/>
              <a:t> de </a:t>
            </a:r>
            <a:r>
              <a:rPr lang="en-US" sz="1600" dirty="0" err="1" smtClean="0"/>
              <a:t>microîntreprindere</a:t>
            </a:r>
            <a:r>
              <a:rPr lang="en-US" sz="1600" dirty="0" smtClean="0"/>
              <a:t>, </a:t>
            </a:r>
            <a:r>
              <a:rPr lang="en-US" sz="1600" dirty="0"/>
              <a:t>conform </a:t>
            </a:r>
            <a:r>
              <a:rPr lang="en-US" sz="1600" dirty="0" err="1"/>
              <a:t>ciclului</a:t>
            </a:r>
            <a:r>
              <a:rPr lang="en-US" sz="1600" dirty="0"/>
              <a:t> </a:t>
            </a:r>
            <a:r>
              <a:rPr lang="en-US" sz="1600" dirty="0" err="1"/>
              <a:t>următor</a:t>
            </a:r>
            <a:r>
              <a:rPr lang="en-US" sz="1600" dirty="0"/>
              <a:t>:</a:t>
            </a:r>
          </a:p>
          <a:p>
            <a:pPr marL="139700" lvl="0" indent="0" algn="l">
              <a:buNone/>
            </a:pPr>
            <a:r>
              <a:rPr lang="ro-RO" sz="1600" dirty="0" smtClean="0"/>
              <a:t>	</a:t>
            </a:r>
            <a:r>
              <a:rPr lang="en-US" dirty="0" smtClean="0"/>
              <a:t>1</a:t>
            </a:r>
            <a:r>
              <a:rPr lang="en-US" dirty="0"/>
              <a:t>. </a:t>
            </a:r>
            <a:r>
              <a:rPr lang="en-US" dirty="0" err="1"/>
              <a:t>Planuri</a:t>
            </a:r>
            <a:r>
              <a:rPr lang="en-US" dirty="0"/>
              <a:t> </a:t>
            </a:r>
            <a:r>
              <a:rPr lang="en-US" dirty="0" err="1"/>
              <a:t>comerciale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de </a:t>
            </a:r>
            <a:r>
              <a:rPr lang="en-US" dirty="0" err="1"/>
              <a:t>vânzare</a:t>
            </a:r>
            <a:endParaRPr lang="en-US" dirty="0"/>
          </a:p>
          <a:p>
            <a:pPr marL="139700" lvl="0" indent="0" algn="l">
              <a:buNone/>
            </a:pPr>
            <a:r>
              <a:rPr lang="ro-RO" dirty="0" smtClean="0"/>
              <a:t>	</a:t>
            </a:r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dirty="0" err="1"/>
              <a:t>Planuri</a:t>
            </a:r>
            <a:r>
              <a:rPr lang="en-US" dirty="0"/>
              <a:t> de </a:t>
            </a:r>
            <a:r>
              <a:rPr lang="en-US" dirty="0" err="1"/>
              <a:t>producție</a:t>
            </a:r>
            <a:endParaRPr lang="en-US" dirty="0"/>
          </a:p>
          <a:p>
            <a:pPr marL="139700" lvl="0" indent="0" algn="l">
              <a:buNone/>
            </a:pPr>
            <a:r>
              <a:rPr lang="ro-RO" dirty="0" smtClean="0"/>
              <a:t>	</a:t>
            </a:r>
            <a:r>
              <a:rPr lang="en-US" dirty="0" smtClean="0"/>
              <a:t>3</a:t>
            </a:r>
            <a:r>
              <a:rPr lang="en-US" dirty="0"/>
              <a:t>. </a:t>
            </a:r>
            <a:r>
              <a:rPr lang="en-US" dirty="0" err="1"/>
              <a:t>Planuri</a:t>
            </a:r>
            <a:r>
              <a:rPr lang="en-US" dirty="0"/>
              <a:t> de </a:t>
            </a:r>
            <a:r>
              <a:rPr lang="en-US" dirty="0" err="1"/>
              <a:t>achiziții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investiții</a:t>
            </a:r>
            <a:endParaRPr lang="en-US" dirty="0"/>
          </a:p>
          <a:p>
            <a:pPr marL="139700" lvl="0" indent="0" algn="l">
              <a:buNone/>
            </a:pPr>
            <a:r>
              <a:rPr lang="ro-RO" dirty="0" smtClean="0"/>
              <a:t>	</a:t>
            </a:r>
            <a:r>
              <a:rPr lang="en-US" dirty="0" smtClean="0"/>
              <a:t>4</a:t>
            </a:r>
            <a:r>
              <a:rPr lang="en-US" dirty="0"/>
              <a:t>. </a:t>
            </a:r>
            <a:r>
              <a:rPr lang="en-US" dirty="0" err="1"/>
              <a:t>Planuri</a:t>
            </a:r>
            <a:r>
              <a:rPr lang="en-US" dirty="0"/>
              <a:t> de personal</a:t>
            </a:r>
          </a:p>
          <a:p>
            <a:pPr marL="139700" lvl="0" indent="0" algn="l">
              <a:buNone/>
            </a:pPr>
            <a:r>
              <a:rPr lang="ro-RO" dirty="0" smtClean="0"/>
              <a:t>	</a:t>
            </a:r>
            <a:r>
              <a:rPr lang="en-US" dirty="0" smtClean="0"/>
              <a:t>5</a:t>
            </a:r>
            <a:r>
              <a:rPr lang="en-US" dirty="0"/>
              <a:t>. </a:t>
            </a:r>
            <a:r>
              <a:rPr lang="en-US" dirty="0" err="1"/>
              <a:t>Planuri</a:t>
            </a:r>
            <a:r>
              <a:rPr lang="en-US" dirty="0"/>
              <a:t> de </a:t>
            </a:r>
            <a:r>
              <a:rPr lang="en-US" dirty="0" err="1"/>
              <a:t>finanțare</a:t>
            </a:r>
            <a:endParaRPr lang="en-US" dirty="0"/>
          </a:p>
          <a:p>
            <a:pPr lvl="0" algn="l"/>
            <a:r>
              <a:rPr lang="en-US" sz="1600" dirty="0"/>
              <a:t>De </a:t>
            </a:r>
            <a:r>
              <a:rPr lang="en-US" sz="1600" dirty="0" err="1"/>
              <a:t>asemenea</a:t>
            </a:r>
            <a:r>
              <a:rPr lang="en-US" sz="1600" dirty="0"/>
              <a:t>, </a:t>
            </a:r>
            <a:r>
              <a:rPr lang="en-US" sz="1600" dirty="0" err="1"/>
              <a:t>trebuie</a:t>
            </a:r>
            <a:r>
              <a:rPr lang="en-US" sz="1600" dirty="0"/>
              <a:t> </a:t>
            </a:r>
            <a:r>
              <a:rPr lang="en-US" sz="1600" dirty="0" err="1"/>
              <a:t>să</a:t>
            </a:r>
            <a:r>
              <a:rPr lang="en-US" sz="1600" dirty="0"/>
              <a:t> se </a:t>
            </a:r>
            <a:r>
              <a:rPr lang="en-US" sz="1600" dirty="0" err="1"/>
              <a:t>stabilească</a:t>
            </a:r>
            <a:r>
              <a:rPr lang="en-US" sz="1600" dirty="0"/>
              <a:t> </a:t>
            </a:r>
            <a:r>
              <a:rPr lang="en-US" sz="1600" dirty="0" err="1"/>
              <a:t>datele</a:t>
            </a:r>
            <a:r>
              <a:rPr lang="en-US" sz="1600" dirty="0"/>
              <a:t> la care se </a:t>
            </a:r>
            <a:r>
              <a:rPr lang="en-US" sz="1600" dirty="0" err="1"/>
              <a:t>vor</a:t>
            </a:r>
            <a:r>
              <a:rPr lang="en-US" sz="1600" dirty="0"/>
              <a:t> </a:t>
            </a:r>
            <a:r>
              <a:rPr lang="en-US" sz="1600" dirty="0" err="1"/>
              <a:t>desfășura</a:t>
            </a:r>
            <a:r>
              <a:rPr lang="en-US" sz="1600" dirty="0"/>
              <a:t> </a:t>
            </a:r>
            <a:r>
              <a:rPr lang="en-US" sz="1600" dirty="0" err="1"/>
              <a:t>activitățile</a:t>
            </a:r>
            <a:r>
              <a:rPr lang="en-US" sz="1600" dirty="0"/>
              <a:t> (</a:t>
            </a:r>
            <a:r>
              <a:rPr lang="en-US" sz="1600" dirty="0" err="1"/>
              <a:t>programare</a:t>
            </a:r>
            <a:r>
              <a:rPr lang="en-US" sz="1600" dirty="0"/>
              <a:t> </a:t>
            </a:r>
            <a:r>
              <a:rPr lang="en-US" sz="1600" dirty="0" err="1"/>
              <a:t>temporară</a:t>
            </a:r>
            <a:r>
              <a:rPr lang="en-US" sz="1600" dirty="0"/>
              <a:t>)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fluxurile</a:t>
            </a:r>
            <a:r>
              <a:rPr lang="en-US" sz="1600" dirty="0"/>
              <a:t> de </a:t>
            </a:r>
            <a:r>
              <a:rPr lang="en-US" sz="1600" dirty="0" err="1"/>
              <a:t>venituri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cheltuieli</a:t>
            </a:r>
            <a:r>
              <a:rPr lang="en-US" sz="1600" dirty="0"/>
              <a:t> </a:t>
            </a:r>
            <a:r>
              <a:rPr lang="en-US" sz="1600" dirty="0" err="1"/>
              <a:t>pe</a:t>
            </a:r>
            <a:r>
              <a:rPr lang="en-US" sz="1600" dirty="0"/>
              <a:t> care le </a:t>
            </a:r>
            <a:r>
              <a:rPr lang="en-US" sz="1600" dirty="0" err="1"/>
              <a:t>vor</a:t>
            </a:r>
            <a:r>
              <a:rPr lang="en-US" sz="1600" dirty="0"/>
              <a:t> </a:t>
            </a:r>
            <a:r>
              <a:rPr lang="en-US" sz="1600" dirty="0" err="1"/>
              <a:t>implica</a:t>
            </a:r>
            <a:r>
              <a:rPr lang="en-US" sz="1600" dirty="0"/>
              <a:t> (</a:t>
            </a:r>
            <a:r>
              <a:rPr lang="en-US" sz="1600" dirty="0" err="1"/>
              <a:t>bugetare</a:t>
            </a:r>
            <a:r>
              <a:rPr lang="en-US" sz="1600" dirty="0"/>
              <a:t>).</a:t>
            </a:r>
            <a:endParaRPr lang="en-US" sz="1600" dirty="0"/>
          </a:p>
        </p:txBody>
      </p:sp>
      <p:sp>
        <p:nvSpPr>
          <p:cNvPr id="10" name="Cuadro de texto 2">
            <a:extLst>
              <a:ext uri="{FF2B5EF4-FFF2-40B4-BE49-F238E27FC236}">
                <a16:creationId xmlns="" xmlns:a16="http://schemas.microsoft.com/office/drawing/2014/main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3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algn="just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vi-VN" altLang="en-US" sz="800" i="1" kern="1200" dirty="0">
                <a:solidFill>
                  <a:srgbClr val="808080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Acest proiect a fost finanţat cu sprijinul Comisiei Europene. Această publicaţie reflectă numai punctul de vedere al autorului şi Comisia nu este responsabilă pentru eventuala utilizare a informaţiilor pe care le conţine.</a:t>
            </a:r>
            <a:endParaRPr lang="en-US" altLang="en-US" sz="800" kern="1200" dirty="0">
              <a:latin typeface="Garamond" panose="02020404030301010803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3 CuadroTexto"/>
          <p:cNvSpPr txBox="1"/>
          <p:nvPr/>
        </p:nvSpPr>
        <p:spPr>
          <a:xfrm>
            <a:off x="432449" y="206156"/>
            <a:ext cx="4848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Unit</a:t>
            </a:r>
            <a:r>
              <a:rPr lang="ro-RO" dirty="0" smtClean="0"/>
              <a:t>atea</a:t>
            </a:r>
            <a:r>
              <a:rPr lang="es-ES" dirty="0" smtClean="0"/>
              <a:t> </a:t>
            </a:r>
            <a:r>
              <a:rPr lang="es-ES" dirty="0"/>
              <a:t>2. </a:t>
            </a:r>
            <a:r>
              <a:rPr lang="en-GB" dirty="0"/>
              <a:t>MODELUL DE AFACERI ȘI PLANIFICAREA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8284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418" y="688369"/>
            <a:ext cx="9008689" cy="600426"/>
          </a:xfrm>
        </p:spPr>
        <p:txBody>
          <a:bodyPr/>
          <a:lstStyle/>
          <a:p>
            <a:r>
              <a:rPr lang="ro-RO" dirty="0" smtClean="0">
                <a:solidFill>
                  <a:srgbClr val="F24F4F"/>
                </a:solidFill>
                <a:latin typeface="Cambria" panose="02040503050406030204" pitchFamily="18" charset="0"/>
              </a:rPr>
              <a:t>Activităţi de bază</a:t>
            </a:r>
            <a:endParaRPr lang="es-ES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texto 10">
            <a:extLst>
              <a:ext uri="{FF2B5EF4-FFF2-40B4-BE49-F238E27FC236}">
                <a16:creationId xmlns="" xmlns:a16="http://schemas.microsoft.com/office/drawing/2014/main" id="{7A2EA65D-8E15-4A50-8D36-44B9150C1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6473" y="1469756"/>
            <a:ext cx="8222672" cy="3123651"/>
          </a:xfrm>
        </p:spPr>
        <p:txBody>
          <a:bodyPr/>
          <a:lstStyle/>
          <a:p>
            <a:pPr lvl="0" algn="l"/>
            <a:r>
              <a:rPr lang="en-US" sz="1600" dirty="0" err="1"/>
              <a:t>Fiecare</a:t>
            </a:r>
            <a:r>
              <a:rPr lang="en-US" sz="1600" dirty="0"/>
              <a:t> </a:t>
            </a:r>
            <a:r>
              <a:rPr lang="en-US" sz="1600" dirty="0" err="1"/>
              <a:t>afacere</a:t>
            </a:r>
            <a:r>
              <a:rPr lang="en-US" sz="1600" dirty="0"/>
              <a:t> </a:t>
            </a:r>
            <a:r>
              <a:rPr lang="en-US" sz="1600" dirty="0" err="1"/>
              <a:t>trebuie</a:t>
            </a:r>
            <a:r>
              <a:rPr lang="en-US" sz="1600" dirty="0"/>
              <a:t> </a:t>
            </a:r>
            <a:r>
              <a:rPr lang="en-US" sz="1600" dirty="0" err="1"/>
              <a:t>să</a:t>
            </a:r>
            <a:r>
              <a:rPr lang="en-US" sz="1600" dirty="0"/>
              <a:t> </a:t>
            </a:r>
            <a:r>
              <a:rPr lang="en-US" sz="1600" dirty="0" err="1"/>
              <a:t>desfășoare</a:t>
            </a:r>
            <a:r>
              <a:rPr lang="en-US" sz="1600" dirty="0"/>
              <a:t> </a:t>
            </a:r>
            <a:r>
              <a:rPr lang="en-US" sz="1600" dirty="0" err="1"/>
              <a:t>trei</a:t>
            </a:r>
            <a:r>
              <a:rPr lang="en-US" sz="1600" dirty="0"/>
              <a:t> </a:t>
            </a:r>
            <a:r>
              <a:rPr lang="en-US" sz="1600" dirty="0" err="1"/>
              <a:t>activități</a:t>
            </a:r>
            <a:r>
              <a:rPr lang="en-US" sz="1600" dirty="0"/>
              <a:t> de </a:t>
            </a:r>
            <a:r>
              <a:rPr lang="en-US" sz="1600" dirty="0" err="1"/>
              <a:t>bază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a </a:t>
            </a:r>
            <a:r>
              <a:rPr lang="en-US" sz="1600" dirty="0" err="1"/>
              <a:t>crea</a:t>
            </a:r>
            <a:r>
              <a:rPr lang="en-US" sz="1600" dirty="0"/>
              <a:t> </a:t>
            </a:r>
            <a:r>
              <a:rPr lang="en-US" sz="1600" dirty="0" err="1"/>
              <a:t>valoare</a:t>
            </a:r>
            <a:r>
              <a:rPr lang="en-US" sz="1600" dirty="0"/>
              <a:t>: </a:t>
            </a:r>
            <a:r>
              <a:rPr lang="en-US" sz="1600" dirty="0" err="1"/>
              <a:t>dezvoltare</a:t>
            </a:r>
            <a:r>
              <a:rPr lang="en-US" sz="1600" dirty="0"/>
              <a:t>, </a:t>
            </a:r>
            <a:r>
              <a:rPr lang="en-US" sz="1600" dirty="0" err="1"/>
              <a:t>producție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marketing. </a:t>
            </a:r>
            <a:r>
              <a:rPr lang="en-US" sz="1600" dirty="0" err="1"/>
              <a:t>Ele</a:t>
            </a:r>
            <a:r>
              <a:rPr lang="en-US" sz="1600" dirty="0"/>
              <a:t> </a:t>
            </a:r>
            <a:r>
              <a:rPr lang="en-US" sz="1600" dirty="0" err="1"/>
              <a:t>sunt</a:t>
            </a:r>
            <a:r>
              <a:rPr lang="en-US" sz="1600" dirty="0"/>
              <a:t> </a:t>
            </a:r>
            <a:r>
              <a:rPr lang="en-US" sz="1600" dirty="0" err="1"/>
              <a:t>numite</a:t>
            </a:r>
            <a:r>
              <a:rPr lang="en-US" sz="1600" dirty="0"/>
              <a:t> </a:t>
            </a:r>
            <a:r>
              <a:rPr lang="en-US" sz="1600" dirty="0" err="1"/>
              <a:t>activități</a:t>
            </a:r>
            <a:r>
              <a:rPr lang="en-US" sz="1600" dirty="0"/>
              <a:t> </a:t>
            </a:r>
            <a:r>
              <a:rPr lang="en-US" sz="1600" dirty="0" err="1"/>
              <a:t>funcționale</a:t>
            </a:r>
            <a:r>
              <a:rPr lang="en-US" sz="1600" dirty="0"/>
              <a:t>.</a:t>
            </a:r>
          </a:p>
          <a:p>
            <a:pPr lvl="0" algn="l"/>
            <a:r>
              <a:rPr lang="en-US" sz="1600" dirty="0" err="1"/>
              <a:t>Raportat</a:t>
            </a:r>
            <a:r>
              <a:rPr lang="en-US" sz="1600" dirty="0"/>
              <a:t> la </a:t>
            </a:r>
            <a:r>
              <a:rPr lang="en-US" sz="1600" dirty="0" err="1"/>
              <a:t>sectorul</a:t>
            </a:r>
            <a:r>
              <a:rPr lang="en-US" sz="1600" dirty="0"/>
              <a:t> </a:t>
            </a:r>
            <a:r>
              <a:rPr lang="en-US" sz="1600" dirty="0" err="1"/>
              <a:t>artizanal</a:t>
            </a:r>
            <a:r>
              <a:rPr lang="en-US" sz="1600" dirty="0"/>
              <a:t>, </a:t>
            </a:r>
            <a:r>
              <a:rPr lang="en-US" sz="1600" dirty="0" err="1"/>
              <a:t>activitățile</a:t>
            </a:r>
            <a:r>
              <a:rPr lang="en-US" sz="1600" dirty="0"/>
              <a:t> de </a:t>
            </a:r>
            <a:r>
              <a:rPr lang="en-US" sz="1600" dirty="0" err="1"/>
              <a:t>bază</a:t>
            </a:r>
            <a:r>
              <a:rPr lang="en-US" sz="1600" dirty="0"/>
              <a:t> </a:t>
            </a:r>
            <a:r>
              <a:rPr lang="en-US" sz="1600" dirty="0" err="1"/>
              <a:t>funcționale</a:t>
            </a:r>
            <a:r>
              <a:rPr lang="en-US" sz="1600" dirty="0"/>
              <a:t> </a:t>
            </a:r>
            <a:r>
              <a:rPr lang="en-US" sz="1600" dirty="0" err="1"/>
              <a:t>vor</a:t>
            </a:r>
            <a:r>
              <a:rPr lang="en-US" sz="1600" dirty="0"/>
              <a:t> fi </a:t>
            </a:r>
            <a:r>
              <a:rPr lang="en-US" sz="1600" dirty="0" err="1"/>
              <a:t>proiectarea</a:t>
            </a:r>
            <a:r>
              <a:rPr lang="en-US" sz="1600" dirty="0"/>
              <a:t> </a:t>
            </a:r>
            <a:r>
              <a:rPr lang="en-US" sz="1600" dirty="0" err="1"/>
              <a:t>artistică</a:t>
            </a:r>
            <a:r>
              <a:rPr lang="en-US" sz="1600" dirty="0"/>
              <a:t> / </a:t>
            </a:r>
            <a:r>
              <a:rPr lang="en-US" sz="1600" dirty="0" err="1"/>
              <a:t>artizanală</a:t>
            </a:r>
            <a:r>
              <a:rPr lang="en-US" sz="1600" dirty="0"/>
              <a:t>, </a:t>
            </a:r>
            <a:r>
              <a:rPr lang="en-US" sz="1600" dirty="0" err="1"/>
              <a:t>fabricarea</a:t>
            </a:r>
            <a:r>
              <a:rPr lang="en-US" sz="1600" dirty="0"/>
              <a:t> </a:t>
            </a:r>
            <a:r>
              <a:rPr lang="en-US" sz="1600" dirty="0" err="1"/>
              <a:t>produselor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atelierul</a:t>
            </a:r>
            <a:r>
              <a:rPr lang="en-US" sz="1600" dirty="0"/>
              <a:t> </a:t>
            </a:r>
            <a:r>
              <a:rPr lang="en-US" sz="1600" dirty="0" err="1"/>
              <a:t>artizanal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introducerea</a:t>
            </a:r>
            <a:r>
              <a:rPr lang="en-US" sz="1600" dirty="0"/>
              <a:t> </a:t>
            </a:r>
            <a:r>
              <a:rPr lang="en-US" sz="1600" dirty="0" err="1"/>
              <a:t>lor</a:t>
            </a:r>
            <a:r>
              <a:rPr lang="en-US" sz="1600" dirty="0"/>
              <a:t> </a:t>
            </a:r>
            <a:r>
              <a:rPr lang="en-US" sz="1600" dirty="0" err="1"/>
              <a:t>pe</a:t>
            </a:r>
            <a:r>
              <a:rPr lang="en-US" sz="1600" dirty="0"/>
              <a:t> </a:t>
            </a:r>
            <a:r>
              <a:rPr lang="en-US" sz="1600" dirty="0" err="1"/>
              <a:t>piață</a:t>
            </a:r>
            <a:r>
              <a:rPr lang="en-US" sz="1600" dirty="0"/>
              <a:t> </a:t>
            </a:r>
            <a:r>
              <a:rPr lang="en-US" sz="1600" dirty="0" err="1"/>
              <a:t>prin</a:t>
            </a:r>
            <a:r>
              <a:rPr lang="en-US" sz="1600" dirty="0"/>
              <a:t> </a:t>
            </a:r>
            <a:r>
              <a:rPr lang="en-US" sz="1600" dirty="0" err="1"/>
              <a:t>orice</a:t>
            </a:r>
            <a:r>
              <a:rPr lang="en-US" sz="1600" dirty="0"/>
              <a:t> </a:t>
            </a:r>
            <a:r>
              <a:rPr lang="en-US" sz="1600" dirty="0" err="1"/>
              <a:t>mijloace</a:t>
            </a:r>
            <a:r>
              <a:rPr lang="en-US" sz="1600" dirty="0"/>
              <a:t>.</a:t>
            </a:r>
          </a:p>
          <a:p>
            <a:pPr lvl="0" algn="l"/>
            <a:r>
              <a:rPr lang="en-US" sz="1600" dirty="0" err="1"/>
              <a:t>Pe</a:t>
            </a:r>
            <a:r>
              <a:rPr lang="en-US" sz="1600" dirty="0"/>
              <a:t> </a:t>
            </a:r>
            <a:r>
              <a:rPr lang="en-US" sz="1600" dirty="0" err="1"/>
              <a:t>lângă</a:t>
            </a:r>
            <a:r>
              <a:rPr lang="en-US" sz="1600" dirty="0"/>
              <a:t> </a:t>
            </a:r>
            <a:r>
              <a:rPr lang="en-US" sz="1600" dirty="0" err="1"/>
              <a:t>aceste</a:t>
            </a:r>
            <a:r>
              <a:rPr lang="en-US" sz="1600" dirty="0"/>
              <a:t> </a:t>
            </a:r>
            <a:r>
              <a:rPr lang="en-US" sz="1600" dirty="0" err="1"/>
              <a:t>activități</a:t>
            </a:r>
            <a:r>
              <a:rPr lang="en-US" sz="1600" dirty="0"/>
              <a:t> de </a:t>
            </a:r>
            <a:r>
              <a:rPr lang="en-US" sz="1600" dirty="0" err="1"/>
              <a:t>bază</a:t>
            </a:r>
            <a:r>
              <a:rPr lang="en-US" sz="1600" dirty="0"/>
              <a:t>, </a:t>
            </a:r>
            <a:r>
              <a:rPr lang="en-US" sz="1600" dirty="0" err="1"/>
              <a:t>există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altele</a:t>
            </a:r>
            <a:r>
              <a:rPr lang="en-US" sz="1600" dirty="0"/>
              <a:t> care </a:t>
            </a:r>
            <a:r>
              <a:rPr lang="en-US" sz="1600" dirty="0" err="1"/>
              <a:t>sunt</a:t>
            </a:r>
            <a:r>
              <a:rPr lang="en-US" sz="1600" dirty="0"/>
              <a:t> </a:t>
            </a:r>
            <a:r>
              <a:rPr lang="en-US" sz="1600" dirty="0" err="1"/>
              <a:t>necesare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</a:t>
            </a:r>
            <a:r>
              <a:rPr lang="en-US" sz="1600" dirty="0" err="1"/>
              <a:t>susținerea</a:t>
            </a:r>
            <a:r>
              <a:rPr lang="en-US" sz="1600" dirty="0"/>
              <a:t> </a:t>
            </a:r>
            <a:r>
              <a:rPr lang="en-US" sz="1600" dirty="0" err="1"/>
              <a:t>primelor</a:t>
            </a:r>
            <a:r>
              <a:rPr lang="en-US" sz="1600" dirty="0"/>
              <a:t>: </a:t>
            </a:r>
            <a:r>
              <a:rPr lang="en-US" sz="1600" dirty="0" err="1"/>
              <a:t>achiziții</a:t>
            </a:r>
            <a:r>
              <a:rPr lang="en-US" sz="1600" dirty="0"/>
              <a:t> / </a:t>
            </a:r>
            <a:r>
              <a:rPr lang="en-US" sz="1600" dirty="0" err="1"/>
              <a:t>achiziții</a:t>
            </a:r>
            <a:r>
              <a:rPr lang="en-US" sz="1600" dirty="0"/>
              <a:t> de </a:t>
            </a:r>
            <a:r>
              <a:rPr lang="en-US" sz="1600" dirty="0" err="1"/>
              <a:t>materiale</a:t>
            </a:r>
            <a:r>
              <a:rPr lang="en-US" sz="1600" dirty="0"/>
              <a:t>, management </a:t>
            </a:r>
            <a:r>
              <a:rPr lang="en-US" sz="1600" dirty="0" err="1"/>
              <a:t>financiar</a:t>
            </a:r>
            <a:r>
              <a:rPr lang="en-US" sz="1600" dirty="0"/>
              <a:t>, </a:t>
            </a:r>
            <a:r>
              <a:rPr lang="en-US" sz="1600" dirty="0" err="1"/>
              <a:t>facturare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contabilitate</a:t>
            </a:r>
            <a:r>
              <a:rPr lang="en-US" sz="1600" dirty="0"/>
              <a:t>, </a:t>
            </a:r>
            <a:r>
              <a:rPr lang="en-US" sz="1600" dirty="0" err="1"/>
              <a:t>întreținere</a:t>
            </a:r>
            <a:r>
              <a:rPr lang="en-US" sz="1600" dirty="0"/>
              <a:t>, </a:t>
            </a:r>
            <a:r>
              <a:rPr lang="en-US" sz="1600" dirty="0" err="1"/>
              <a:t>servicii</a:t>
            </a:r>
            <a:r>
              <a:rPr lang="en-US" sz="1600" dirty="0"/>
              <a:t> post-</a:t>
            </a:r>
            <a:r>
              <a:rPr lang="en-US" sz="1600" dirty="0" err="1"/>
              <a:t>vânzare</a:t>
            </a:r>
            <a:r>
              <a:rPr lang="en-US" sz="1600" dirty="0"/>
              <a:t>, </a:t>
            </a:r>
            <a:r>
              <a:rPr lang="en-US" sz="1600" dirty="0" err="1"/>
              <a:t>managementul</a:t>
            </a:r>
            <a:r>
              <a:rPr lang="en-US" sz="1600" dirty="0"/>
              <a:t> </a:t>
            </a:r>
            <a:r>
              <a:rPr lang="en-US" sz="1600" dirty="0" err="1"/>
              <a:t>personalului</a:t>
            </a:r>
            <a:r>
              <a:rPr lang="en-US" sz="1600" dirty="0"/>
              <a:t> etc.</a:t>
            </a:r>
          </a:p>
          <a:p>
            <a:pPr lvl="0" algn="l"/>
            <a:r>
              <a:rPr lang="en-US" sz="1600" dirty="0" err="1"/>
              <a:t>Uneori</a:t>
            </a:r>
            <a:r>
              <a:rPr lang="en-US" sz="1600" dirty="0"/>
              <a:t>, </a:t>
            </a:r>
            <a:r>
              <a:rPr lang="en-US" sz="1600" dirty="0" err="1"/>
              <a:t>activitățile</a:t>
            </a:r>
            <a:r>
              <a:rPr lang="en-US" sz="1600" dirty="0"/>
              <a:t> </a:t>
            </a:r>
            <a:r>
              <a:rPr lang="en-US" sz="1600" dirty="0" err="1"/>
              <a:t>complementare</a:t>
            </a:r>
            <a:r>
              <a:rPr lang="en-US" sz="1600" dirty="0"/>
              <a:t> </a:t>
            </a:r>
            <a:r>
              <a:rPr lang="en-US" sz="1600" dirty="0" err="1"/>
              <a:t>sunt</a:t>
            </a:r>
            <a:r>
              <a:rPr lang="en-US" sz="1600" dirty="0"/>
              <a:t> </a:t>
            </a:r>
            <a:r>
              <a:rPr lang="en-US" sz="1600" dirty="0" err="1"/>
              <a:t>critice</a:t>
            </a:r>
            <a:r>
              <a:rPr lang="en-US" sz="1600" dirty="0"/>
              <a:t>, cum </a:t>
            </a:r>
            <a:r>
              <a:rPr lang="en-US" sz="1600" dirty="0" err="1"/>
              <a:t>ar</a:t>
            </a:r>
            <a:r>
              <a:rPr lang="en-US" sz="1600" dirty="0"/>
              <a:t> fi </a:t>
            </a:r>
            <a:r>
              <a:rPr lang="en-US" sz="1600" dirty="0" err="1"/>
              <a:t>achiziționarea</a:t>
            </a:r>
            <a:r>
              <a:rPr lang="en-US" sz="1600" dirty="0"/>
              <a:t> de </a:t>
            </a:r>
            <a:r>
              <a:rPr lang="en-US" sz="1600" dirty="0" err="1"/>
              <a:t>materiale</a:t>
            </a:r>
            <a:r>
              <a:rPr lang="en-US" sz="1600" dirty="0"/>
              <a:t> </a:t>
            </a:r>
            <a:r>
              <a:rPr lang="en-US" sz="1600" dirty="0" err="1"/>
              <a:t>speciale</a:t>
            </a:r>
            <a:r>
              <a:rPr lang="en-US" sz="1600" dirty="0"/>
              <a:t> </a:t>
            </a:r>
            <a:r>
              <a:rPr lang="en-US" sz="1600" dirty="0" err="1"/>
              <a:t>sau</a:t>
            </a:r>
            <a:r>
              <a:rPr lang="en-US" sz="1600" dirty="0"/>
              <a:t> exclusive</a:t>
            </a:r>
            <a:endParaRPr lang="en-US" sz="1600" dirty="0"/>
          </a:p>
        </p:txBody>
      </p:sp>
      <p:sp>
        <p:nvSpPr>
          <p:cNvPr id="10" name="Cuadro de texto 2">
            <a:extLst>
              <a:ext uri="{FF2B5EF4-FFF2-40B4-BE49-F238E27FC236}">
                <a16:creationId xmlns="" xmlns:a16="http://schemas.microsoft.com/office/drawing/2014/main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3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algn="just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vi-VN" altLang="en-US" sz="800" i="1" kern="1200" dirty="0">
                <a:solidFill>
                  <a:srgbClr val="808080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Acest proiect a fost finanţat cu sprijinul Comisiei Europene. Această publicaţie reflectă numai punctul de vedere al autorului şi Comisia nu este responsabilă pentru eventuala utilizare a informaţiilor pe care le conţine.</a:t>
            </a:r>
            <a:endParaRPr lang="en-US" altLang="en-US" sz="800" kern="1200" dirty="0">
              <a:latin typeface="Garamond" panose="02020404030301010803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3 CuadroTexto"/>
          <p:cNvSpPr txBox="1"/>
          <p:nvPr/>
        </p:nvSpPr>
        <p:spPr>
          <a:xfrm>
            <a:off x="432449" y="206156"/>
            <a:ext cx="4848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Unit</a:t>
            </a:r>
            <a:r>
              <a:rPr lang="ro-RO" dirty="0" smtClean="0"/>
              <a:t>atea</a:t>
            </a:r>
            <a:r>
              <a:rPr lang="es-ES" dirty="0" smtClean="0"/>
              <a:t> </a:t>
            </a:r>
            <a:r>
              <a:rPr lang="es-ES" dirty="0"/>
              <a:t>2. </a:t>
            </a:r>
            <a:r>
              <a:rPr lang="en-GB" dirty="0"/>
              <a:t>MODELUL DE AFACERI ȘI PLANIFICAREA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098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2449" y="658021"/>
            <a:ext cx="8413600" cy="630773"/>
          </a:xfrm>
        </p:spPr>
        <p:txBody>
          <a:bodyPr/>
          <a:lstStyle/>
          <a:p>
            <a:r>
              <a:rPr lang="ro-RO" dirty="0" smtClean="0">
                <a:solidFill>
                  <a:srgbClr val="F24F4F"/>
                </a:solidFill>
                <a:latin typeface="Cambria" panose="02040503050406030204" pitchFamily="18" charset="0"/>
              </a:rPr>
              <a:t>Coordonarea activităţilor</a:t>
            </a:r>
            <a:endParaRPr lang="es-ES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texto 10">
            <a:extLst>
              <a:ext uri="{FF2B5EF4-FFF2-40B4-BE49-F238E27FC236}">
                <a16:creationId xmlns="" xmlns:a16="http://schemas.microsoft.com/office/drawing/2014/main" id="{7A2EA65D-8E15-4A50-8D36-44B9150C1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464" y="1337729"/>
            <a:ext cx="8877071" cy="3123651"/>
          </a:xfrm>
        </p:spPr>
        <p:txBody>
          <a:bodyPr/>
          <a:lstStyle/>
          <a:p>
            <a:pPr lvl="0" algn="l"/>
            <a:r>
              <a:rPr lang="en-US" sz="1600" dirty="0" err="1"/>
              <a:t>Activitățile</a:t>
            </a:r>
            <a:r>
              <a:rPr lang="en-US" sz="1600" dirty="0"/>
              <a:t> de </a:t>
            </a:r>
            <a:r>
              <a:rPr lang="en-US" sz="1600" dirty="0" err="1"/>
              <a:t>bază</a:t>
            </a:r>
            <a:r>
              <a:rPr lang="en-US" sz="1600" dirty="0"/>
              <a:t> </a:t>
            </a:r>
            <a:r>
              <a:rPr lang="en-US" sz="1600" dirty="0" err="1"/>
              <a:t>sunt</a:t>
            </a:r>
            <a:r>
              <a:rPr lang="en-US" sz="1600" dirty="0"/>
              <a:t> </a:t>
            </a:r>
            <a:r>
              <a:rPr lang="en-US" sz="1600" dirty="0" err="1"/>
              <a:t>desfășurate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mod normal de </a:t>
            </a:r>
            <a:r>
              <a:rPr lang="en-US" sz="1600" dirty="0" err="1"/>
              <a:t>către</a:t>
            </a:r>
            <a:r>
              <a:rPr lang="en-US" sz="1600" dirty="0"/>
              <a:t> </a:t>
            </a:r>
            <a:r>
              <a:rPr lang="en-US" sz="1600" dirty="0" err="1"/>
              <a:t>maestrul</a:t>
            </a:r>
            <a:r>
              <a:rPr lang="en-US" sz="1600" dirty="0"/>
              <a:t> </a:t>
            </a:r>
            <a:r>
              <a:rPr lang="en-US" sz="1600" dirty="0" err="1"/>
              <a:t>meșter</a:t>
            </a:r>
            <a:r>
              <a:rPr lang="en-US" sz="1600" dirty="0"/>
              <a:t> </a:t>
            </a:r>
            <a:r>
              <a:rPr lang="en-US" sz="1600" dirty="0" err="1"/>
              <a:t>sau</a:t>
            </a:r>
            <a:r>
              <a:rPr lang="en-US" sz="1600" dirty="0"/>
              <a:t> artist, </a:t>
            </a:r>
            <a:r>
              <a:rPr lang="en-US" sz="1600" dirty="0" err="1"/>
              <a:t>deoarece</a:t>
            </a:r>
            <a:r>
              <a:rPr lang="en-US" sz="1600" dirty="0"/>
              <a:t> </a:t>
            </a:r>
            <a:r>
              <a:rPr lang="en-US" sz="1600" dirty="0" err="1"/>
              <a:t>reflectă</a:t>
            </a:r>
            <a:r>
              <a:rPr lang="en-US" sz="1600" dirty="0"/>
              <a:t> </a:t>
            </a:r>
            <a:r>
              <a:rPr lang="en-US" sz="1600" dirty="0" err="1"/>
              <a:t>experiența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cunoștințele</a:t>
            </a:r>
            <a:r>
              <a:rPr lang="en-US" sz="1600" dirty="0"/>
              <a:t> sale, </a:t>
            </a:r>
            <a:r>
              <a:rPr lang="en-US" sz="1600" dirty="0" err="1"/>
              <a:t>expertiza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comerț</a:t>
            </a:r>
            <a:r>
              <a:rPr lang="en-US" sz="1600" dirty="0"/>
              <a:t>.</a:t>
            </a:r>
          </a:p>
          <a:p>
            <a:pPr lvl="0" algn="l"/>
            <a:r>
              <a:rPr lang="en-US" sz="1600" dirty="0" err="1"/>
              <a:t>Activitățile</a:t>
            </a:r>
            <a:r>
              <a:rPr lang="en-US" sz="1600" dirty="0"/>
              <a:t> </a:t>
            </a:r>
            <a:r>
              <a:rPr lang="en-US" sz="1600" dirty="0" err="1"/>
              <a:t>transversale</a:t>
            </a:r>
            <a:r>
              <a:rPr lang="en-US" sz="1600" dirty="0"/>
              <a:t> </a:t>
            </a:r>
            <a:r>
              <a:rPr lang="en-US" sz="1600" dirty="0" err="1"/>
              <a:t>ar</a:t>
            </a:r>
            <a:r>
              <a:rPr lang="en-US" sz="1600" dirty="0"/>
              <a:t> </a:t>
            </a:r>
            <a:r>
              <a:rPr lang="en-US" sz="1600" dirty="0" err="1"/>
              <a:t>trebui</a:t>
            </a:r>
            <a:r>
              <a:rPr lang="en-US" sz="1600" dirty="0"/>
              <a:t> delegate </a:t>
            </a:r>
            <a:r>
              <a:rPr lang="en-US" sz="1600" dirty="0" err="1"/>
              <a:t>sau</a:t>
            </a:r>
            <a:r>
              <a:rPr lang="en-US" sz="1600" dirty="0"/>
              <a:t> </a:t>
            </a:r>
            <a:r>
              <a:rPr lang="en-US" sz="1600" dirty="0" err="1"/>
              <a:t>subcontractate</a:t>
            </a:r>
            <a:r>
              <a:rPr lang="en-US" sz="1600" dirty="0"/>
              <a:t>: management </a:t>
            </a:r>
            <a:r>
              <a:rPr lang="en-US" sz="1600" dirty="0" err="1"/>
              <a:t>financiar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contabil</a:t>
            </a:r>
            <a:r>
              <a:rPr lang="en-US" sz="1600" dirty="0"/>
              <a:t>, </a:t>
            </a:r>
            <a:r>
              <a:rPr lang="en-US" sz="1600" dirty="0" err="1"/>
              <a:t>facturare</a:t>
            </a:r>
            <a:r>
              <a:rPr lang="en-US" sz="1600" dirty="0"/>
              <a:t> </a:t>
            </a:r>
            <a:r>
              <a:rPr lang="en-US" sz="1600" dirty="0" err="1"/>
              <a:t>sau</a:t>
            </a:r>
            <a:r>
              <a:rPr lang="en-US" sz="1600" dirty="0"/>
              <a:t> </a:t>
            </a:r>
            <a:r>
              <a:rPr lang="en-US" sz="1600" dirty="0" err="1"/>
              <a:t>gestionarea</a:t>
            </a:r>
            <a:r>
              <a:rPr lang="en-US" sz="1600" dirty="0"/>
              <a:t> site-</a:t>
            </a:r>
            <a:r>
              <a:rPr lang="en-US" sz="1600" dirty="0" err="1"/>
              <a:t>urilor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marketing, </a:t>
            </a:r>
            <a:r>
              <a:rPr lang="en-US" sz="1600" dirty="0" err="1"/>
              <a:t>inclusiv</a:t>
            </a:r>
            <a:r>
              <a:rPr lang="en-US" sz="1600" dirty="0"/>
              <a:t> </a:t>
            </a:r>
            <a:r>
              <a:rPr lang="en-US" sz="1600" dirty="0" err="1"/>
              <a:t>vânzarea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sine </a:t>
            </a:r>
            <a:r>
              <a:rPr lang="en-US" sz="1600" dirty="0" err="1"/>
              <a:t>prin</a:t>
            </a:r>
            <a:r>
              <a:rPr lang="en-US" sz="1600" dirty="0"/>
              <a:t> </a:t>
            </a:r>
            <a:r>
              <a:rPr lang="en-US" sz="1600" dirty="0" err="1"/>
              <a:t>asociere</a:t>
            </a:r>
            <a:r>
              <a:rPr lang="en-US" sz="1600" dirty="0"/>
              <a:t> cu </a:t>
            </a:r>
            <a:r>
              <a:rPr lang="en-US" sz="1600" dirty="0" err="1"/>
              <a:t>rețele</a:t>
            </a:r>
            <a:r>
              <a:rPr lang="en-US" sz="1600" dirty="0"/>
              <a:t> </a:t>
            </a:r>
            <a:r>
              <a:rPr lang="en-US" sz="1600" dirty="0" err="1"/>
              <a:t>comerciale</a:t>
            </a:r>
            <a:r>
              <a:rPr lang="en-US" sz="1600" dirty="0"/>
              <a:t> </a:t>
            </a:r>
            <a:r>
              <a:rPr lang="en-US" sz="1600" dirty="0" err="1"/>
              <a:t>sau</a:t>
            </a:r>
            <a:r>
              <a:rPr lang="en-US" sz="1600" dirty="0"/>
              <a:t> </a:t>
            </a:r>
            <a:r>
              <a:rPr lang="en-US" sz="1600" dirty="0" err="1"/>
              <a:t>distribuitori</a:t>
            </a:r>
            <a:r>
              <a:rPr lang="en-US" sz="1600" dirty="0"/>
              <a:t>.</a:t>
            </a:r>
          </a:p>
          <a:p>
            <a:pPr lvl="0" algn="l"/>
            <a:r>
              <a:rPr lang="en-US" sz="1600" dirty="0" err="1"/>
              <a:t>Coordonarea</a:t>
            </a:r>
            <a:r>
              <a:rPr lang="en-US" sz="1600" dirty="0"/>
              <a:t> </a:t>
            </a:r>
            <a:r>
              <a:rPr lang="en-US" sz="1600" dirty="0" err="1"/>
              <a:t>dintre</a:t>
            </a:r>
            <a:r>
              <a:rPr lang="en-US" sz="1600" dirty="0"/>
              <a:t> </a:t>
            </a:r>
            <a:r>
              <a:rPr lang="en-US" sz="1600" dirty="0" err="1"/>
              <a:t>aceste</a:t>
            </a:r>
            <a:r>
              <a:rPr lang="en-US" sz="1600" dirty="0"/>
              <a:t> </a:t>
            </a:r>
            <a:r>
              <a:rPr lang="en-US" sz="1600" dirty="0" err="1"/>
              <a:t>activități</a:t>
            </a:r>
            <a:r>
              <a:rPr lang="en-US" sz="1600" dirty="0"/>
              <a:t> </a:t>
            </a:r>
            <a:r>
              <a:rPr lang="en-US" sz="1600" dirty="0" err="1"/>
              <a:t>este</a:t>
            </a:r>
            <a:r>
              <a:rPr lang="en-US" sz="1600" dirty="0"/>
              <a:t> </a:t>
            </a:r>
            <a:r>
              <a:rPr lang="en-US" sz="1600" dirty="0" err="1"/>
              <a:t>esențială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o </a:t>
            </a:r>
            <a:r>
              <a:rPr lang="en-US" sz="1600" dirty="0" err="1"/>
              <a:t>bună</a:t>
            </a:r>
            <a:r>
              <a:rPr lang="en-US" sz="1600" dirty="0"/>
              <a:t> </a:t>
            </a:r>
            <a:r>
              <a:rPr lang="en-US" sz="1600" dirty="0" err="1"/>
              <a:t>planificare</a:t>
            </a:r>
            <a:r>
              <a:rPr lang="en-US" sz="1600" dirty="0"/>
              <a:t> </a:t>
            </a:r>
            <a:r>
              <a:rPr lang="en-US" sz="1600" dirty="0" err="1"/>
              <a:t>inițială</a:t>
            </a:r>
            <a:r>
              <a:rPr lang="en-US" sz="1600" dirty="0"/>
              <a:t> </a:t>
            </a:r>
            <a:r>
              <a:rPr lang="en-US" sz="1600" dirty="0" err="1"/>
              <a:t>este</a:t>
            </a:r>
            <a:r>
              <a:rPr lang="en-US" sz="1600" dirty="0"/>
              <a:t> de </a:t>
            </a:r>
            <a:r>
              <a:rPr lang="en-US" sz="1600" dirty="0" err="1"/>
              <a:t>bază</a:t>
            </a:r>
            <a:r>
              <a:rPr lang="en-US" sz="1600" dirty="0"/>
              <a:t>, </a:t>
            </a:r>
            <a:r>
              <a:rPr lang="en-US" sz="1600" dirty="0" err="1"/>
              <a:t>dar</a:t>
            </a:r>
            <a:r>
              <a:rPr lang="en-US" sz="1600" dirty="0"/>
              <a:t> </a:t>
            </a:r>
            <a:r>
              <a:rPr lang="en-US" sz="1600" dirty="0" err="1"/>
              <a:t>trebuie</a:t>
            </a:r>
            <a:r>
              <a:rPr lang="en-US" sz="1600" dirty="0"/>
              <a:t> </a:t>
            </a:r>
            <a:r>
              <a:rPr lang="en-US" sz="1600" dirty="0" err="1"/>
              <a:t>să</a:t>
            </a:r>
            <a:r>
              <a:rPr lang="en-US" sz="1600" dirty="0"/>
              <a:t> se </a:t>
            </a:r>
            <a:r>
              <a:rPr lang="en-US" sz="1600" dirty="0" err="1"/>
              <a:t>asigure</a:t>
            </a:r>
            <a:r>
              <a:rPr lang="en-US" sz="1600" dirty="0"/>
              <a:t> </a:t>
            </a:r>
            <a:r>
              <a:rPr lang="en-US" sz="1600" dirty="0" err="1"/>
              <a:t>că</a:t>
            </a:r>
            <a:r>
              <a:rPr lang="en-US" sz="1600" dirty="0"/>
              <a:t> </a:t>
            </a:r>
            <a:r>
              <a:rPr lang="en-US" sz="1600" dirty="0" err="1"/>
              <a:t>activitățile</a:t>
            </a:r>
            <a:r>
              <a:rPr lang="en-US" sz="1600" dirty="0"/>
              <a:t> </a:t>
            </a:r>
            <a:r>
              <a:rPr lang="en-US" sz="1600" dirty="0" err="1"/>
              <a:t>cheie</a:t>
            </a:r>
            <a:r>
              <a:rPr lang="en-US" sz="1600" dirty="0"/>
              <a:t> </a:t>
            </a:r>
            <a:r>
              <a:rPr lang="en-US" sz="1600" dirty="0" err="1"/>
              <a:t>comunică</a:t>
            </a:r>
            <a:r>
              <a:rPr lang="en-US" sz="1600" dirty="0"/>
              <a:t> </a:t>
            </a:r>
            <a:r>
              <a:rPr lang="en-US" sz="1600" dirty="0" err="1"/>
              <a:t>între</a:t>
            </a:r>
            <a:r>
              <a:rPr lang="en-US" sz="1600" dirty="0"/>
              <a:t> </a:t>
            </a:r>
            <a:r>
              <a:rPr lang="en-US" sz="1600" dirty="0" err="1"/>
              <a:t>ele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a-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combina</a:t>
            </a:r>
            <a:r>
              <a:rPr lang="en-US" sz="1600" dirty="0"/>
              <a:t> </a:t>
            </a:r>
            <a:r>
              <a:rPr lang="en-US" sz="1600" dirty="0" err="1"/>
              <a:t>eforturile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scopul</a:t>
            </a:r>
            <a:r>
              <a:rPr lang="en-US" sz="1600" dirty="0"/>
              <a:t> </a:t>
            </a:r>
            <a:r>
              <a:rPr lang="en-US" sz="1600" dirty="0" err="1"/>
              <a:t>comun</a:t>
            </a:r>
            <a:r>
              <a:rPr lang="en-US" sz="1600" dirty="0"/>
              <a:t>.</a:t>
            </a:r>
          </a:p>
          <a:p>
            <a:pPr lvl="0" algn="l"/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microîntreprinderi</a:t>
            </a:r>
            <a:r>
              <a:rPr lang="en-US" sz="1600" dirty="0"/>
              <a:t>, </a:t>
            </a:r>
            <a:r>
              <a:rPr lang="en-US" sz="1600" dirty="0" err="1"/>
              <a:t>coordonarea</a:t>
            </a:r>
            <a:r>
              <a:rPr lang="en-US" sz="1600" dirty="0"/>
              <a:t> </a:t>
            </a:r>
            <a:r>
              <a:rPr lang="en-US" sz="1600" dirty="0" err="1"/>
              <a:t>este</a:t>
            </a:r>
            <a:r>
              <a:rPr lang="en-US" sz="1600" dirty="0"/>
              <a:t> </a:t>
            </a:r>
            <a:r>
              <a:rPr lang="en-US" sz="1600" dirty="0" err="1"/>
              <a:t>obținută</a:t>
            </a:r>
            <a:r>
              <a:rPr lang="en-US" sz="1600" dirty="0"/>
              <a:t> </a:t>
            </a:r>
            <a:r>
              <a:rPr lang="en-US" sz="1600" dirty="0" err="1"/>
              <a:t>practic</a:t>
            </a:r>
            <a:r>
              <a:rPr lang="en-US" sz="1600" dirty="0"/>
              <a:t> din </a:t>
            </a:r>
            <a:r>
              <a:rPr lang="en-US" sz="1600" dirty="0" err="1"/>
              <a:t>comunicare</a:t>
            </a:r>
            <a:r>
              <a:rPr lang="en-US" sz="1600" dirty="0"/>
              <a:t>, care </a:t>
            </a:r>
            <a:r>
              <a:rPr lang="en-US" sz="1600" dirty="0" err="1"/>
              <a:t>trebuie</a:t>
            </a:r>
            <a:r>
              <a:rPr lang="en-US" sz="1600" dirty="0"/>
              <a:t> </a:t>
            </a:r>
            <a:r>
              <a:rPr lang="en-US" sz="1600" dirty="0" err="1"/>
              <a:t>să</a:t>
            </a:r>
            <a:r>
              <a:rPr lang="en-US" sz="1600" dirty="0"/>
              <a:t> fie </a:t>
            </a:r>
            <a:r>
              <a:rPr lang="en-US" sz="1600" dirty="0" err="1"/>
              <a:t>constantă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fluidă</a:t>
            </a:r>
            <a:r>
              <a:rPr lang="en-US" sz="1600" dirty="0"/>
              <a:t> </a:t>
            </a:r>
            <a:r>
              <a:rPr lang="en-US" sz="1600" dirty="0" err="1"/>
              <a:t>între</a:t>
            </a:r>
            <a:r>
              <a:rPr lang="en-US" sz="1600" dirty="0"/>
              <a:t> </a:t>
            </a:r>
            <a:r>
              <a:rPr lang="en-US" sz="1600" dirty="0" err="1"/>
              <a:t>activitățile</a:t>
            </a:r>
            <a:r>
              <a:rPr lang="en-US" sz="1600" dirty="0"/>
              <a:t> </a:t>
            </a:r>
            <a:r>
              <a:rPr lang="en-US" sz="1600" dirty="0" err="1"/>
              <a:t>cheie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de la </a:t>
            </a:r>
            <a:r>
              <a:rPr lang="en-US" sz="1600" dirty="0" err="1"/>
              <a:t>autoritatea</a:t>
            </a:r>
            <a:r>
              <a:rPr lang="en-US" sz="1600" dirty="0"/>
              <a:t> care </a:t>
            </a:r>
            <a:r>
              <a:rPr lang="en-US" sz="1600" dirty="0" err="1"/>
              <a:t>gestionează</a:t>
            </a:r>
            <a:r>
              <a:rPr lang="en-US" sz="1600" dirty="0"/>
              <a:t> </a:t>
            </a:r>
            <a:r>
              <a:rPr lang="en-US" sz="1600" dirty="0" err="1"/>
              <a:t>întregul</a:t>
            </a:r>
            <a:r>
              <a:rPr lang="en-US" sz="1600" dirty="0"/>
              <a:t>.</a:t>
            </a:r>
            <a:endParaRPr lang="en-US" sz="1600" dirty="0"/>
          </a:p>
        </p:txBody>
      </p:sp>
      <p:sp>
        <p:nvSpPr>
          <p:cNvPr id="10" name="Cuadro de texto 2">
            <a:extLst>
              <a:ext uri="{FF2B5EF4-FFF2-40B4-BE49-F238E27FC236}">
                <a16:creationId xmlns="" xmlns:a16="http://schemas.microsoft.com/office/drawing/2014/main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3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algn="just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vi-VN" altLang="en-US" sz="800" i="1" kern="1200" dirty="0">
                <a:solidFill>
                  <a:srgbClr val="808080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Acest proiect a fost finanţat cu sprijinul Comisiei Europene. Această publicaţie reflectă numai punctul de vedere al autorului şi Comisia nu este responsabilă pentru eventuala utilizare a informaţiilor pe care le conţine.</a:t>
            </a:r>
            <a:endParaRPr lang="en-US" altLang="en-US" sz="800" kern="1200" dirty="0">
              <a:latin typeface="Garamond" panose="02020404030301010803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3 CuadroTexto"/>
          <p:cNvSpPr txBox="1"/>
          <p:nvPr/>
        </p:nvSpPr>
        <p:spPr>
          <a:xfrm>
            <a:off x="432449" y="206156"/>
            <a:ext cx="4848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Unit</a:t>
            </a:r>
            <a:r>
              <a:rPr lang="ro-RO" dirty="0" smtClean="0"/>
              <a:t>atea</a:t>
            </a:r>
            <a:r>
              <a:rPr lang="es-ES" dirty="0" smtClean="0"/>
              <a:t> </a:t>
            </a:r>
            <a:r>
              <a:rPr lang="es-ES" dirty="0"/>
              <a:t>2. </a:t>
            </a:r>
            <a:r>
              <a:rPr lang="en-GB" dirty="0"/>
              <a:t>MODELUL DE AFACERI ȘI PLANIFICAREA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584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2696" y="658021"/>
            <a:ext cx="8737205" cy="630773"/>
          </a:xfrm>
        </p:spPr>
        <p:txBody>
          <a:bodyPr/>
          <a:lstStyle/>
          <a:p>
            <a:r>
              <a:rPr lang="ro-RO" dirty="0" smtClean="0">
                <a:solidFill>
                  <a:srgbClr val="F24F4F"/>
                </a:solidFill>
                <a:latin typeface="Cambria" panose="02040503050406030204" pitchFamily="18" charset="0"/>
              </a:rPr>
              <a:t>D</a:t>
            </a:r>
            <a:r>
              <a:rPr lang="es-ES" dirty="0" err="1" smtClean="0">
                <a:solidFill>
                  <a:srgbClr val="F24F4F"/>
                </a:solidFill>
                <a:latin typeface="Cambria" panose="02040503050406030204" pitchFamily="18" charset="0"/>
              </a:rPr>
              <a:t>esign</a:t>
            </a:r>
            <a:r>
              <a:rPr lang="ro-RO" dirty="0" smtClean="0">
                <a:solidFill>
                  <a:srgbClr val="F24F4F"/>
                </a:solidFill>
                <a:latin typeface="Cambria" panose="02040503050406030204" pitchFamily="18" charset="0"/>
              </a:rPr>
              <a:t>ul organizaţional</a:t>
            </a:r>
            <a:endParaRPr lang="es-ES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texto 10">
            <a:extLst>
              <a:ext uri="{FF2B5EF4-FFF2-40B4-BE49-F238E27FC236}">
                <a16:creationId xmlns="" xmlns:a16="http://schemas.microsoft.com/office/drawing/2014/main" id="{7A2EA65D-8E15-4A50-8D36-44B9150C1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464" y="1337729"/>
            <a:ext cx="8877071" cy="3123651"/>
          </a:xfrm>
        </p:spPr>
        <p:txBody>
          <a:bodyPr/>
          <a:lstStyle/>
          <a:p>
            <a:pPr lvl="0" algn="l"/>
            <a:r>
              <a:rPr lang="en-US" sz="1600" dirty="0" err="1"/>
              <a:t>Proiectarea</a:t>
            </a:r>
            <a:r>
              <a:rPr lang="en-US" sz="1600" dirty="0"/>
              <a:t> </a:t>
            </a:r>
            <a:r>
              <a:rPr lang="en-US" sz="1600" dirty="0" err="1"/>
              <a:t>organizației</a:t>
            </a:r>
            <a:r>
              <a:rPr lang="en-US" sz="1600" dirty="0"/>
              <a:t> </a:t>
            </a:r>
            <a:r>
              <a:rPr lang="en-US" sz="1600" dirty="0" err="1"/>
              <a:t>constă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stabilirea</a:t>
            </a:r>
            <a:r>
              <a:rPr lang="en-US" sz="1600" dirty="0"/>
              <a:t> </a:t>
            </a:r>
            <a:r>
              <a:rPr lang="en-US" sz="1600" dirty="0" err="1"/>
              <a:t>sarcinilor</a:t>
            </a:r>
            <a:r>
              <a:rPr lang="en-US" sz="1600" dirty="0"/>
              <a:t> care </a:t>
            </a:r>
            <a:r>
              <a:rPr lang="en-US" sz="1600" dirty="0" err="1"/>
              <a:t>trebuie</a:t>
            </a:r>
            <a:r>
              <a:rPr lang="en-US" sz="1600" dirty="0"/>
              <a:t> </a:t>
            </a:r>
            <a:r>
              <a:rPr lang="en-US" sz="1600" dirty="0" err="1"/>
              <a:t>îndeplinite</a:t>
            </a:r>
            <a:r>
              <a:rPr lang="en-US" sz="1600" dirty="0"/>
              <a:t>, </a:t>
            </a:r>
            <a:r>
              <a:rPr lang="en-US" sz="1600" dirty="0" err="1"/>
              <a:t>relațiile</a:t>
            </a:r>
            <a:r>
              <a:rPr lang="en-US" sz="1600" dirty="0"/>
              <a:t> </a:t>
            </a:r>
            <a:r>
              <a:rPr lang="en-US" sz="1600" dirty="0" err="1"/>
              <a:t>dintre</a:t>
            </a:r>
            <a:r>
              <a:rPr lang="en-US" sz="1600" dirty="0"/>
              <a:t> </a:t>
            </a:r>
            <a:r>
              <a:rPr lang="en-US" sz="1600" dirty="0" err="1"/>
              <a:t>acestea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ierarhia</a:t>
            </a:r>
            <a:r>
              <a:rPr lang="en-US" sz="1600" dirty="0"/>
              <a:t> care </a:t>
            </a:r>
            <a:r>
              <a:rPr lang="en-US" sz="1600" dirty="0" err="1"/>
              <a:t>va</a:t>
            </a:r>
            <a:r>
              <a:rPr lang="en-US" sz="1600" dirty="0"/>
              <a:t> </a:t>
            </a:r>
            <a:r>
              <a:rPr lang="en-US" sz="1600" dirty="0" err="1"/>
              <a:t>supraveghea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asigura</a:t>
            </a:r>
            <a:r>
              <a:rPr lang="en-US" sz="1600" dirty="0"/>
              <a:t> </a:t>
            </a:r>
            <a:r>
              <a:rPr lang="en-US" sz="1600" dirty="0" err="1"/>
              <a:t>coordonarea</a:t>
            </a:r>
            <a:endParaRPr lang="en-US" sz="1600" dirty="0"/>
          </a:p>
          <a:p>
            <a:pPr lvl="0" algn="l"/>
            <a:r>
              <a:rPr lang="en-US" sz="1600" dirty="0" err="1"/>
              <a:t>Structura</a:t>
            </a:r>
            <a:r>
              <a:rPr lang="en-US" sz="1600" dirty="0"/>
              <a:t> </a:t>
            </a:r>
            <a:r>
              <a:rPr lang="en-US" sz="1600" dirty="0" err="1"/>
              <a:t>organizațională</a:t>
            </a:r>
            <a:r>
              <a:rPr lang="en-US" sz="1600" dirty="0"/>
              <a:t> </a:t>
            </a:r>
            <a:r>
              <a:rPr lang="en-US" sz="1600" dirty="0" err="1"/>
              <a:t>este</a:t>
            </a:r>
            <a:r>
              <a:rPr lang="en-US" sz="1600" dirty="0"/>
              <a:t> </a:t>
            </a:r>
            <a:r>
              <a:rPr lang="en-US" sz="1600" dirty="0" err="1"/>
              <a:t>reprezentată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organigrama</a:t>
            </a:r>
            <a:r>
              <a:rPr lang="en-US" sz="1600" dirty="0"/>
              <a:t>, care </a:t>
            </a:r>
            <a:r>
              <a:rPr lang="en-US" sz="1600" dirty="0" err="1"/>
              <a:t>reflectă</a:t>
            </a:r>
            <a:r>
              <a:rPr lang="en-US" sz="1600" dirty="0"/>
              <a:t> </a:t>
            </a:r>
            <a:r>
              <a:rPr lang="en-US" sz="1600" dirty="0" err="1" smtClean="0"/>
              <a:t>pozițiile</a:t>
            </a:r>
            <a:r>
              <a:rPr lang="en-US" sz="1600" dirty="0" smtClean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relația</a:t>
            </a:r>
            <a:r>
              <a:rPr lang="en-US" sz="1600" dirty="0"/>
              <a:t> </a:t>
            </a:r>
            <a:r>
              <a:rPr lang="en-US" sz="1600" dirty="0" err="1"/>
              <a:t>ierarhică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de </a:t>
            </a:r>
            <a:r>
              <a:rPr lang="en-US" sz="1600" dirty="0" err="1"/>
              <a:t>muncă</a:t>
            </a:r>
            <a:r>
              <a:rPr lang="en-US" sz="1600" dirty="0"/>
              <a:t> </a:t>
            </a:r>
            <a:r>
              <a:rPr lang="en-US" sz="1600" dirty="0" err="1"/>
              <a:t>dintre</a:t>
            </a:r>
            <a:r>
              <a:rPr lang="en-US" sz="1600" dirty="0"/>
              <a:t> </a:t>
            </a:r>
            <a:r>
              <a:rPr lang="en-US" sz="1600" dirty="0" err="1"/>
              <a:t>acestea</a:t>
            </a:r>
            <a:endParaRPr lang="en-US" sz="1600" dirty="0"/>
          </a:p>
        </p:txBody>
      </p:sp>
      <p:graphicFrame>
        <p:nvGraphicFramePr>
          <p:cNvPr id="10" name="Diagrama 9">
            <a:extLst>
              <a:ext uri="{FF2B5EF4-FFF2-40B4-BE49-F238E27FC236}">
                <a16:creationId xmlns="" xmlns:a16="http://schemas.microsoft.com/office/drawing/2014/main" id="{5F9A3C28-66A4-448C-B8AC-0C9B9DC908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9572761"/>
              </p:ext>
            </p:extLst>
          </p:nvPr>
        </p:nvGraphicFramePr>
        <p:xfrm>
          <a:off x="2136937" y="2935037"/>
          <a:ext cx="4448175" cy="1390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Cuadro de texto 2">
            <a:extLst>
              <a:ext uri="{FF2B5EF4-FFF2-40B4-BE49-F238E27FC236}">
                <a16:creationId xmlns="" xmlns:a16="http://schemas.microsoft.com/office/drawing/2014/main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3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algn="just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vi-VN" altLang="en-US" sz="800" i="1" kern="1200" dirty="0">
                <a:solidFill>
                  <a:srgbClr val="808080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Acest proiect a fost finanţat cu sprijinul Comisiei Europene. Această publicaţie reflectă numai punctul de vedere al autorului şi Comisia nu este responsabilă pentru eventuala utilizare a informaţiilor pe care le conţine.</a:t>
            </a:r>
            <a:endParaRPr lang="en-US" altLang="en-US" sz="800" kern="1200" dirty="0">
              <a:latin typeface="Garamond" panose="02020404030301010803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3 CuadroTexto"/>
          <p:cNvSpPr txBox="1"/>
          <p:nvPr/>
        </p:nvSpPr>
        <p:spPr>
          <a:xfrm>
            <a:off x="432449" y="206156"/>
            <a:ext cx="4848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Unit</a:t>
            </a:r>
            <a:r>
              <a:rPr lang="ro-RO" dirty="0" smtClean="0"/>
              <a:t>atea</a:t>
            </a:r>
            <a:r>
              <a:rPr lang="es-ES" dirty="0" smtClean="0"/>
              <a:t> </a:t>
            </a:r>
            <a:r>
              <a:rPr lang="es-ES" dirty="0"/>
              <a:t>2. </a:t>
            </a:r>
            <a:r>
              <a:rPr lang="en-GB" dirty="0"/>
              <a:t>MODELUL DE AFACERI ȘI PLANIFICAREA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2538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418" y="513933"/>
            <a:ext cx="9008689" cy="774862"/>
          </a:xfrm>
        </p:spPr>
        <p:txBody>
          <a:bodyPr/>
          <a:lstStyle/>
          <a:p>
            <a:r>
              <a:rPr lang="es-ES" dirty="0">
                <a:solidFill>
                  <a:srgbClr val="F24F4F"/>
                </a:solidFill>
                <a:latin typeface="Cambria" panose="02040503050406030204" pitchFamily="18" charset="0"/>
              </a:rPr>
              <a:t>Management </a:t>
            </a:r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texto 10">
            <a:extLst>
              <a:ext uri="{FF2B5EF4-FFF2-40B4-BE49-F238E27FC236}">
                <a16:creationId xmlns="" xmlns:a16="http://schemas.microsoft.com/office/drawing/2014/main" id="{7A2EA65D-8E15-4A50-8D36-44B9150C1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464" y="1337729"/>
            <a:ext cx="8733445" cy="3123651"/>
          </a:xfrm>
        </p:spPr>
        <p:txBody>
          <a:bodyPr/>
          <a:lstStyle/>
          <a:p>
            <a:pPr lvl="0" algn="l"/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fiecare</a:t>
            </a:r>
            <a:r>
              <a:rPr lang="en-US" sz="1600" dirty="0"/>
              <a:t> </a:t>
            </a:r>
            <a:r>
              <a:rPr lang="en-US" sz="1600" dirty="0" err="1"/>
              <a:t>organizație</a:t>
            </a:r>
            <a:r>
              <a:rPr lang="en-US" sz="1600" dirty="0"/>
              <a:t>, </a:t>
            </a:r>
            <a:r>
              <a:rPr lang="en-US" sz="1600" dirty="0" err="1"/>
              <a:t>managementul</a:t>
            </a:r>
            <a:r>
              <a:rPr lang="en-US" sz="1600" dirty="0"/>
              <a:t> </a:t>
            </a:r>
            <a:r>
              <a:rPr lang="en-US" sz="1600" dirty="0" err="1"/>
              <a:t>este</a:t>
            </a:r>
            <a:r>
              <a:rPr lang="en-US" sz="1600" dirty="0"/>
              <a:t> </a:t>
            </a:r>
            <a:r>
              <a:rPr lang="en-US" sz="1600" dirty="0" err="1"/>
              <a:t>necesar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a </a:t>
            </a:r>
            <a:r>
              <a:rPr lang="en-US" sz="1600" dirty="0" err="1"/>
              <a:t>asigura</a:t>
            </a:r>
            <a:r>
              <a:rPr lang="en-US" sz="1600" dirty="0"/>
              <a:t> </a:t>
            </a:r>
            <a:r>
              <a:rPr lang="en-US" sz="1600" dirty="0" err="1"/>
              <a:t>coordonarea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atingerea</a:t>
            </a:r>
            <a:r>
              <a:rPr lang="en-US" sz="1600" dirty="0"/>
              <a:t> </a:t>
            </a:r>
            <a:r>
              <a:rPr lang="en-US" sz="1600" dirty="0" err="1"/>
              <a:t>obiectivelor</a:t>
            </a:r>
            <a:r>
              <a:rPr lang="en-US" sz="1600" dirty="0"/>
              <a:t>.</a:t>
            </a:r>
          </a:p>
          <a:p>
            <a:pPr lvl="0" algn="l"/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microîntreprinderi</a:t>
            </a:r>
            <a:r>
              <a:rPr lang="en-US" sz="1600" dirty="0"/>
              <a:t>, de </a:t>
            </a:r>
            <a:r>
              <a:rPr lang="en-US" sz="1600" dirty="0" err="1"/>
              <a:t>obicei</a:t>
            </a:r>
            <a:r>
              <a:rPr lang="en-US" sz="1600" dirty="0"/>
              <a:t>, </a:t>
            </a:r>
            <a:r>
              <a:rPr lang="en-US" sz="1600" dirty="0" err="1"/>
              <a:t>toate</a:t>
            </a:r>
            <a:r>
              <a:rPr lang="en-US" sz="1600" dirty="0"/>
              <a:t> </a:t>
            </a:r>
            <a:r>
              <a:rPr lang="en-US" sz="1600" dirty="0" err="1"/>
              <a:t>activitățile</a:t>
            </a:r>
            <a:r>
              <a:rPr lang="en-US" sz="1600" dirty="0"/>
              <a:t> </a:t>
            </a:r>
            <a:r>
              <a:rPr lang="en-US" sz="1600" dirty="0" err="1"/>
              <a:t>manageriale</a:t>
            </a:r>
            <a:r>
              <a:rPr lang="en-US" sz="1600" dirty="0"/>
              <a:t> </a:t>
            </a:r>
            <a:r>
              <a:rPr lang="en-US" sz="1600" dirty="0" err="1" smtClean="0"/>
              <a:t>corespund</a:t>
            </a:r>
            <a:r>
              <a:rPr lang="ro-RO" sz="1600" dirty="0" smtClean="0"/>
              <a:t> artizanului</a:t>
            </a:r>
            <a:r>
              <a:rPr lang="en-US" sz="1600" dirty="0" smtClean="0"/>
              <a:t>, </a:t>
            </a:r>
            <a:r>
              <a:rPr lang="en-US" sz="1600" dirty="0" err="1"/>
              <a:t>deoarece</a:t>
            </a:r>
            <a:r>
              <a:rPr lang="en-US" sz="1600" dirty="0"/>
              <a:t> nu </a:t>
            </a:r>
            <a:r>
              <a:rPr lang="en-US" sz="1600" dirty="0" err="1"/>
              <a:t>există</a:t>
            </a:r>
            <a:r>
              <a:rPr lang="en-US" sz="1600" dirty="0"/>
              <a:t> </a:t>
            </a:r>
            <a:r>
              <a:rPr lang="en-US" sz="1600" dirty="0" err="1"/>
              <a:t>manageri</a:t>
            </a:r>
            <a:r>
              <a:rPr lang="en-US" sz="1600" dirty="0"/>
              <a:t> </a:t>
            </a:r>
            <a:r>
              <a:rPr lang="en-US" sz="1600" dirty="0" err="1"/>
              <a:t>specializați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zonele</a:t>
            </a:r>
            <a:r>
              <a:rPr lang="en-US" sz="1600" dirty="0"/>
              <a:t> </a:t>
            </a:r>
            <a:r>
              <a:rPr lang="en-US" sz="1600" dirty="0" err="1"/>
              <a:t>funcționale</a:t>
            </a:r>
            <a:r>
              <a:rPr lang="en-US" sz="1600" dirty="0"/>
              <a:t>.</a:t>
            </a:r>
          </a:p>
          <a:p>
            <a:pPr lvl="0" algn="l"/>
            <a:r>
              <a:rPr lang="en-US" sz="1600" dirty="0" err="1"/>
              <a:t>Managementul</a:t>
            </a:r>
            <a:r>
              <a:rPr lang="en-US" sz="1600" dirty="0"/>
              <a:t> </a:t>
            </a:r>
            <a:r>
              <a:rPr lang="en-US" sz="1600" dirty="0" err="1"/>
              <a:t>constă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planificarea</a:t>
            </a:r>
            <a:r>
              <a:rPr lang="en-US" sz="1600" dirty="0"/>
              <a:t>, </a:t>
            </a:r>
            <a:r>
              <a:rPr lang="en-US" sz="1600" dirty="0" err="1"/>
              <a:t>organizarea</a:t>
            </a:r>
            <a:r>
              <a:rPr lang="en-US" sz="1600" dirty="0"/>
              <a:t>, </a:t>
            </a:r>
            <a:r>
              <a:rPr lang="en-US" sz="1600" dirty="0" err="1"/>
              <a:t>direcționarea</a:t>
            </a:r>
            <a:r>
              <a:rPr lang="en-US" sz="1600" dirty="0"/>
              <a:t> </a:t>
            </a:r>
            <a:r>
              <a:rPr lang="en-US" sz="1600" dirty="0" err="1"/>
              <a:t>performanței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controlul</a:t>
            </a:r>
            <a:r>
              <a:rPr lang="en-US" sz="1600" dirty="0"/>
              <a:t> </a:t>
            </a:r>
            <a:r>
              <a:rPr lang="en-US" sz="1600" dirty="0" err="1"/>
              <a:t>oamenilor</a:t>
            </a:r>
            <a:r>
              <a:rPr lang="en-US" sz="1600" dirty="0"/>
              <a:t>:</a:t>
            </a:r>
          </a:p>
          <a:p>
            <a:pPr marL="139700" lvl="0" indent="0" algn="l">
              <a:buNone/>
            </a:pPr>
            <a:r>
              <a:rPr lang="ro-RO" dirty="0" smtClean="0"/>
              <a:t>	</a:t>
            </a:r>
            <a:r>
              <a:rPr lang="en-US" dirty="0" smtClean="0"/>
              <a:t>-</a:t>
            </a:r>
            <a:r>
              <a:rPr lang="en-US" sz="1600" dirty="0" smtClean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stabilite</a:t>
            </a:r>
            <a:r>
              <a:rPr lang="en-US" dirty="0"/>
              <a:t> </a:t>
            </a:r>
            <a:r>
              <a:rPr lang="en-US" dirty="0" err="1"/>
              <a:t>planuri</a:t>
            </a:r>
            <a:r>
              <a:rPr lang="en-US" dirty="0"/>
              <a:t> (</a:t>
            </a:r>
            <a:r>
              <a:rPr lang="en-US" dirty="0" err="1"/>
              <a:t>obiective</a:t>
            </a:r>
            <a:r>
              <a:rPr lang="en-US" dirty="0"/>
              <a:t>, </a:t>
            </a:r>
            <a:r>
              <a:rPr lang="en-US" dirty="0" err="1"/>
              <a:t>strategii</a:t>
            </a:r>
            <a:r>
              <a:rPr lang="en-US" dirty="0"/>
              <a:t>, </a:t>
            </a:r>
            <a:r>
              <a:rPr lang="en-US" dirty="0" err="1"/>
              <a:t>activități</a:t>
            </a:r>
            <a:r>
              <a:rPr lang="en-US" dirty="0"/>
              <a:t>)</a:t>
            </a:r>
          </a:p>
          <a:p>
            <a:pPr marL="139700" lvl="0" indent="0" algn="l">
              <a:buNone/>
            </a:pPr>
            <a:r>
              <a:rPr lang="ro-RO" dirty="0" smtClean="0"/>
              <a:t>	</a:t>
            </a:r>
            <a:r>
              <a:rPr lang="en-US" dirty="0" smtClean="0"/>
              <a:t>- </a:t>
            </a:r>
            <a:r>
              <a:rPr lang="en-US" dirty="0" err="1"/>
              <a:t>resursele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disponibile</a:t>
            </a:r>
            <a:r>
              <a:rPr lang="en-US" dirty="0"/>
              <a:t> (</a:t>
            </a:r>
            <a:r>
              <a:rPr lang="en-US" dirty="0" err="1"/>
              <a:t>domenii</a:t>
            </a:r>
            <a:r>
              <a:rPr lang="en-US" dirty="0"/>
              <a:t> de </a:t>
            </a:r>
            <a:r>
              <a:rPr lang="en-US" dirty="0" err="1"/>
              <a:t>lucru</a:t>
            </a:r>
            <a:r>
              <a:rPr lang="en-US" dirty="0"/>
              <a:t>, </a:t>
            </a:r>
            <a:r>
              <a:rPr lang="en-US" dirty="0" err="1"/>
              <a:t>oameni</a:t>
            </a:r>
            <a:r>
              <a:rPr lang="en-US" dirty="0"/>
              <a:t>, </a:t>
            </a:r>
            <a:r>
              <a:rPr lang="en-US" dirty="0" err="1"/>
              <a:t>sarcini</a:t>
            </a:r>
            <a:r>
              <a:rPr lang="en-US" dirty="0"/>
              <a:t>, </a:t>
            </a:r>
            <a:r>
              <a:rPr lang="en-US" dirty="0" err="1"/>
              <a:t>responsabilități</a:t>
            </a:r>
            <a:r>
              <a:rPr lang="en-US" dirty="0"/>
              <a:t>)</a:t>
            </a:r>
          </a:p>
          <a:p>
            <a:pPr marL="139700" lvl="0" indent="0" algn="l">
              <a:buNone/>
            </a:pPr>
            <a:r>
              <a:rPr lang="ro-RO" dirty="0" smtClean="0"/>
              <a:t>	</a:t>
            </a:r>
            <a:r>
              <a:rPr lang="en-US" dirty="0" smtClean="0"/>
              <a:t>- </a:t>
            </a:r>
            <a:r>
              <a:rPr lang="en-US" dirty="0" err="1"/>
              <a:t>performanțele</a:t>
            </a:r>
            <a:r>
              <a:rPr lang="en-US" dirty="0"/>
              <a:t> </a:t>
            </a:r>
            <a:r>
              <a:rPr lang="en-US" dirty="0" err="1"/>
              <a:t>oamenilor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stimulate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îmbunătățite</a:t>
            </a:r>
            <a:r>
              <a:rPr lang="en-US" dirty="0"/>
              <a:t> (</a:t>
            </a:r>
            <a:r>
              <a:rPr lang="en-US" dirty="0" err="1" smtClean="0"/>
              <a:t>conduc</a:t>
            </a:r>
            <a:r>
              <a:rPr lang="ro-RO" dirty="0" smtClean="0"/>
              <a:t>ere</a:t>
            </a:r>
            <a:r>
              <a:rPr lang="en-US" dirty="0" smtClean="0"/>
              <a:t>, </a:t>
            </a:r>
            <a:r>
              <a:rPr lang="en-US" dirty="0" err="1"/>
              <a:t>comunicare</a:t>
            </a:r>
            <a:r>
              <a:rPr lang="en-US" dirty="0"/>
              <a:t>, </a:t>
            </a:r>
            <a:r>
              <a:rPr lang="en-US" dirty="0" err="1"/>
              <a:t>motivare</a:t>
            </a:r>
            <a:r>
              <a:rPr lang="en-US" dirty="0"/>
              <a:t>)</a:t>
            </a:r>
          </a:p>
          <a:p>
            <a:pPr marL="139700" lvl="0" indent="0" algn="l">
              <a:buNone/>
            </a:pPr>
            <a:r>
              <a:rPr lang="ro-RO" dirty="0" smtClean="0"/>
              <a:t>	</a:t>
            </a:r>
            <a:r>
              <a:rPr lang="en-US" dirty="0" smtClean="0"/>
              <a:t>- </a:t>
            </a:r>
            <a:r>
              <a:rPr lang="en-US" dirty="0" err="1"/>
              <a:t>rezultatele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verificate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vedea</a:t>
            </a:r>
            <a:r>
              <a:rPr lang="en-US" dirty="0"/>
              <a:t> </a:t>
            </a:r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acestea</a:t>
            </a:r>
            <a:r>
              <a:rPr lang="en-US" dirty="0"/>
              <a:t> </a:t>
            </a:r>
            <a:r>
              <a:rPr lang="en-US" dirty="0" err="1"/>
              <a:t>corespund</a:t>
            </a:r>
            <a:r>
              <a:rPr lang="en-US" dirty="0"/>
              <a:t> </a:t>
            </a:r>
            <a:r>
              <a:rPr lang="en-US" dirty="0" err="1"/>
              <a:t>celor</a:t>
            </a:r>
            <a:r>
              <a:rPr lang="en-US" dirty="0"/>
              <a:t> </a:t>
            </a:r>
            <a:r>
              <a:rPr lang="en-US" dirty="0" err="1"/>
              <a:t>planificate</a:t>
            </a:r>
            <a:r>
              <a:rPr lang="en-US" dirty="0"/>
              <a:t> (</a:t>
            </a:r>
            <a:r>
              <a:rPr lang="en-US" dirty="0" err="1"/>
              <a:t>controlul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corectarea</a:t>
            </a:r>
            <a:r>
              <a:rPr lang="en-US" dirty="0"/>
              <a:t> </a:t>
            </a:r>
            <a:r>
              <a:rPr lang="en-US" dirty="0" err="1"/>
              <a:t>abaterilor</a:t>
            </a:r>
            <a:r>
              <a:rPr lang="en-US" dirty="0"/>
              <a:t> de la </a:t>
            </a:r>
            <a:r>
              <a:rPr lang="en-US" dirty="0" err="1"/>
              <a:t>obiective</a:t>
            </a:r>
            <a:r>
              <a:rPr lang="en-US" dirty="0"/>
              <a:t>).</a:t>
            </a:r>
            <a:endParaRPr lang="en-US" dirty="0"/>
          </a:p>
        </p:txBody>
      </p:sp>
      <p:sp>
        <p:nvSpPr>
          <p:cNvPr id="10" name="Cuadro de texto 2">
            <a:extLst>
              <a:ext uri="{FF2B5EF4-FFF2-40B4-BE49-F238E27FC236}">
                <a16:creationId xmlns="" xmlns:a16="http://schemas.microsoft.com/office/drawing/2014/main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3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algn="just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vi-VN" altLang="en-US" sz="800" i="1" kern="1200" dirty="0">
                <a:solidFill>
                  <a:srgbClr val="808080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Acest proiect a fost finanţat cu sprijinul Comisiei Europene. Această publicaţie reflectă numai punctul de vedere al autorului şi Comisia nu este responsabilă pentru eventuala utilizare a informaţiilor pe care le conţine.</a:t>
            </a:r>
            <a:endParaRPr lang="en-US" altLang="en-US" sz="800" kern="1200" dirty="0">
              <a:latin typeface="Garamond" panose="02020404030301010803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3 CuadroTexto"/>
          <p:cNvSpPr txBox="1"/>
          <p:nvPr/>
        </p:nvSpPr>
        <p:spPr>
          <a:xfrm>
            <a:off x="432449" y="206156"/>
            <a:ext cx="4848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Unit</a:t>
            </a:r>
            <a:r>
              <a:rPr lang="ro-RO" dirty="0" smtClean="0"/>
              <a:t>atea</a:t>
            </a:r>
            <a:r>
              <a:rPr lang="es-ES" dirty="0" smtClean="0"/>
              <a:t> </a:t>
            </a:r>
            <a:r>
              <a:rPr lang="es-ES" dirty="0"/>
              <a:t>2. </a:t>
            </a:r>
            <a:r>
              <a:rPr lang="en-GB" dirty="0"/>
              <a:t>MODELUL DE AFACERI ȘI PLANIFICAREA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3615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2696" y="606247"/>
            <a:ext cx="8737205" cy="682548"/>
          </a:xfrm>
        </p:spPr>
        <p:txBody>
          <a:bodyPr/>
          <a:lstStyle/>
          <a:p>
            <a:r>
              <a:rPr lang="es-ES" dirty="0" smtClean="0">
                <a:solidFill>
                  <a:srgbClr val="F24F4F"/>
                </a:solidFill>
                <a:latin typeface="Cambria" panose="02040503050406030204" pitchFamily="18" charset="0"/>
              </a:rPr>
              <a:t>Control</a:t>
            </a:r>
            <a:r>
              <a:rPr lang="ro-RO" dirty="0" smtClean="0">
                <a:solidFill>
                  <a:srgbClr val="F24F4F"/>
                </a:solidFill>
                <a:latin typeface="Cambria" panose="02040503050406030204" pitchFamily="18" charset="0"/>
              </a:rPr>
              <a:t>ul</a:t>
            </a:r>
            <a:r>
              <a:rPr lang="es-ES" dirty="0" smtClean="0">
                <a:solidFill>
                  <a:srgbClr val="F24F4F"/>
                </a:solidFill>
                <a:latin typeface="Cambria" panose="02040503050406030204" pitchFamily="18" charset="0"/>
              </a:rPr>
              <a:t> </a:t>
            </a:r>
            <a:endParaRPr lang="es-ES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texto 10">
            <a:extLst>
              <a:ext uri="{FF2B5EF4-FFF2-40B4-BE49-F238E27FC236}">
                <a16:creationId xmlns="" xmlns:a16="http://schemas.microsoft.com/office/drawing/2014/main" id="{7A2EA65D-8E15-4A50-8D36-44B9150C1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81108"/>
            <a:ext cx="7689272" cy="3123651"/>
          </a:xfrm>
        </p:spPr>
        <p:txBody>
          <a:bodyPr/>
          <a:lstStyle/>
          <a:p>
            <a:pPr lvl="0" algn="l"/>
            <a:r>
              <a:rPr lang="en-US" sz="1600" dirty="0" err="1"/>
              <a:t>Controlul</a:t>
            </a:r>
            <a:r>
              <a:rPr lang="en-US" sz="1600" dirty="0"/>
              <a:t> </a:t>
            </a:r>
            <a:r>
              <a:rPr lang="en-US" sz="1600" dirty="0" err="1"/>
              <a:t>este</a:t>
            </a:r>
            <a:r>
              <a:rPr lang="en-US" sz="1600" dirty="0"/>
              <a:t> </a:t>
            </a:r>
            <a:r>
              <a:rPr lang="en-US" sz="1600" dirty="0" err="1"/>
              <a:t>funcția</a:t>
            </a:r>
            <a:r>
              <a:rPr lang="en-US" sz="1600" dirty="0"/>
              <a:t> </a:t>
            </a:r>
            <a:r>
              <a:rPr lang="en-US" sz="1600" dirty="0" err="1"/>
              <a:t>managerială</a:t>
            </a:r>
            <a:r>
              <a:rPr lang="en-US" sz="1600" dirty="0"/>
              <a:t> care </a:t>
            </a:r>
            <a:r>
              <a:rPr lang="en-US" sz="1600" dirty="0" err="1"/>
              <a:t>asigură</a:t>
            </a:r>
            <a:r>
              <a:rPr lang="en-US" sz="1600" dirty="0"/>
              <a:t> </a:t>
            </a:r>
            <a:r>
              <a:rPr lang="en-US" sz="1600" dirty="0" err="1"/>
              <a:t>că</a:t>
            </a:r>
            <a:r>
              <a:rPr lang="en-US" sz="1600" dirty="0"/>
              <a:t> </a:t>
            </a:r>
            <a:r>
              <a:rPr lang="en-US" sz="1600" dirty="0" err="1"/>
              <a:t>afacerea</a:t>
            </a:r>
            <a:r>
              <a:rPr lang="en-US" sz="1600" dirty="0"/>
              <a:t> </a:t>
            </a:r>
            <a:r>
              <a:rPr lang="en-US" sz="1600" dirty="0" err="1"/>
              <a:t>progresează</a:t>
            </a:r>
            <a:r>
              <a:rPr lang="en-US" sz="1600" dirty="0"/>
              <a:t> </a:t>
            </a:r>
            <a:r>
              <a:rPr lang="en-US" sz="1600" dirty="0" err="1"/>
              <a:t>spre</a:t>
            </a:r>
            <a:r>
              <a:rPr lang="en-US" sz="1600" dirty="0"/>
              <a:t> </a:t>
            </a:r>
            <a:r>
              <a:rPr lang="en-US" sz="1600" dirty="0" err="1"/>
              <a:t>obiectivele</a:t>
            </a:r>
            <a:r>
              <a:rPr lang="en-US" sz="1600" dirty="0"/>
              <a:t> sale conform </a:t>
            </a:r>
            <a:r>
              <a:rPr lang="en-US" sz="1600" dirty="0" err="1"/>
              <a:t>planului</a:t>
            </a:r>
            <a:r>
              <a:rPr lang="en-US" sz="1600" dirty="0"/>
              <a:t>. De </a:t>
            </a:r>
            <a:r>
              <a:rPr lang="en-US" sz="1600" dirty="0" err="1"/>
              <a:t>asemenea</a:t>
            </a:r>
            <a:r>
              <a:rPr lang="en-US" sz="1600" dirty="0"/>
              <a:t>, </a:t>
            </a:r>
            <a:r>
              <a:rPr lang="en-US" sz="1600" dirty="0" err="1"/>
              <a:t>implică</a:t>
            </a:r>
            <a:r>
              <a:rPr lang="en-US" sz="1600" dirty="0"/>
              <a:t> </a:t>
            </a:r>
            <a:r>
              <a:rPr lang="en-US" sz="1600" dirty="0" err="1"/>
              <a:t>mai</a:t>
            </a:r>
            <a:r>
              <a:rPr lang="en-US" sz="1600" dirty="0"/>
              <a:t> </a:t>
            </a:r>
            <a:r>
              <a:rPr lang="en-US" sz="1600" dirty="0" err="1"/>
              <a:t>multe</a:t>
            </a:r>
            <a:r>
              <a:rPr lang="en-US" sz="1600" dirty="0"/>
              <a:t> </a:t>
            </a:r>
            <a:r>
              <a:rPr lang="en-US" sz="1600" dirty="0" err="1"/>
              <a:t>activități</a:t>
            </a:r>
            <a:r>
              <a:rPr lang="en-US" sz="1600" dirty="0"/>
              <a:t>, cum </a:t>
            </a:r>
            <a:r>
              <a:rPr lang="en-US" sz="1600" dirty="0" err="1"/>
              <a:t>ar</a:t>
            </a:r>
            <a:r>
              <a:rPr lang="en-US" sz="1600" dirty="0"/>
              <a:t> fi:</a:t>
            </a:r>
          </a:p>
          <a:p>
            <a:pPr lvl="0" algn="l">
              <a:buFontTx/>
              <a:buChar char="-"/>
            </a:pPr>
            <a:r>
              <a:rPr lang="en-US" sz="1600" dirty="0" err="1" smtClean="0"/>
              <a:t>verificați</a:t>
            </a:r>
            <a:r>
              <a:rPr lang="en-US" sz="1600" dirty="0"/>
              <a:t>, </a:t>
            </a:r>
            <a:r>
              <a:rPr lang="en-US" sz="1600" dirty="0" err="1"/>
              <a:t>după</a:t>
            </a:r>
            <a:r>
              <a:rPr lang="en-US" sz="1600" dirty="0"/>
              <a:t> </a:t>
            </a:r>
            <a:r>
              <a:rPr lang="en-US" sz="1600" dirty="0" err="1" smtClean="0"/>
              <a:t>observa</a:t>
            </a:r>
            <a:r>
              <a:rPr lang="ro-RO" sz="1600" dirty="0" smtClean="0"/>
              <a:t>rea</a:t>
            </a:r>
            <a:r>
              <a:rPr lang="en-US" sz="1600" dirty="0" smtClean="0"/>
              <a:t> </a:t>
            </a:r>
            <a:r>
              <a:rPr lang="en-US" sz="1600" dirty="0" err="1" smtClean="0"/>
              <a:t>rezultatel</a:t>
            </a:r>
            <a:r>
              <a:rPr lang="ro-RO" sz="1600" dirty="0" smtClean="0"/>
              <a:t>or</a:t>
            </a:r>
            <a:r>
              <a:rPr lang="en-US" sz="1600" dirty="0" smtClean="0"/>
              <a:t>;</a:t>
            </a:r>
            <a:endParaRPr lang="ro-RO" sz="1600" dirty="0"/>
          </a:p>
          <a:p>
            <a:pPr lvl="0" algn="l">
              <a:buFontTx/>
              <a:buChar char="-"/>
            </a:pPr>
            <a:r>
              <a:rPr lang="ro-RO" sz="1600" dirty="0" smtClean="0"/>
              <a:t>comparaţi</a:t>
            </a:r>
            <a:r>
              <a:rPr lang="en-US" sz="1600" dirty="0" smtClean="0"/>
              <a:t>,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timp</a:t>
            </a:r>
            <a:r>
              <a:rPr lang="en-US" sz="1600" dirty="0"/>
              <a:t> </a:t>
            </a:r>
            <a:r>
              <a:rPr lang="en-US" sz="1600" dirty="0" err="1"/>
              <a:t>ce</a:t>
            </a:r>
            <a:r>
              <a:rPr lang="en-US" sz="1600" dirty="0"/>
              <a:t> </a:t>
            </a:r>
            <a:r>
              <a:rPr lang="en-US" sz="1600" dirty="0" err="1" smtClean="0"/>
              <a:t>confrunt</a:t>
            </a:r>
            <a:r>
              <a:rPr lang="ro-RO" sz="1600" dirty="0" smtClean="0"/>
              <a:t>aţi</a:t>
            </a:r>
            <a:r>
              <a:rPr lang="en-US" sz="1600" dirty="0" smtClean="0"/>
              <a:t> </a:t>
            </a:r>
            <a:r>
              <a:rPr lang="en-US" sz="1600" dirty="0"/>
              <a:t>cu </a:t>
            </a:r>
            <a:r>
              <a:rPr lang="en-US" sz="1600" dirty="0" err="1"/>
              <a:t>obiectivele</a:t>
            </a:r>
            <a:r>
              <a:rPr lang="en-US" sz="1600" dirty="0"/>
              <a:t> </a:t>
            </a:r>
            <a:r>
              <a:rPr lang="en-US" sz="1600" dirty="0" err="1"/>
              <a:t>planificate</a:t>
            </a:r>
            <a:r>
              <a:rPr lang="en-US" sz="1600" dirty="0"/>
              <a:t>;</a:t>
            </a:r>
          </a:p>
          <a:p>
            <a:pPr lvl="0" algn="l">
              <a:buFontTx/>
              <a:buChar char="-"/>
            </a:pPr>
            <a:r>
              <a:rPr lang="en-US" sz="1600" dirty="0" err="1" smtClean="0"/>
              <a:t>evaluați</a:t>
            </a:r>
            <a:r>
              <a:rPr lang="en-US" sz="1600" dirty="0"/>
              <a:t>, </a:t>
            </a:r>
            <a:r>
              <a:rPr lang="en-US" sz="1600" dirty="0" smtClean="0"/>
              <a:t>se </a:t>
            </a:r>
            <a:r>
              <a:rPr lang="en-US" sz="1600" dirty="0" err="1"/>
              <a:t>evaluează</a:t>
            </a:r>
            <a:r>
              <a:rPr lang="en-US" sz="1600" dirty="0"/>
              <a:t> </a:t>
            </a:r>
            <a:r>
              <a:rPr lang="en-US" sz="1600" dirty="0" err="1"/>
              <a:t>dacă</a:t>
            </a:r>
            <a:r>
              <a:rPr lang="en-US" sz="1600" dirty="0"/>
              <a:t> </a:t>
            </a:r>
            <a:r>
              <a:rPr lang="en-US" sz="1600" dirty="0" err="1"/>
              <a:t>există</a:t>
            </a:r>
            <a:r>
              <a:rPr lang="en-US" sz="1600" dirty="0"/>
              <a:t> </a:t>
            </a:r>
            <a:r>
              <a:rPr lang="en-US" sz="1600" dirty="0" err="1"/>
              <a:t>abatere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importanța</a:t>
            </a:r>
            <a:r>
              <a:rPr lang="en-US" sz="1600" dirty="0"/>
              <a:t> </a:t>
            </a:r>
            <a:r>
              <a:rPr lang="en-US" sz="1600" dirty="0" err="1"/>
              <a:t>sa</a:t>
            </a:r>
            <a:r>
              <a:rPr lang="en-US" sz="1600" dirty="0"/>
              <a:t> </a:t>
            </a:r>
            <a:endParaRPr lang="ro-RO" sz="1600" dirty="0" smtClean="0"/>
          </a:p>
          <a:p>
            <a:pPr lvl="0" algn="l">
              <a:buFontTx/>
              <a:buChar char="-"/>
            </a:pPr>
            <a:r>
              <a:rPr lang="en-US" sz="1600" dirty="0" err="1" smtClean="0"/>
              <a:t>corect</a:t>
            </a:r>
            <a:r>
              <a:rPr lang="ro-RO" sz="1600" dirty="0" smtClean="0"/>
              <a:t>aţi</a:t>
            </a:r>
            <a:r>
              <a:rPr lang="en-US" sz="1600" dirty="0" smtClean="0"/>
              <a:t>, </a:t>
            </a:r>
            <a:r>
              <a:rPr lang="en-US" sz="1600" dirty="0"/>
              <a:t>se </a:t>
            </a:r>
            <a:r>
              <a:rPr lang="en-US" sz="1600" dirty="0" err="1"/>
              <a:t>iau</a:t>
            </a:r>
            <a:r>
              <a:rPr lang="en-US" sz="1600" dirty="0"/>
              <a:t> </a:t>
            </a:r>
            <a:r>
              <a:rPr lang="en-US" sz="1600" dirty="0" err="1"/>
              <a:t>decizii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a </a:t>
            </a:r>
            <a:r>
              <a:rPr lang="en-US" sz="1600" dirty="0" err="1"/>
              <a:t>corecta</a:t>
            </a:r>
            <a:r>
              <a:rPr lang="en-US" sz="1600" dirty="0"/>
              <a:t> </a:t>
            </a:r>
            <a:r>
              <a:rPr lang="en-US" sz="1600" dirty="0" err="1"/>
              <a:t>ceea</a:t>
            </a:r>
            <a:r>
              <a:rPr lang="en-US" sz="1600" dirty="0"/>
              <a:t> </a:t>
            </a:r>
            <a:r>
              <a:rPr lang="en-US" sz="1600" dirty="0" err="1"/>
              <a:t>ce</a:t>
            </a:r>
            <a:r>
              <a:rPr lang="en-US" sz="1600" dirty="0"/>
              <a:t> nu </a:t>
            </a:r>
            <a:r>
              <a:rPr lang="en-US" sz="1600" dirty="0" err="1"/>
              <a:t>funcționează</a:t>
            </a:r>
            <a:r>
              <a:rPr lang="en-US" sz="1600" dirty="0"/>
              <a:t> </a:t>
            </a:r>
            <a:r>
              <a:rPr lang="en-US" sz="1600" dirty="0" err="1"/>
              <a:t>corect</a:t>
            </a:r>
            <a:r>
              <a:rPr lang="en-US" sz="1600" dirty="0"/>
              <a:t>.</a:t>
            </a:r>
            <a:endParaRPr lang="en-US" sz="1600" dirty="0"/>
          </a:p>
        </p:txBody>
      </p:sp>
      <p:sp>
        <p:nvSpPr>
          <p:cNvPr id="10" name="Cuadro de texto 2">
            <a:extLst>
              <a:ext uri="{FF2B5EF4-FFF2-40B4-BE49-F238E27FC236}">
                <a16:creationId xmlns="" xmlns:a16="http://schemas.microsoft.com/office/drawing/2014/main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3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algn="just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vi-VN" altLang="en-US" sz="800" i="1" kern="1200" dirty="0">
                <a:solidFill>
                  <a:srgbClr val="808080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Acest proiect a fost finanţat cu sprijinul Comisiei Europene. Această publicaţie reflectă numai punctul de vedere al autorului şi Comisia nu este responsabilă pentru eventuala utilizare a informaţiilor pe care le conţine.</a:t>
            </a:r>
            <a:endParaRPr lang="en-US" altLang="en-US" sz="800" kern="1200" dirty="0">
              <a:latin typeface="Garamond" panose="02020404030301010803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3 CuadroTexto"/>
          <p:cNvSpPr txBox="1"/>
          <p:nvPr/>
        </p:nvSpPr>
        <p:spPr>
          <a:xfrm>
            <a:off x="432449" y="206156"/>
            <a:ext cx="4848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Unit</a:t>
            </a:r>
            <a:r>
              <a:rPr lang="ro-RO" dirty="0" smtClean="0"/>
              <a:t>atea</a:t>
            </a:r>
            <a:r>
              <a:rPr lang="es-ES" dirty="0" smtClean="0"/>
              <a:t> </a:t>
            </a:r>
            <a:r>
              <a:rPr lang="es-ES" dirty="0"/>
              <a:t>2. </a:t>
            </a:r>
            <a:r>
              <a:rPr lang="en-GB" dirty="0"/>
              <a:t>MODELUL DE AFACERI ȘI PLANIFICAREA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1478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418" y="660699"/>
            <a:ext cx="9008689" cy="628096"/>
          </a:xfrm>
        </p:spPr>
        <p:txBody>
          <a:bodyPr/>
          <a:lstStyle/>
          <a:p>
            <a:r>
              <a:rPr lang="es-ES" dirty="0" err="1" smtClean="0">
                <a:solidFill>
                  <a:srgbClr val="F24F4F"/>
                </a:solidFill>
                <a:latin typeface="Cambria" panose="02040503050406030204" pitchFamily="18" charset="0"/>
              </a:rPr>
              <a:t>Indicator</a:t>
            </a:r>
            <a:r>
              <a:rPr lang="ro-RO" dirty="0" smtClean="0">
                <a:solidFill>
                  <a:srgbClr val="F24F4F"/>
                </a:solidFill>
                <a:latin typeface="Cambria" panose="02040503050406030204" pitchFamily="18" charset="0"/>
              </a:rPr>
              <a:t>i</a:t>
            </a:r>
            <a:r>
              <a:rPr lang="es-ES" dirty="0" smtClean="0">
                <a:solidFill>
                  <a:srgbClr val="F24F4F"/>
                </a:solidFill>
                <a:latin typeface="Cambria" panose="02040503050406030204" pitchFamily="18" charset="0"/>
              </a:rPr>
              <a:t>  </a:t>
            </a:r>
            <a:endParaRPr lang="es-ES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texto 10">
            <a:extLst>
              <a:ext uri="{FF2B5EF4-FFF2-40B4-BE49-F238E27FC236}">
                <a16:creationId xmlns="" xmlns:a16="http://schemas.microsoft.com/office/drawing/2014/main" id="{7A2EA65D-8E15-4A50-8D36-44B9150C1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018" y="1381108"/>
            <a:ext cx="7689272" cy="3123651"/>
          </a:xfrm>
        </p:spPr>
        <p:txBody>
          <a:bodyPr/>
          <a:lstStyle/>
          <a:p>
            <a:pPr lvl="0" algn="l"/>
            <a:r>
              <a:rPr lang="en-US" sz="1600" dirty="0" err="1"/>
              <a:t>Controlul</a:t>
            </a:r>
            <a:r>
              <a:rPr lang="en-US" sz="1600" dirty="0"/>
              <a:t> se </a:t>
            </a:r>
            <a:r>
              <a:rPr lang="en-US" sz="1600" dirty="0" err="1"/>
              <a:t>bazează</a:t>
            </a:r>
            <a:r>
              <a:rPr lang="en-US" sz="1600" dirty="0"/>
              <a:t> </a:t>
            </a:r>
            <a:r>
              <a:rPr lang="en-US" sz="1600" dirty="0" err="1"/>
              <a:t>pe</a:t>
            </a:r>
            <a:r>
              <a:rPr lang="en-US" sz="1600" dirty="0"/>
              <a:t> </a:t>
            </a:r>
            <a:r>
              <a:rPr lang="en-US" sz="1600" dirty="0" err="1"/>
              <a:t>indicatori</a:t>
            </a:r>
            <a:r>
              <a:rPr lang="en-US" sz="1600" dirty="0"/>
              <a:t> </a:t>
            </a:r>
            <a:r>
              <a:rPr lang="en-US" sz="1600" dirty="0" smtClean="0"/>
              <a:t>(I</a:t>
            </a:r>
            <a:r>
              <a:rPr lang="ro-RO" sz="1600" dirty="0" smtClean="0"/>
              <a:t>CP</a:t>
            </a:r>
            <a:r>
              <a:rPr lang="en-US" sz="1600" dirty="0" smtClean="0"/>
              <a:t> </a:t>
            </a:r>
            <a:r>
              <a:rPr lang="en-US" sz="1600" dirty="0"/>
              <a:t>- indicator </a:t>
            </a:r>
            <a:r>
              <a:rPr lang="en-US" sz="1600" dirty="0" err="1"/>
              <a:t>cheie</a:t>
            </a:r>
            <a:r>
              <a:rPr lang="en-US" sz="1600" dirty="0"/>
              <a:t> de </a:t>
            </a:r>
            <a:r>
              <a:rPr lang="en-US" sz="1600" dirty="0" err="1"/>
              <a:t>performanță</a:t>
            </a:r>
            <a:r>
              <a:rPr lang="en-US" sz="1600" dirty="0"/>
              <a:t>), care </a:t>
            </a:r>
            <a:r>
              <a:rPr lang="en-US" sz="1600" dirty="0" err="1"/>
              <a:t>sunt</a:t>
            </a:r>
            <a:r>
              <a:rPr lang="en-US" sz="1600" dirty="0"/>
              <a:t> </a:t>
            </a:r>
            <a:r>
              <a:rPr lang="en-US" sz="1600" dirty="0" err="1"/>
              <a:t>măsuri</a:t>
            </a:r>
            <a:r>
              <a:rPr lang="en-US" sz="1600" dirty="0"/>
              <a:t> </a:t>
            </a:r>
            <a:r>
              <a:rPr lang="en-US" sz="1600" dirty="0" err="1"/>
              <a:t>luate</a:t>
            </a:r>
            <a:r>
              <a:rPr lang="en-US" sz="1600" dirty="0"/>
              <a:t> din </a:t>
            </a:r>
            <a:r>
              <a:rPr lang="en-US" sz="1600" dirty="0" err="1"/>
              <a:t>variabile</a:t>
            </a:r>
            <a:r>
              <a:rPr lang="en-US" sz="1600" dirty="0"/>
              <a:t> care </a:t>
            </a:r>
            <a:r>
              <a:rPr lang="en-US" sz="1600" dirty="0" err="1"/>
              <a:t>sunt</a:t>
            </a:r>
            <a:r>
              <a:rPr lang="en-US" sz="1600" dirty="0"/>
              <a:t> </a:t>
            </a:r>
            <a:r>
              <a:rPr lang="en-US" sz="1600" dirty="0" err="1"/>
              <a:t>importante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un </a:t>
            </a:r>
            <a:r>
              <a:rPr lang="en-US" sz="1600" dirty="0" err="1" smtClean="0"/>
              <a:t>progres</a:t>
            </a:r>
            <a:r>
              <a:rPr lang="ro-RO" sz="1600" dirty="0" smtClean="0"/>
              <a:t> bun</a:t>
            </a:r>
            <a:r>
              <a:rPr lang="en-US" sz="1600" dirty="0" smtClean="0"/>
              <a:t> </a:t>
            </a:r>
            <a:r>
              <a:rPr lang="en-US" sz="1600" dirty="0"/>
              <a:t>al </a:t>
            </a:r>
            <a:r>
              <a:rPr lang="en-US" sz="1600" dirty="0" err="1"/>
              <a:t>afacerii</a:t>
            </a:r>
            <a:r>
              <a:rPr lang="en-US" sz="1600" dirty="0"/>
              <a:t>.</a:t>
            </a:r>
          </a:p>
          <a:p>
            <a:pPr lvl="0" algn="l"/>
            <a:r>
              <a:rPr lang="en-US" sz="1600" dirty="0" err="1"/>
              <a:t>Exemple</a:t>
            </a:r>
            <a:r>
              <a:rPr lang="en-US" sz="1600" dirty="0"/>
              <a:t> de </a:t>
            </a:r>
            <a:r>
              <a:rPr lang="en-US" sz="1600" dirty="0" err="1"/>
              <a:t>indicatori</a:t>
            </a:r>
            <a:r>
              <a:rPr lang="en-US" sz="1600" dirty="0"/>
              <a:t>: </a:t>
            </a:r>
            <a:r>
              <a:rPr lang="en-US" sz="1600" dirty="0" err="1"/>
              <a:t>cifre</a:t>
            </a:r>
            <a:r>
              <a:rPr lang="en-US" sz="1600" dirty="0"/>
              <a:t> de </a:t>
            </a:r>
            <a:r>
              <a:rPr lang="en-US" sz="1600" dirty="0" err="1"/>
              <a:t>vânzări</a:t>
            </a:r>
            <a:r>
              <a:rPr lang="en-US" sz="1600" dirty="0"/>
              <a:t>, </a:t>
            </a:r>
            <a:r>
              <a:rPr lang="en-US" sz="1600" dirty="0" err="1"/>
              <a:t>raporturi</a:t>
            </a:r>
            <a:r>
              <a:rPr lang="en-US" sz="1600" dirty="0"/>
              <a:t> de </a:t>
            </a:r>
            <a:r>
              <a:rPr lang="en-US" sz="1600" dirty="0" err="1"/>
              <a:t>trezorerie</a:t>
            </a:r>
            <a:r>
              <a:rPr lang="en-US" sz="1600" dirty="0"/>
              <a:t>, </a:t>
            </a:r>
            <a:r>
              <a:rPr lang="en-US" sz="1600" dirty="0" err="1"/>
              <a:t>datorii</a:t>
            </a:r>
            <a:r>
              <a:rPr lang="en-US" sz="1600" dirty="0"/>
              <a:t>, </a:t>
            </a:r>
            <a:r>
              <a:rPr lang="en-US" sz="1600" dirty="0" err="1"/>
              <a:t>cifra</a:t>
            </a:r>
            <a:r>
              <a:rPr lang="en-US" sz="1600" dirty="0"/>
              <a:t> de </a:t>
            </a:r>
            <a:r>
              <a:rPr lang="en-US" sz="1600" dirty="0" err="1"/>
              <a:t>afaceri</a:t>
            </a:r>
            <a:r>
              <a:rPr lang="en-US" sz="1600" dirty="0"/>
              <a:t> a </a:t>
            </a:r>
            <a:r>
              <a:rPr lang="en-US" sz="1600" dirty="0" err="1"/>
              <a:t>produsului</a:t>
            </a:r>
            <a:r>
              <a:rPr lang="en-US" sz="1600" dirty="0"/>
              <a:t>, </a:t>
            </a:r>
            <a:r>
              <a:rPr lang="en-US" sz="1600" dirty="0" err="1"/>
              <a:t>timpul</a:t>
            </a:r>
            <a:r>
              <a:rPr lang="en-US" sz="1600" dirty="0"/>
              <a:t> </a:t>
            </a:r>
            <a:r>
              <a:rPr lang="en-US" sz="1600" dirty="0" err="1"/>
              <a:t>mediu</a:t>
            </a:r>
            <a:r>
              <a:rPr lang="en-US" sz="1600" dirty="0"/>
              <a:t> de </a:t>
            </a:r>
            <a:r>
              <a:rPr lang="en-US" sz="1600" dirty="0" err="1"/>
              <a:t>vânzare</a:t>
            </a:r>
            <a:r>
              <a:rPr lang="en-US" sz="1600" dirty="0"/>
              <a:t>, </a:t>
            </a:r>
            <a:r>
              <a:rPr lang="en-US" sz="1600" dirty="0" err="1"/>
              <a:t>costurile</a:t>
            </a:r>
            <a:r>
              <a:rPr lang="en-US" sz="1600" dirty="0"/>
              <a:t> de </a:t>
            </a:r>
            <a:r>
              <a:rPr lang="en-US" sz="1600" dirty="0" err="1"/>
              <a:t>producție</a:t>
            </a:r>
            <a:r>
              <a:rPr lang="en-US" sz="1600" dirty="0"/>
              <a:t>, </a:t>
            </a:r>
            <a:r>
              <a:rPr lang="en-US" sz="1600" dirty="0" err="1"/>
              <a:t>costul</a:t>
            </a:r>
            <a:r>
              <a:rPr lang="en-US" sz="1600" dirty="0"/>
              <a:t> </a:t>
            </a:r>
            <a:r>
              <a:rPr lang="en-US" sz="1600" dirty="0" err="1"/>
              <a:t>orar</a:t>
            </a:r>
            <a:r>
              <a:rPr lang="en-US" sz="1600" dirty="0"/>
              <a:t> al </a:t>
            </a:r>
            <a:r>
              <a:rPr lang="en-US" sz="1600" dirty="0" err="1"/>
              <a:t>personalului</a:t>
            </a:r>
            <a:r>
              <a:rPr lang="en-US" sz="1600" dirty="0"/>
              <a:t> etc.</a:t>
            </a:r>
          </a:p>
          <a:p>
            <a:pPr lvl="0" algn="l"/>
            <a:r>
              <a:rPr lang="ro-RO" sz="1600" dirty="0" smtClean="0"/>
              <a:t>Este esenţial </a:t>
            </a:r>
            <a:r>
              <a:rPr lang="ro-RO" sz="1600" dirty="0"/>
              <a:t>s</a:t>
            </a:r>
            <a:r>
              <a:rPr lang="en-US" sz="1600" dirty="0" smtClean="0"/>
              <a:t>ă </a:t>
            </a:r>
            <a:r>
              <a:rPr lang="en-US" sz="1600" dirty="0" err="1"/>
              <a:t>știm</a:t>
            </a:r>
            <a:r>
              <a:rPr lang="en-US" sz="1600" dirty="0"/>
              <a:t> cum </a:t>
            </a:r>
            <a:r>
              <a:rPr lang="en-US" sz="1600" dirty="0" err="1"/>
              <a:t>să</a:t>
            </a:r>
            <a:r>
              <a:rPr lang="en-US" sz="1600" dirty="0"/>
              <a:t> </a:t>
            </a:r>
            <a:r>
              <a:rPr lang="en-US" sz="1600" dirty="0" err="1"/>
              <a:t>stabilim</a:t>
            </a:r>
            <a:r>
              <a:rPr lang="en-US" sz="1600" dirty="0"/>
              <a:t> </a:t>
            </a:r>
            <a:r>
              <a:rPr lang="en-US" sz="1600" dirty="0" err="1"/>
              <a:t>cei</a:t>
            </a:r>
            <a:r>
              <a:rPr lang="en-US" sz="1600" dirty="0"/>
              <a:t> </a:t>
            </a:r>
            <a:r>
              <a:rPr lang="en-US" sz="1600" dirty="0" err="1"/>
              <a:t>mai</a:t>
            </a:r>
            <a:r>
              <a:rPr lang="en-US" sz="1600" dirty="0"/>
              <a:t> </a:t>
            </a:r>
            <a:r>
              <a:rPr lang="en-US" sz="1600" dirty="0" err="1"/>
              <a:t>potriviți</a:t>
            </a:r>
            <a:r>
              <a:rPr lang="en-US" sz="1600" dirty="0"/>
              <a:t> </a:t>
            </a:r>
            <a:r>
              <a:rPr lang="en-US" sz="1600" dirty="0" err="1"/>
              <a:t>indicatori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</a:t>
            </a:r>
            <a:r>
              <a:rPr lang="en-US" sz="1600" dirty="0" err="1"/>
              <a:t>activitatea</a:t>
            </a:r>
            <a:r>
              <a:rPr lang="en-US" sz="1600" dirty="0"/>
              <a:t> </a:t>
            </a:r>
            <a:r>
              <a:rPr lang="en-US" sz="1600" dirty="0" err="1"/>
              <a:t>noastră</a:t>
            </a:r>
            <a:r>
              <a:rPr lang="en-US" sz="1600" dirty="0"/>
              <a:t> </a:t>
            </a:r>
            <a:r>
              <a:rPr lang="en-US" sz="1600" dirty="0" err="1"/>
              <a:t>artizanală</a:t>
            </a:r>
            <a:r>
              <a:rPr lang="en-US" sz="1600" dirty="0"/>
              <a:t> </a:t>
            </a:r>
            <a:r>
              <a:rPr lang="en-US" sz="1600" dirty="0" err="1" smtClean="0"/>
              <a:t>și</a:t>
            </a:r>
            <a:r>
              <a:rPr lang="en-US" sz="1600" dirty="0" smtClean="0"/>
              <a:t> </a:t>
            </a:r>
            <a:r>
              <a:rPr lang="en-US" sz="1600" dirty="0" err="1"/>
              <a:t>necesită</a:t>
            </a:r>
            <a:r>
              <a:rPr lang="en-US" sz="1600" dirty="0"/>
              <a:t> o </a:t>
            </a:r>
            <a:r>
              <a:rPr lang="en-US" sz="1600" dirty="0" err="1"/>
              <a:t>bună</a:t>
            </a:r>
            <a:r>
              <a:rPr lang="en-US" sz="1600" dirty="0"/>
              <a:t> </a:t>
            </a:r>
            <a:r>
              <a:rPr lang="en-US" sz="1600" dirty="0" err="1"/>
              <a:t>cunoaștere</a:t>
            </a:r>
            <a:r>
              <a:rPr lang="en-US" sz="1600" dirty="0"/>
              <a:t> a </a:t>
            </a:r>
            <a:r>
              <a:rPr lang="en-US" sz="1600" dirty="0" err="1"/>
              <a:t>proceselor</a:t>
            </a:r>
            <a:r>
              <a:rPr lang="en-US" sz="1600" dirty="0"/>
              <a:t> </a:t>
            </a:r>
            <a:r>
              <a:rPr lang="en-US" sz="1600" dirty="0" err="1"/>
              <a:t>noastre</a:t>
            </a:r>
            <a:r>
              <a:rPr lang="en-US" sz="1600" dirty="0"/>
              <a:t> de </a:t>
            </a:r>
            <a:r>
              <a:rPr lang="en-US" sz="1600" dirty="0" err="1"/>
              <a:t>muncă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o </a:t>
            </a:r>
            <a:r>
              <a:rPr lang="en-US" sz="1600" dirty="0" err="1"/>
              <a:t>bună</a:t>
            </a:r>
            <a:r>
              <a:rPr lang="en-US" sz="1600" dirty="0"/>
              <a:t> </a:t>
            </a:r>
            <a:r>
              <a:rPr lang="en-US" sz="1600" dirty="0" err="1"/>
              <a:t>înțelegere</a:t>
            </a:r>
            <a:r>
              <a:rPr lang="en-US" sz="1600" dirty="0"/>
              <a:t> a </a:t>
            </a:r>
            <a:r>
              <a:rPr lang="en-US" sz="1600" dirty="0" err="1"/>
              <a:t>ceea</a:t>
            </a:r>
            <a:r>
              <a:rPr lang="en-US" sz="1600" dirty="0"/>
              <a:t> </a:t>
            </a:r>
            <a:r>
              <a:rPr lang="en-US" sz="1600" dirty="0" err="1"/>
              <a:t>ce</a:t>
            </a:r>
            <a:r>
              <a:rPr lang="en-US" sz="1600" dirty="0"/>
              <a:t> o face </a:t>
            </a:r>
            <a:r>
              <a:rPr lang="en-US" sz="1600" dirty="0" err="1"/>
              <a:t>să</a:t>
            </a:r>
            <a:r>
              <a:rPr lang="en-US" sz="1600" dirty="0"/>
              <a:t> </a:t>
            </a:r>
            <a:r>
              <a:rPr lang="en-US" sz="1600" dirty="0" err="1"/>
              <a:t>reușească</a:t>
            </a:r>
            <a:r>
              <a:rPr lang="en-US" sz="1600" dirty="0"/>
              <a:t> </a:t>
            </a:r>
            <a:r>
              <a:rPr lang="en-US" sz="1600" dirty="0" err="1"/>
              <a:t>sau</a:t>
            </a:r>
            <a:r>
              <a:rPr lang="en-US" sz="1600" dirty="0"/>
              <a:t> </a:t>
            </a:r>
            <a:r>
              <a:rPr lang="en-US" sz="1600" dirty="0" err="1"/>
              <a:t>să</a:t>
            </a:r>
            <a:r>
              <a:rPr lang="en-US" sz="1600" dirty="0"/>
              <a:t> </a:t>
            </a:r>
            <a:r>
              <a:rPr lang="en-US" sz="1600" dirty="0" err="1" smtClean="0"/>
              <a:t>eșueze</a:t>
            </a:r>
            <a:r>
              <a:rPr lang="en-US" sz="1600" dirty="0" smtClean="0"/>
              <a:t>, </a:t>
            </a:r>
            <a:r>
              <a:rPr lang="en-US" sz="1600" dirty="0" err="1"/>
              <a:t>adică</a:t>
            </a:r>
            <a:r>
              <a:rPr lang="en-US" sz="1600" dirty="0"/>
              <a:t> care </a:t>
            </a:r>
            <a:r>
              <a:rPr lang="en-US" sz="1600" dirty="0" err="1"/>
              <a:t>sunt</a:t>
            </a:r>
            <a:r>
              <a:rPr lang="en-US" sz="1600" dirty="0"/>
              <a:t> </a:t>
            </a:r>
            <a:r>
              <a:rPr lang="en-US" sz="1600" dirty="0" err="1"/>
              <a:t>factorii</a:t>
            </a:r>
            <a:r>
              <a:rPr lang="en-US" sz="1600" dirty="0"/>
              <a:t> </a:t>
            </a:r>
            <a:r>
              <a:rPr lang="en-US" sz="1600" dirty="0" err="1"/>
              <a:t>critici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</a:t>
            </a:r>
            <a:r>
              <a:rPr lang="en-US" sz="1600" dirty="0" err="1"/>
              <a:t>succesul</a:t>
            </a:r>
            <a:r>
              <a:rPr lang="en-US" sz="1600" dirty="0"/>
              <a:t> </a:t>
            </a:r>
            <a:r>
              <a:rPr lang="en-US" sz="1600" dirty="0" err="1"/>
              <a:t>afacerii</a:t>
            </a:r>
            <a:endParaRPr lang="en-US" sz="1600" dirty="0"/>
          </a:p>
        </p:txBody>
      </p:sp>
      <p:sp>
        <p:nvSpPr>
          <p:cNvPr id="10" name="Cuadro de texto 2">
            <a:extLst>
              <a:ext uri="{FF2B5EF4-FFF2-40B4-BE49-F238E27FC236}">
                <a16:creationId xmlns="" xmlns:a16="http://schemas.microsoft.com/office/drawing/2014/main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3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algn="just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vi-VN" altLang="en-US" sz="800" i="1" kern="1200" dirty="0">
                <a:solidFill>
                  <a:srgbClr val="808080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Acest proiect a fost finanţat cu sprijinul Comisiei Europene. Această publicaţie reflectă numai punctul de vedere al autorului şi Comisia nu este responsabilă pentru eventuala utilizare a informaţiilor pe care le conţine.</a:t>
            </a:r>
            <a:endParaRPr lang="en-US" altLang="en-US" sz="800" kern="1200" dirty="0">
              <a:latin typeface="Garamond" panose="02020404030301010803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3 CuadroTexto"/>
          <p:cNvSpPr txBox="1"/>
          <p:nvPr/>
        </p:nvSpPr>
        <p:spPr>
          <a:xfrm>
            <a:off x="432449" y="206156"/>
            <a:ext cx="4848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Unit</a:t>
            </a:r>
            <a:r>
              <a:rPr lang="ro-RO" dirty="0" smtClean="0"/>
              <a:t>atea</a:t>
            </a:r>
            <a:r>
              <a:rPr lang="es-ES" dirty="0" smtClean="0"/>
              <a:t> </a:t>
            </a:r>
            <a:r>
              <a:rPr lang="es-ES" dirty="0"/>
              <a:t>2. </a:t>
            </a:r>
            <a:r>
              <a:rPr lang="en-GB" dirty="0"/>
              <a:t>MODELUL DE AFACERI ȘI PLANIFICAREA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6164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3"/>
          <p:cNvSpPr txBox="1">
            <a:spLocks noGrp="1"/>
          </p:cNvSpPr>
          <p:nvPr>
            <p:ph type="title"/>
          </p:nvPr>
        </p:nvSpPr>
        <p:spPr>
          <a:xfrm>
            <a:off x="916125" y="1219525"/>
            <a:ext cx="7138200" cy="12050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6000" dirty="0" smtClean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VĂ MULŢUMESC</a:t>
            </a:r>
            <a:r>
              <a:rPr lang="es" sz="6000" dirty="0" smtClean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!</a:t>
            </a:r>
            <a:endParaRPr sz="6000" b="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1" name="Google Shape;461;p33"/>
          <p:cNvSpPr/>
          <p:nvPr/>
        </p:nvSpPr>
        <p:spPr>
          <a:xfrm rot="10800000" flipH="1">
            <a:off x="-31700" y="2916425"/>
            <a:ext cx="9207378" cy="2234250"/>
          </a:xfrm>
          <a:prstGeom prst="flowChartDocument">
            <a:avLst/>
          </a:prstGeom>
          <a:solidFill>
            <a:srgbClr val="E06666"/>
          </a:solidFill>
          <a:ln w="9525" cap="flat" cmpd="sng">
            <a:solidFill>
              <a:srgbClr val="EA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Google Shape;4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368" y="78555"/>
            <a:ext cx="1787596" cy="88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4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5710" y="151705"/>
            <a:ext cx="2094192" cy="527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3312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31"/>
          <p:cNvSpPr txBox="1">
            <a:spLocks noGrp="1"/>
          </p:cNvSpPr>
          <p:nvPr>
            <p:ph type="title"/>
          </p:nvPr>
        </p:nvSpPr>
        <p:spPr>
          <a:xfrm>
            <a:off x="1503218" y="1246219"/>
            <a:ext cx="6746930" cy="20620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" sz="3200" b="0" dirty="0" smtClean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Modulul 2</a:t>
            </a:r>
            <a:r>
              <a:rPr lang="es-ES" sz="3200" b="0" dirty="0" smtClean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br>
              <a:rPr lang="es-ES" sz="3200" b="0" dirty="0" smtClean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da-DK" sz="3200" b="0" dirty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STRATEGIA PENTRU </a:t>
            </a:r>
            <a:r>
              <a:rPr lang="da-DK" sz="3200" b="0" dirty="0" smtClean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ART-START-UP </a:t>
            </a:r>
            <a:r>
              <a:rPr lang="da-DK" sz="3200" b="0" dirty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&amp; ART-EPRENORI &amp; FIRME DE ARTĂ</a:t>
            </a:r>
            <a:endParaRPr sz="3200" b="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Cuadro de texto 2">
            <a:extLst>
              <a:ext uri="{FF2B5EF4-FFF2-40B4-BE49-F238E27FC236}">
                <a16:creationId xmlns="" xmlns:a16="http://schemas.microsoft.com/office/drawing/2014/main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35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algn="just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vi-VN" altLang="en-US" sz="800" i="1" kern="1200" dirty="0">
                <a:solidFill>
                  <a:srgbClr val="808080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Acest proiect a fost finanţat cu sprijinul Comisiei Europene. Această publicaţie reflectă numai punctul de vedere al autorului şi Comisia nu este responsabilă pentru eventuala utilizare a informaţiilor pe care le conţine.</a:t>
            </a:r>
            <a:endParaRPr lang="en-US" altLang="en-US" sz="800" kern="1200" dirty="0">
              <a:latin typeface="Garamond" panose="02020404030301010803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8" name="Google Shape;44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6809" y="1282730"/>
            <a:ext cx="6506264" cy="2304230"/>
          </a:xfrm>
        </p:spPr>
        <p:txBody>
          <a:bodyPr/>
          <a:lstStyle/>
          <a:p>
            <a:r>
              <a:rPr lang="es-ES" b="0" dirty="0" smtClean="0">
                <a:solidFill>
                  <a:srgbClr val="F24F4F"/>
                </a:solidFill>
                <a:latin typeface="Cambria" panose="02040503050406030204" pitchFamily="18" charset="0"/>
              </a:rPr>
              <a:t>UNITATEA </a:t>
            </a:r>
            <a:r>
              <a:rPr lang="es-ES" b="0" dirty="0">
                <a:solidFill>
                  <a:srgbClr val="F24F4F"/>
                </a:solidFill>
                <a:latin typeface="Cambria" panose="02040503050406030204" pitchFamily="18" charset="0"/>
              </a:rPr>
              <a:t>1</a:t>
            </a:r>
            <a:br>
              <a:rPr lang="es-ES" b="0" dirty="0">
                <a:solidFill>
                  <a:srgbClr val="F24F4F"/>
                </a:solidFill>
                <a:latin typeface="Cambria" panose="02040503050406030204" pitchFamily="18" charset="0"/>
              </a:rPr>
            </a:br>
            <a:r>
              <a:rPr lang="en-US" b="0" dirty="0">
                <a:solidFill>
                  <a:srgbClr val="F24F4F"/>
                </a:solidFill>
                <a:latin typeface="Cambria" panose="02040503050406030204" pitchFamily="18" charset="0"/>
              </a:rPr>
              <a:t>MODEL DE AFACERI, PLAN DE AFACERI ȘI </a:t>
            </a:r>
            <a:r>
              <a:rPr lang="ro-RO" b="0" dirty="0" smtClean="0">
                <a:solidFill>
                  <a:srgbClr val="F24F4F"/>
                </a:solidFill>
                <a:latin typeface="Cambria" panose="02040503050406030204" pitchFamily="18" charset="0"/>
              </a:rPr>
              <a:t>DESIGN</a:t>
            </a:r>
            <a:r>
              <a:rPr lang="en-US" b="0" dirty="0" smtClean="0">
                <a:solidFill>
                  <a:srgbClr val="F24F4F"/>
                </a:solidFill>
                <a:latin typeface="Cambria" panose="02040503050406030204" pitchFamily="18" charset="0"/>
              </a:rPr>
              <a:t> ORGANIZA</a:t>
            </a:r>
            <a:r>
              <a:rPr lang="ro-RO" b="0" dirty="0" smtClean="0">
                <a:solidFill>
                  <a:srgbClr val="F24F4F"/>
                </a:solidFill>
                <a:latin typeface="Cambria" panose="02040503050406030204" pitchFamily="18" charset="0"/>
              </a:rPr>
              <a:t>ŢIONAL</a:t>
            </a:r>
            <a:endParaRPr lang="es-ES" b="0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sp>
        <p:nvSpPr>
          <p:cNvPr id="4" name="Cuadro de texto 2">
            <a:extLst>
              <a:ext uri="{FF2B5EF4-FFF2-40B4-BE49-F238E27FC236}">
                <a16:creationId xmlns="" xmlns:a16="http://schemas.microsoft.com/office/drawing/2014/main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3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algn="just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vi-VN" altLang="en-US" sz="800" i="1" kern="1200" dirty="0">
                <a:solidFill>
                  <a:srgbClr val="808080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Acest proiect a fost finanţat cu sprijinul Comisiei Europene. Această publicaţie reflectă numai punctul de vedere al autorului şi Comisia nu este responsabilă pentru eventuala utilizare a informaţiilor pe care le conţine.</a:t>
            </a:r>
            <a:endParaRPr lang="en-US" altLang="en-US" sz="800" kern="1200" dirty="0">
              <a:latin typeface="Garamond" panose="02020404030301010803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-12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33125"/>
            <a:ext cx="1913926" cy="416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4785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0458" y="839771"/>
            <a:ext cx="7138200" cy="749512"/>
          </a:xfrm>
        </p:spPr>
        <p:txBody>
          <a:bodyPr/>
          <a:lstStyle/>
          <a:p>
            <a:r>
              <a:rPr lang="ro-RO" dirty="0" smtClean="0">
                <a:solidFill>
                  <a:srgbClr val="F24F4F"/>
                </a:solidFill>
                <a:latin typeface="Cambria" panose="02040503050406030204" pitchFamily="18" charset="0"/>
              </a:rPr>
              <a:t>Obiectivele invăţării</a:t>
            </a:r>
            <a:endParaRPr lang="es-ES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24345" y="1951042"/>
            <a:ext cx="7613073" cy="2035332"/>
          </a:xfrm>
        </p:spPr>
        <p:txBody>
          <a:bodyPr/>
          <a:lstStyle/>
          <a:p>
            <a:pPr lvl="0" algn="l"/>
            <a:r>
              <a:rPr lang="es-ES" sz="1600" dirty="0"/>
              <a:t>Cum </a:t>
            </a:r>
            <a:r>
              <a:rPr lang="es-ES" sz="1600" dirty="0" err="1"/>
              <a:t>să</a:t>
            </a:r>
            <a:r>
              <a:rPr lang="es-ES" sz="1600" dirty="0"/>
              <a:t> </a:t>
            </a:r>
            <a:r>
              <a:rPr lang="es-ES" sz="1600" dirty="0" err="1"/>
              <a:t>propui</a:t>
            </a:r>
            <a:r>
              <a:rPr lang="es-ES" sz="1600" dirty="0"/>
              <a:t> o idee de </a:t>
            </a:r>
            <a:r>
              <a:rPr lang="es-ES" sz="1600" dirty="0" err="1"/>
              <a:t>afaceri</a:t>
            </a:r>
            <a:r>
              <a:rPr lang="es-ES" sz="1600" dirty="0"/>
              <a:t> </a:t>
            </a:r>
            <a:r>
              <a:rPr lang="es-ES" sz="1600" dirty="0" err="1"/>
              <a:t>ca</a:t>
            </a:r>
            <a:r>
              <a:rPr lang="es-ES" sz="1600" dirty="0"/>
              <a:t> </a:t>
            </a:r>
            <a:r>
              <a:rPr lang="es-ES" sz="1600" dirty="0" err="1"/>
              <a:t>ofertă</a:t>
            </a:r>
            <a:r>
              <a:rPr lang="es-ES" sz="1600" dirty="0"/>
              <a:t> de </a:t>
            </a:r>
            <a:r>
              <a:rPr lang="es-ES" sz="1600" dirty="0" err="1"/>
              <a:t>valoare</a:t>
            </a:r>
            <a:endParaRPr lang="es-ES" sz="1600" dirty="0"/>
          </a:p>
          <a:p>
            <a:pPr lvl="0" algn="l"/>
            <a:r>
              <a:rPr lang="es-ES" sz="1600" dirty="0" err="1"/>
              <a:t>Modelul</a:t>
            </a:r>
            <a:r>
              <a:rPr lang="es-ES" sz="1600" dirty="0"/>
              <a:t> de </a:t>
            </a:r>
            <a:r>
              <a:rPr lang="es-ES" sz="1600" dirty="0" err="1"/>
              <a:t>afaceri</a:t>
            </a:r>
            <a:r>
              <a:rPr lang="es-ES" sz="1600" dirty="0"/>
              <a:t> </a:t>
            </a:r>
            <a:r>
              <a:rPr lang="ro-RO" sz="1600" dirty="0" smtClean="0"/>
              <a:t>canava</a:t>
            </a:r>
            <a:r>
              <a:rPr lang="es-ES" sz="1600" dirty="0" smtClean="0"/>
              <a:t> </a:t>
            </a:r>
            <a:r>
              <a:rPr lang="es-ES" sz="1600" dirty="0" err="1"/>
              <a:t>și</a:t>
            </a:r>
            <a:r>
              <a:rPr lang="es-ES" sz="1600" dirty="0"/>
              <a:t> </a:t>
            </a:r>
            <a:r>
              <a:rPr lang="es-ES" sz="1600" dirty="0" err="1"/>
              <a:t>elementele</a:t>
            </a:r>
            <a:r>
              <a:rPr lang="es-ES" sz="1600" dirty="0"/>
              <a:t> sale</a:t>
            </a:r>
          </a:p>
          <a:p>
            <a:pPr lvl="0" algn="l"/>
            <a:r>
              <a:rPr lang="es-ES" sz="1600" dirty="0"/>
              <a:t>Cum </a:t>
            </a:r>
            <a:r>
              <a:rPr lang="es-ES" sz="1600" dirty="0" err="1"/>
              <a:t>să</a:t>
            </a:r>
            <a:r>
              <a:rPr lang="es-ES" sz="1600" dirty="0"/>
              <a:t> </a:t>
            </a:r>
            <a:r>
              <a:rPr lang="es-ES" sz="1600" dirty="0" err="1"/>
              <a:t>aplici</a:t>
            </a:r>
            <a:r>
              <a:rPr lang="es-ES" sz="1600" dirty="0"/>
              <a:t> </a:t>
            </a:r>
            <a:r>
              <a:rPr lang="es-ES" sz="1600" dirty="0" err="1"/>
              <a:t>metodologia</a:t>
            </a:r>
            <a:r>
              <a:rPr lang="es-ES" sz="1600" dirty="0"/>
              <a:t> </a:t>
            </a:r>
            <a:r>
              <a:rPr lang="ro-RO" sz="1600" dirty="0" smtClean="0"/>
              <a:t>canava</a:t>
            </a:r>
            <a:r>
              <a:rPr lang="es-ES" sz="1600" dirty="0" smtClean="0"/>
              <a:t> </a:t>
            </a:r>
            <a:r>
              <a:rPr lang="es-ES" sz="1600" dirty="0" err="1"/>
              <a:t>în</a:t>
            </a:r>
            <a:r>
              <a:rPr lang="es-ES" sz="1600" dirty="0"/>
              <a:t> </a:t>
            </a:r>
            <a:r>
              <a:rPr lang="es-ES" sz="1600" dirty="0" err="1"/>
              <a:t>propria</a:t>
            </a:r>
            <a:r>
              <a:rPr lang="es-ES" sz="1600" dirty="0"/>
              <a:t> </a:t>
            </a:r>
            <a:r>
              <a:rPr lang="es-ES" sz="1600" dirty="0" err="1"/>
              <a:t>afacere</a:t>
            </a:r>
            <a:endParaRPr lang="es-ES" sz="1600" dirty="0"/>
          </a:p>
          <a:p>
            <a:pPr lvl="0" algn="l"/>
            <a:r>
              <a:rPr lang="es-ES" sz="1600" dirty="0"/>
              <a:t>Cum se </a:t>
            </a:r>
            <a:r>
              <a:rPr lang="es-ES" sz="1600" dirty="0" err="1"/>
              <a:t>construiește</a:t>
            </a:r>
            <a:r>
              <a:rPr lang="es-ES" sz="1600" dirty="0"/>
              <a:t> un plan </a:t>
            </a:r>
            <a:r>
              <a:rPr lang="es-ES" sz="1600" dirty="0" err="1"/>
              <a:t>strategic</a:t>
            </a:r>
            <a:r>
              <a:rPr lang="es-ES" sz="1600" dirty="0"/>
              <a:t> de </a:t>
            </a:r>
            <a:r>
              <a:rPr lang="es-ES" sz="1600" dirty="0" err="1"/>
              <a:t>afaceri</a:t>
            </a:r>
            <a:r>
              <a:rPr lang="es-ES" sz="1600" dirty="0"/>
              <a:t> elementar</a:t>
            </a:r>
          </a:p>
          <a:p>
            <a:pPr lvl="0" algn="l"/>
            <a:r>
              <a:rPr lang="es-ES" sz="1600" dirty="0" err="1"/>
              <a:t>Dezvoltarea</a:t>
            </a:r>
            <a:r>
              <a:rPr lang="es-ES" sz="1600" dirty="0"/>
              <a:t> </a:t>
            </a:r>
            <a:r>
              <a:rPr lang="es-ES" sz="1600" dirty="0" err="1"/>
              <a:t>planurilor</a:t>
            </a:r>
            <a:r>
              <a:rPr lang="es-ES" sz="1600" dirty="0"/>
              <a:t> </a:t>
            </a:r>
            <a:r>
              <a:rPr lang="es-ES" sz="1600" dirty="0" err="1"/>
              <a:t>funcționale</a:t>
            </a:r>
            <a:r>
              <a:rPr lang="es-ES" sz="1600" dirty="0"/>
              <a:t> </a:t>
            </a:r>
            <a:r>
              <a:rPr lang="es-ES" sz="1600" dirty="0" err="1"/>
              <a:t>și</a:t>
            </a:r>
            <a:r>
              <a:rPr lang="es-ES" sz="1600" dirty="0"/>
              <a:t> </a:t>
            </a:r>
            <a:r>
              <a:rPr lang="es-ES" sz="1600" dirty="0" err="1"/>
              <a:t>operaționale</a:t>
            </a:r>
            <a:endParaRPr lang="es-ES" sz="1600" dirty="0"/>
          </a:p>
          <a:p>
            <a:pPr lvl="0" algn="l"/>
            <a:r>
              <a:rPr lang="es-ES" sz="1600" dirty="0" err="1"/>
              <a:t>Proiectarea</a:t>
            </a:r>
            <a:r>
              <a:rPr lang="es-ES" sz="1600" dirty="0"/>
              <a:t> </a:t>
            </a:r>
            <a:r>
              <a:rPr lang="es-ES" sz="1600" dirty="0" err="1"/>
              <a:t>organigramei</a:t>
            </a:r>
            <a:r>
              <a:rPr lang="es-ES" sz="1600" dirty="0"/>
              <a:t> </a:t>
            </a:r>
            <a:r>
              <a:rPr lang="es-ES" sz="1600" dirty="0" err="1"/>
              <a:t>și</a:t>
            </a:r>
            <a:r>
              <a:rPr lang="es-ES" sz="1600" dirty="0"/>
              <a:t> a </a:t>
            </a:r>
            <a:r>
              <a:rPr lang="es-ES" sz="1600" dirty="0" err="1"/>
              <a:t>proceselor</a:t>
            </a:r>
            <a:r>
              <a:rPr lang="es-ES" sz="1600" dirty="0"/>
              <a:t> </a:t>
            </a:r>
            <a:r>
              <a:rPr lang="ro-RO" sz="1600" dirty="0" smtClean="0"/>
              <a:t>pe baza</a:t>
            </a:r>
            <a:r>
              <a:rPr lang="es-ES" sz="1600" dirty="0" smtClean="0"/>
              <a:t> </a:t>
            </a:r>
            <a:r>
              <a:rPr lang="ro-RO" sz="1600" dirty="0" smtClean="0"/>
              <a:t>de </a:t>
            </a:r>
            <a:r>
              <a:rPr lang="es-ES" sz="1600" dirty="0" err="1" smtClean="0"/>
              <a:t>decizie</a:t>
            </a:r>
            <a:r>
              <a:rPr lang="es-ES" sz="1600" dirty="0" smtClean="0"/>
              <a:t> </a:t>
            </a:r>
            <a:r>
              <a:rPr lang="es-ES" sz="1600" dirty="0" err="1" smtClean="0"/>
              <a:t>pentru</a:t>
            </a:r>
            <a:r>
              <a:rPr lang="es-ES" sz="1600" dirty="0" smtClean="0"/>
              <a:t> </a:t>
            </a:r>
            <a:r>
              <a:rPr lang="es-ES" sz="1600" dirty="0" err="1"/>
              <a:t>management</a:t>
            </a:r>
            <a:endParaRPr lang="es-ES" sz="1600" dirty="0"/>
          </a:p>
          <a:p>
            <a:pPr lvl="0" algn="l"/>
            <a:endParaRPr lang="es-ES" sz="1600" dirty="0"/>
          </a:p>
          <a:p>
            <a:endParaRPr lang="es-ES" sz="1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32449" y="206156"/>
            <a:ext cx="4848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Unit</a:t>
            </a:r>
            <a:r>
              <a:rPr lang="ro-RO" dirty="0" smtClean="0"/>
              <a:t>atea</a:t>
            </a:r>
            <a:r>
              <a:rPr lang="es-ES" dirty="0" smtClean="0"/>
              <a:t> </a:t>
            </a:r>
            <a:r>
              <a:rPr lang="es-ES" dirty="0"/>
              <a:t>2. </a:t>
            </a:r>
            <a:r>
              <a:rPr lang="en-GB" dirty="0"/>
              <a:t>MODELUL DE AFACERI ȘI PLANIFICAREA</a:t>
            </a:r>
            <a:endParaRPr lang="es-ES" dirty="0"/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4" y="3986374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 de texto 2">
            <a:extLst>
              <a:ext uri="{FF2B5EF4-FFF2-40B4-BE49-F238E27FC236}">
                <a16:creationId xmlns="" xmlns:a16="http://schemas.microsoft.com/office/drawing/2014/main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3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algn="just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vi-VN" altLang="en-US" sz="800" i="1" kern="1200" dirty="0">
                <a:solidFill>
                  <a:srgbClr val="808080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Acest proiect a fost finanţat cu sprijinul Comisiei Europene. Această publicaţie reflectă numai punctul de vedere al autorului şi Comisia nu este responsabilă pentru eventuala utilizare a informaţiilor pe care le conţine.</a:t>
            </a:r>
            <a:endParaRPr lang="en-US" altLang="en-US" sz="800" kern="1200" dirty="0">
              <a:latin typeface="Garamond" panose="02020404030301010803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19229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7304" y="680201"/>
            <a:ext cx="8035456" cy="1077786"/>
          </a:xfrm>
        </p:spPr>
        <p:txBody>
          <a:bodyPr/>
          <a:lstStyle/>
          <a:p>
            <a:r>
              <a:rPr lang="ro-RO" sz="3200" dirty="0" smtClean="0">
                <a:solidFill>
                  <a:srgbClr val="F24F4F"/>
                </a:solidFill>
                <a:latin typeface="Cambria" panose="02040503050406030204" pitchFamily="18" charset="0"/>
              </a:rPr>
              <a:t>Modelul de afaceri canavas pentru</a:t>
            </a:r>
            <a:r>
              <a:rPr lang="en-GB" sz="3200" dirty="0" smtClean="0">
                <a:solidFill>
                  <a:srgbClr val="F24F4F"/>
                </a:solidFill>
                <a:latin typeface="Cambria" panose="02040503050406030204" pitchFamily="18" charset="0"/>
              </a:rPr>
              <a:t> </a:t>
            </a:r>
            <a:r>
              <a:rPr lang="ro-RO" sz="3200" dirty="0" smtClean="0">
                <a:solidFill>
                  <a:srgbClr val="F24F4F"/>
                </a:solidFill>
                <a:latin typeface="Cambria" panose="02040503050406030204" pitchFamily="18" charset="0"/>
              </a:rPr>
              <a:t>microîntreprinderi de artă</a:t>
            </a:r>
            <a:r>
              <a:rPr lang="en-GB" sz="3200" dirty="0" smtClean="0">
                <a:solidFill>
                  <a:srgbClr val="F24F4F"/>
                </a:solidFill>
                <a:latin typeface="Cambria" panose="02040503050406030204" pitchFamily="18" charset="0"/>
              </a:rPr>
              <a:t>&amp;</a:t>
            </a:r>
            <a:r>
              <a:rPr lang="ro-RO" sz="3200" dirty="0" smtClean="0">
                <a:solidFill>
                  <a:srgbClr val="F24F4F"/>
                </a:solidFill>
                <a:latin typeface="Cambria" panose="02040503050406030204" pitchFamily="18" charset="0"/>
              </a:rPr>
              <a:t>meşteşuguri</a:t>
            </a:r>
            <a:endParaRPr lang="es-ES" sz="3200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4127" y="1757986"/>
            <a:ext cx="7994072" cy="2689643"/>
          </a:xfrm>
        </p:spPr>
        <p:txBody>
          <a:bodyPr/>
          <a:lstStyle/>
          <a:p>
            <a:pPr lvl="0" algn="l"/>
            <a:r>
              <a:rPr lang="en-US" sz="1600" dirty="0" err="1"/>
              <a:t>Toate</a:t>
            </a:r>
            <a:r>
              <a:rPr lang="en-US" sz="1600" dirty="0"/>
              <a:t> </a:t>
            </a:r>
            <a:r>
              <a:rPr lang="en-US" sz="1600" dirty="0" err="1"/>
              <a:t>afacerile</a:t>
            </a:r>
            <a:r>
              <a:rPr lang="en-US" sz="1600" dirty="0"/>
              <a:t> de </a:t>
            </a:r>
            <a:r>
              <a:rPr lang="en-US" sz="1600" dirty="0" err="1"/>
              <a:t>succes</a:t>
            </a:r>
            <a:r>
              <a:rPr lang="en-US" sz="1600" dirty="0"/>
              <a:t> se </a:t>
            </a:r>
            <a:r>
              <a:rPr lang="en-US" sz="1600" dirty="0" err="1"/>
              <a:t>bazează</a:t>
            </a:r>
            <a:r>
              <a:rPr lang="en-US" sz="1600" dirty="0"/>
              <a:t> </a:t>
            </a:r>
            <a:r>
              <a:rPr lang="en-US" sz="1600" dirty="0" err="1"/>
              <a:t>pe</a:t>
            </a:r>
            <a:r>
              <a:rPr lang="en-US" sz="1600" dirty="0"/>
              <a:t> o </a:t>
            </a:r>
            <a:r>
              <a:rPr lang="en-US" sz="1600" dirty="0" err="1"/>
              <a:t>idee</a:t>
            </a:r>
            <a:r>
              <a:rPr lang="en-US" sz="1600" dirty="0"/>
              <a:t> </a:t>
            </a:r>
            <a:r>
              <a:rPr lang="en-US" sz="1600" dirty="0" err="1"/>
              <a:t>cheie</a:t>
            </a:r>
            <a:r>
              <a:rPr lang="en-US" sz="1600" dirty="0"/>
              <a:t>, </a:t>
            </a:r>
            <a:r>
              <a:rPr lang="en-US" sz="1600" dirty="0" err="1"/>
              <a:t>adică</a:t>
            </a:r>
            <a:r>
              <a:rPr lang="en-US" sz="1600" dirty="0"/>
              <a:t> </a:t>
            </a:r>
            <a:r>
              <a:rPr lang="en-US" sz="1600" dirty="0" err="1"/>
              <a:t>oferta</a:t>
            </a:r>
            <a:r>
              <a:rPr lang="en-US" sz="1600" dirty="0"/>
              <a:t> de </a:t>
            </a:r>
            <a:r>
              <a:rPr lang="en-US" sz="1600" dirty="0" err="1"/>
              <a:t>valoare</a:t>
            </a:r>
            <a:r>
              <a:rPr lang="en-US" sz="1600" dirty="0"/>
              <a:t> </a:t>
            </a:r>
            <a:r>
              <a:rPr lang="en-US" sz="1600" dirty="0" err="1"/>
              <a:t>făcută</a:t>
            </a:r>
            <a:r>
              <a:rPr lang="en-US" sz="1600" dirty="0"/>
              <a:t> </a:t>
            </a:r>
            <a:r>
              <a:rPr lang="en-US" sz="1600" dirty="0" err="1"/>
              <a:t>pe</a:t>
            </a:r>
            <a:r>
              <a:rPr lang="en-US" sz="1600" dirty="0"/>
              <a:t> </a:t>
            </a:r>
            <a:r>
              <a:rPr lang="en-US" sz="1600" dirty="0" err="1"/>
              <a:t>piață</a:t>
            </a:r>
            <a:r>
              <a:rPr lang="en-US" sz="1600" dirty="0"/>
              <a:t>, un </a:t>
            </a:r>
            <a:r>
              <a:rPr lang="en-US" sz="1600" dirty="0" err="1"/>
              <a:t>produs</a:t>
            </a:r>
            <a:r>
              <a:rPr lang="en-US" sz="1600" dirty="0"/>
              <a:t> </a:t>
            </a:r>
            <a:r>
              <a:rPr lang="en-US" sz="1600" dirty="0" err="1"/>
              <a:t>sau</a:t>
            </a:r>
            <a:r>
              <a:rPr lang="en-US" sz="1600" dirty="0"/>
              <a:t> un </a:t>
            </a:r>
            <a:r>
              <a:rPr lang="en-US" sz="1600" dirty="0" err="1"/>
              <a:t>serviciu</a:t>
            </a:r>
            <a:r>
              <a:rPr lang="en-US" sz="1600" dirty="0"/>
              <a:t> care </a:t>
            </a:r>
            <a:r>
              <a:rPr lang="en-US" sz="1600" dirty="0" err="1"/>
              <a:t>ar</a:t>
            </a:r>
            <a:r>
              <a:rPr lang="en-US" sz="1600" dirty="0"/>
              <a:t> </a:t>
            </a:r>
            <a:r>
              <a:rPr lang="en-US" sz="1600" dirty="0" err="1"/>
              <a:t>putea</a:t>
            </a:r>
            <a:r>
              <a:rPr lang="en-US" sz="1600" dirty="0"/>
              <a:t> </a:t>
            </a:r>
            <a:r>
              <a:rPr lang="en-US" sz="1600" dirty="0" err="1"/>
              <a:t>satisface</a:t>
            </a:r>
            <a:r>
              <a:rPr lang="en-US" sz="1600" dirty="0"/>
              <a:t> o </a:t>
            </a:r>
            <a:r>
              <a:rPr lang="en-US" sz="1600" dirty="0" err="1"/>
              <a:t>nevoie</a:t>
            </a:r>
            <a:endParaRPr lang="en-US" sz="1600" dirty="0"/>
          </a:p>
          <a:p>
            <a:pPr lvl="0" algn="l"/>
            <a:r>
              <a:rPr lang="en-US" sz="1600" dirty="0" err="1"/>
              <a:t>Modelul</a:t>
            </a:r>
            <a:r>
              <a:rPr lang="en-US" sz="1600" dirty="0"/>
              <a:t> de </a:t>
            </a:r>
            <a:r>
              <a:rPr lang="en-US" sz="1600" dirty="0" err="1"/>
              <a:t>afaceri</a:t>
            </a:r>
            <a:r>
              <a:rPr lang="en-US" sz="1600" dirty="0"/>
              <a:t> </a:t>
            </a:r>
            <a:r>
              <a:rPr lang="en-US" sz="1600" dirty="0" err="1"/>
              <a:t>exprimă</a:t>
            </a:r>
            <a:r>
              <a:rPr lang="en-US" sz="1600" dirty="0"/>
              <a:t> </a:t>
            </a:r>
            <a:r>
              <a:rPr lang="en-US" sz="1600" dirty="0" err="1"/>
              <a:t>propunerea</a:t>
            </a:r>
            <a:r>
              <a:rPr lang="en-US" sz="1600" dirty="0"/>
              <a:t> de </a:t>
            </a:r>
            <a:r>
              <a:rPr lang="en-US" sz="1600" dirty="0" err="1"/>
              <a:t>valoare</a:t>
            </a:r>
            <a:r>
              <a:rPr lang="en-US" sz="1600" dirty="0"/>
              <a:t> </a:t>
            </a:r>
            <a:r>
              <a:rPr lang="en-US" sz="1600" dirty="0" err="1"/>
              <a:t>pe</a:t>
            </a:r>
            <a:r>
              <a:rPr lang="en-US" sz="1600" dirty="0"/>
              <a:t> care o </a:t>
            </a:r>
            <a:r>
              <a:rPr lang="en-US" sz="1600" dirty="0" err="1"/>
              <a:t>companie</a:t>
            </a:r>
            <a:r>
              <a:rPr lang="en-US" sz="1600" dirty="0"/>
              <a:t> o face </a:t>
            </a:r>
            <a:r>
              <a:rPr lang="en-US" sz="1600" dirty="0" err="1"/>
              <a:t>pe</a:t>
            </a:r>
            <a:r>
              <a:rPr lang="en-US" sz="1600" dirty="0"/>
              <a:t> </a:t>
            </a:r>
            <a:r>
              <a:rPr lang="en-US" sz="1600" dirty="0" err="1"/>
              <a:t>piață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descrie</a:t>
            </a:r>
            <a:r>
              <a:rPr lang="en-US" sz="1600" dirty="0"/>
              <a:t> </a:t>
            </a:r>
            <a:r>
              <a:rPr lang="en-US" sz="1600" dirty="0" err="1"/>
              <a:t>modul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care </a:t>
            </a:r>
            <a:r>
              <a:rPr lang="en-US" sz="1600" dirty="0" err="1"/>
              <a:t>această</a:t>
            </a:r>
            <a:r>
              <a:rPr lang="en-US" sz="1600" dirty="0"/>
              <a:t> </a:t>
            </a:r>
            <a:r>
              <a:rPr lang="en-US" sz="1600" dirty="0" err="1"/>
              <a:t>valoare</a:t>
            </a:r>
            <a:r>
              <a:rPr lang="en-US" sz="1600" dirty="0"/>
              <a:t> </a:t>
            </a:r>
            <a:r>
              <a:rPr lang="en-US" sz="1600" dirty="0" err="1"/>
              <a:t>este</a:t>
            </a:r>
            <a:r>
              <a:rPr lang="en-US" sz="1600" dirty="0"/>
              <a:t> </a:t>
            </a:r>
            <a:r>
              <a:rPr lang="en-US" sz="1600" dirty="0" err="1"/>
              <a:t>creată</a:t>
            </a:r>
            <a:r>
              <a:rPr lang="en-US" sz="1600" dirty="0"/>
              <a:t>, </a:t>
            </a:r>
            <a:r>
              <a:rPr lang="en-US" sz="1600" dirty="0" err="1"/>
              <a:t>distribuită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păstrată</a:t>
            </a:r>
            <a:endParaRPr lang="en-US" sz="1600" dirty="0"/>
          </a:p>
          <a:p>
            <a:pPr lvl="0" algn="l"/>
            <a:r>
              <a:rPr lang="en-US" sz="1600" dirty="0" err="1"/>
              <a:t>Pentru</a:t>
            </a:r>
            <a:r>
              <a:rPr lang="en-US" sz="1600" dirty="0"/>
              <a:t> </a:t>
            </a:r>
            <a:r>
              <a:rPr lang="en-US" sz="1600" dirty="0" err="1"/>
              <a:t>microîntreprinderile</a:t>
            </a:r>
            <a:r>
              <a:rPr lang="en-US" sz="1600" dirty="0"/>
              <a:t> </a:t>
            </a:r>
            <a:r>
              <a:rPr lang="ro-RO" sz="1600" dirty="0"/>
              <a:t>a</a:t>
            </a:r>
            <a:r>
              <a:rPr lang="en-US" sz="1600" dirty="0" err="1" smtClean="0"/>
              <a:t>rt</a:t>
            </a:r>
            <a:r>
              <a:rPr lang="ro-RO" sz="1600" dirty="0" smtClean="0"/>
              <a:t>ă</a:t>
            </a:r>
            <a:r>
              <a:rPr lang="en-US" sz="1600" dirty="0" smtClean="0"/>
              <a:t> </a:t>
            </a:r>
            <a:r>
              <a:rPr lang="en-US" sz="1600" dirty="0"/>
              <a:t>&amp; </a:t>
            </a:r>
            <a:r>
              <a:rPr lang="ro-RO" sz="1600" dirty="0"/>
              <a:t>m</a:t>
            </a:r>
            <a:r>
              <a:rPr lang="ro-RO" sz="1600" dirty="0" smtClean="0"/>
              <a:t>eşteşuguri</a:t>
            </a:r>
            <a:r>
              <a:rPr lang="en-US" sz="1600" dirty="0" smtClean="0"/>
              <a:t>, </a:t>
            </a:r>
            <a:r>
              <a:rPr lang="en-US" sz="1600" dirty="0" err="1"/>
              <a:t>propunerea</a:t>
            </a:r>
            <a:r>
              <a:rPr lang="en-US" sz="1600" dirty="0"/>
              <a:t> de </a:t>
            </a:r>
            <a:r>
              <a:rPr lang="en-US" sz="1600" dirty="0" err="1"/>
              <a:t>valoare</a:t>
            </a:r>
            <a:r>
              <a:rPr lang="en-US" sz="1600" dirty="0"/>
              <a:t> </a:t>
            </a:r>
            <a:r>
              <a:rPr lang="en-US" sz="1600" dirty="0" err="1"/>
              <a:t>trebuie</a:t>
            </a:r>
            <a:r>
              <a:rPr lang="en-US" sz="1600" dirty="0"/>
              <a:t> </a:t>
            </a:r>
            <a:r>
              <a:rPr lang="en-US" sz="1600" dirty="0" err="1"/>
              <a:t>să</a:t>
            </a:r>
            <a:r>
              <a:rPr lang="en-US" sz="1600" dirty="0"/>
              <a:t> se </a:t>
            </a:r>
            <a:r>
              <a:rPr lang="en-US" sz="1600" dirty="0" err="1"/>
              <a:t>întoarcă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jurul</a:t>
            </a:r>
            <a:r>
              <a:rPr lang="en-US" sz="1600" dirty="0"/>
              <a:t> </a:t>
            </a:r>
            <a:r>
              <a:rPr lang="en-US" sz="1600" dirty="0" err="1"/>
              <a:t>atributelor</a:t>
            </a:r>
            <a:r>
              <a:rPr lang="en-US" sz="1600" dirty="0"/>
              <a:t> </a:t>
            </a:r>
            <a:r>
              <a:rPr lang="en-US" sz="1600" dirty="0" err="1"/>
              <a:t>artistice</a:t>
            </a:r>
            <a:r>
              <a:rPr lang="en-US" sz="1600" dirty="0"/>
              <a:t>, </a:t>
            </a:r>
            <a:r>
              <a:rPr lang="en-US" sz="1600" dirty="0" err="1"/>
              <a:t>artizanale</a:t>
            </a:r>
            <a:r>
              <a:rPr lang="en-US" sz="1600" dirty="0"/>
              <a:t> </a:t>
            </a:r>
            <a:r>
              <a:rPr lang="en-US" sz="1600" dirty="0" err="1"/>
              <a:t>sau</a:t>
            </a:r>
            <a:r>
              <a:rPr lang="en-US" sz="1600" dirty="0"/>
              <a:t> </a:t>
            </a:r>
            <a:r>
              <a:rPr lang="en-US" sz="1600" dirty="0" err="1"/>
              <a:t>tradiționale</a:t>
            </a:r>
            <a:r>
              <a:rPr lang="en-US" sz="1600" dirty="0"/>
              <a:t> ale </a:t>
            </a:r>
            <a:r>
              <a:rPr lang="en-US" sz="1600" dirty="0" err="1"/>
              <a:t>produsului</a:t>
            </a:r>
            <a:r>
              <a:rPr lang="en-US" sz="1600" dirty="0"/>
              <a:t>, cum </a:t>
            </a:r>
            <a:r>
              <a:rPr lang="en-US" sz="1600" dirty="0" err="1"/>
              <a:t>ar</a:t>
            </a:r>
            <a:r>
              <a:rPr lang="en-US" sz="1600" dirty="0"/>
              <a:t> fi </a:t>
            </a:r>
            <a:r>
              <a:rPr lang="en-US" sz="1600" dirty="0" err="1"/>
              <a:t>originalitatea</a:t>
            </a:r>
            <a:r>
              <a:rPr lang="en-US" sz="1600" dirty="0"/>
              <a:t>, </a:t>
            </a:r>
            <a:r>
              <a:rPr lang="en-US" sz="1600" dirty="0" err="1"/>
              <a:t>creativitatea</a:t>
            </a:r>
            <a:r>
              <a:rPr lang="en-US" sz="1600" dirty="0"/>
              <a:t>, </a:t>
            </a:r>
            <a:r>
              <a:rPr lang="en-US" sz="1600" dirty="0" err="1"/>
              <a:t>valoarea</a:t>
            </a:r>
            <a:r>
              <a:rPr lang="en-US" sz="1600" dirty="0"/>
              <a:t> </a:t>
            </a:r>
            <a:r>
              <a:rPr lang="en-US" sz="1600" dirty="0" err="1"/>
              <a:t>patrimoniului</a:t>
            </a:r>
            <a:r>
              <a:rPr lang="en-US" sz="1600" dirty="0"/>
              <a:t>, </a:t>
            </a:r>
            <a:r>
              <a:rPr lang="en-US" sz="1600" dirty="0" err="1"/>
              <a:t>materialele</a:t>
            </a:r>
            <a:r>
              <a:rPr lang="en-US" sz="1600" dirty="0"/>
              <a:t> </a:t>
            </a:r>
            <a:r>
              <a:rPr lang="en-US" sz="1600" dirty="0" err="1"/>
              <a:t>naturale</a:t>
            </a:r>
            <a:r>
              <a:rPr lang="en-US" sz="1600" dirty="0"/>
              <a:t> </a:t>
            </a:r>
            <a:r>
              <a:rPr lang="en-US" sz="1600" dirty="0" err="1"/>
              <a:t>sau</a:t>
            </a:r>
            <a:r>
              <a:rPr lang="en-US" sz="1600" dirty="0"/>
              <a:t> </a:t>
            </a:r>
            <a:r>
              <a:rPr lang="en-US" sz="1600" dirty="0" err="1"/>
              <a:t>originale</a:t>
            </a:r>
            <a:r>
              <a:rPr lang="en-US" sz="1600" dirty="0"/>
              <a:t>, </a:t>
            </a:r>
            <a:r>
              <a:rPr lang="en-US" sz="1600" dirty="0" err="1"/>
              <a:t>cunoștințele</a:t>
            </a:r>
            <a:r>
              <a:rPr lang="en-US" sz="1600" dirty="0"/>
              <a:t> </a:t>
            </a:r>
            <a:r>
              <a:rPr lang="en-US" sz="1600" dirty="0" err="1"/>
              <a:t>ancestrale</a:t>
            </a:r>
            <a:r>
              <a:rPr lang="en-US" sz="1600" dirty="0"/>
              <a:t> </a:t>
            </a:r>
            <a:r>
              <a:rPr lang="en-US" sz="1600" dirty="0" err="1"/>
              <a:t>utilizate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</a:t>
            </a:r>
            <a:r>
              <a:rPr lang="en-US" sz="1600" dirty="0" err="1"/>
              <a:t>elaborarea</a:t>
            </a:r>
            <a:r>
              <a:rPr lang="en-US" sz="1600" dirty="0"/>
              <a:t> </a:t>
            </a:r>
            <a:r>
              <a:rPr lang="en-US" sz="1600" dirty="0" err="1"/>
              <a:t>lui</a:t>
            </a:r>
            <a:r>
              <a:rPr lang="en-US" sz="1600" dirty="0"/>
              <a:t> etc., care </a:t>
            </a:r>
            <a:r>
              <a:rPr lang="en-US" sz="1600" dirty="0" err="1"/>
              <a:t>ar</a:t>
            </a:r>
            <a:r>
              <a:rPr lang="en-US" sz="1600" dirty="0"/>
              <a:t> </a:t>
            </a:r>
            <a:r>
              <a:rPr lang="en-US" sz="1600" dirty="0" err="1"/>
              <a:t>putea</a:t>
            </a:r>
            <a:r>
              <a:rPr lang="en-US" sz="1600" dirty="0"/>
              <a:t> </a:t>
            </a:r>
            <a:r>
              <a:rPr lang="ro-RO" sz="1600" dirty="0" smtClean="0"/>
              <a:t>să facă diferenţa faţă de</a:t>
            </a:r>
            <a:r>
              <a:rPr lang="en-US" sz="1600" dirty="0" smtClean="0"/>
              <a:t> </a:t>
            </a:r>
            <a:r>
              <a:rPr lang="en-US" sz="1600" dirty="0" err="1" smtClean="0"/>
              <a:t>produsel</a:t>
            </a:r>
            <a:r>
              <a:rPr lang="ro-RO" sz="1600" dirty="0" smtClean="0"/>
              <a:t>e</a:t>
            </a:r>
            <a:r>
              <a:rPr lang="en-US" sz="1600" dirty="0" smtClean="0"/>
              <a:t> </a:t>
            </a:r>
            <a:r>
              <a:rPr lang="en-US" sz="1600" dirty="0" err="1"/>
              <a:t>industriale</a:t>
            </a:r>
            <a:r>
              <a:rPr lang="en-US" sz="1600" dirty="0"/>
              <a:t>.</a:t>
            </a:r>
            <a:endParaRPr lang="es-ES" sz="1600" dirty="0"/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6" y="4303643"/>
            <a:ext cx="1599006" cy="767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 de texto 2">
            <a:extLst>
              <a:ext uri="{FF2B5EF4-FFF2-40B4-BE49-F238E27FC236}">
                <a16:creationId xmlns="" xmlns:a16="http://schemas.microsoft.com/office/drawing/2014/main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3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algn="just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vi-VN" altLang="en-US" sz="800" i="1" kern="1200" dirty="0">
                <a:solidFill>
                  <a:srgbClr val="808080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Acest proiect a fost finanţat cu sprijinul Comisiei Europene. Această publicaţie reflectă numai punctul de vedere al autorului şi Comisia nu este responsabilă pentru eventuala utilizare a informaţiilor pe care le conţine.</a:t>
            </a:r>
            <a:endParaRPr lang="en-US" altLang="en-US" sz="800" kern="1200" dirty="0">
              <a:latin typeface="Garamond" panose="02020404030301010803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9" name="3 CuadroTexto"/>
          <p:cNvSpPr txBox="1"/>
          <p:nvPr/>
        </p:nvSpPr>
        <p:spPr>
          <a:xfrm>
            <a:off x="432449" y="206156"/>
            <a:ext cx="4848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Unit</a:t>
            </a:r>
            <a:r>
              <a:rPr lang="ro-RO" dirty="0" smtClean="0"/>
              <a:t>atea</a:t>
            </a:r>
            <a:r>
              <a:rPr lang="es-ES" dirty="0" smtClean="0"/>
              <a:t> </a:t>
            </a:r>
            <a:r>
              <a:rPr lang="es-ES" dirty="0"/>
              <a:t>2. </a:t>
            </a:r>
            <a:r>
              <a:rPr lang="en-GB" dirty="0"/>
              <a:t>MODELUL DE AFACERI ȘI PLANIFICAREA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9512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4690" y="708917"/>
            <a:ext cx="7551322" cy="595764"/>
          </a:xfrm>
        </p:spPr>
        <p:txBody>
          <a:bodyPr/>
          <a:lstStyle/>
          <a:p>
            <a:r>
              <a:rPr lang="en-GB" sz="3200" dirty="0" err="1" smtClean="0">
                <a:solidFill>
                  <a:srgbClr val="F24F4F"/>
                </a:solidFill>
                <a:latin typeface="Cambria" panose="02040503050406030204" pitchFamily="18" charset="0"/>
              </a:rPr>
              <a:t>Nevoile</a:t>
            </a:r>
            <a:r>
              <a:rPr lang="en-GB" sz="3200" dirty="0" smtClean="0">
                <a:solidFill>
                  <a:srgbClr val="F24F4F"/>
                </a:solidFill>
                <a:latin typeface="Cambria" panose="02040503050406030204" pitchFamily="18" charset="0"/>
              </a:rPr>
              <a:t> </a:t>
            </a:r>
            <a:r>
              <a:rPr lang="en-GB" sz="3200" dirty="0" err="1" smtClean="0">
                <a:solidFill>
                  <a:srgbClr val="F24F4F"/>
                </a:solidFill>
                <a:latin typeface="Cambria" panose="02040503050406030204" pitchFamily="18" charset="0"/>
              </a:rPr>
              <a:t>pieței</a:t>
            </a:r>
            <a:r>
              <a:rPr lang="en-GB" sz="3200" dirty="0" smtClean="0">
                <a:solidFill>
                  <a:srgbClr val="F24F4F"/>
                </a:solidFill>
                <a:latin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rgbClr val="F24F4F"/>
                </a:solidFill>
                <a:latin typeface="Cambria" panose="02040503050406030204" pitchFamily="18" charset="0"/>
              </a:rPr>
              <a:t>și</a:t>
            </a:r>
            <a:r>
              <a:rPr lang="en-GB" sz="3200" dirty="0">
                <a:solidFill>
                  <a:srgbClr val="F24F4F"/>
                </a:solidFill>
                <a:latin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rgbClr val="F24F4F"/>
                </a:solidFill>
                <a:latin typeface="Cambria" panose="02040503050406030204" pitchFamily="18" charset="0"/>
              </a:rPr>
              <a:t>publicul</a:t>
            </a:r>
            <a:r>
              <a:rPr lang="en-GB" sz="3200" dirty="0">
                <a:solidFill>
                  <a:srgbClr val="F24F4F"/>
                </a:solidFill>
                <a:latin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rgbClr val="F24F4F"/>
                </a:solidFill>
                <a:latin typeface="Cambria" panose="02040503050406030204" pitchFamily="18" charset="0"/>
              </a:rPr>
              <a:t>țintă</a:t>
            </a:r>
            <a:endParaRPr lang="es-ES" sz="3200" b="1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338" y="1524447"/>
            <a:ext cx="7803132" cy="2746788"/>
          </a:xfrm>
        </p:spPr>
        <p:txBody>
          <a:bodyPr/>
          <a:lstStyle/>
          <a:p>
            <a:pPr lvl="0" algn="l"/>
            <a:r>
              <a:rPr lang="en-GB" sz="1600" dirty="0" err="1"/>
              <a:t>Pe</a:t>
            </a:r>
            <a:r>
              <a:rPr lang="en-GB" sz="1600" dirty="0"/>
              <a:t> o </a:t>
            </a:r>
            <a:r>
              <a:rPr lang="en-GB" sz="1600" dirty="0" err="1"/>
              <a:t>piață</a:t>
            </a:r>
            <a:r>
              <a:rPr lang="en-GB" sz="1600" dirty="0"/>
              <a:t> </a:t>
            </a:r>
            <a:r>
              <a:rPr lang="en-GB" sz="1600" dirty="0" err="1"/>
              <a:t>globală</a:t>
            </a:r>
            <a:r>
              <a:rPr lang="en-GB" sz="1600" dirty="0"/>
              <a:t>, </a:t>
            </a:r>
            <a:r>
              <a:rPr lang="en-GB" sz="1600" dirty="0" err="1"/>
              <a:t>nevoile</a:t>
            </a:r>
            <a:r>
              <a:rPr lang="en-GB" sz="1600" dirty="0"/>
              <a:t> de </a:t>
            </a:r>
            <a:r>
              <a:rPr lang="en-GB" sz="1600" dirty="0" err="1"/>
              <a:t>consum</a:t>
            </a:r>
            <a:r>
              <a:rPr lang="en-GB" sz="1600" dirty="0"/>
              <a:t> </a:t>
            </a:r>
            <a:r>
              <a:rPr lang="en-GB" sz="1600" dirty="0" err="1"/>
              <a:t>sunt</a:t>
            </a:r>
            <a:r>
              <a:rPr lang="en-GB" sz="1600" dirty="0"/>
              <a:t> </a:t>
            </a:r>
            <a:r>
              <a:rPr lang="en-GB" sz="1600" dirty="0" err="1"/>
              <a:t>practic</a:t>
            </a:r>
            <a:r>
              <a:rPr lang="en-GB" sz="1600" dirty="0"/>
              <a:t> </a:t>
            </a:r>
            <a:r>
              <a:rPr lang="en-GB" sz="1600" dirty="0" err="1"/>
              <a:t>interminabile</a:t>
            </a:r>
            <a:r>
              <a:rPr lang="en-GB" sz="1600" dirty="0"/>
              <a:t> </a:t>
            </a:r>
            <a:r>
              <a:rPr lang="en-GB" sz="1600" dirty="0" err="1"/>
              <a:t>și</a:t>
            </a:r>
            <a:r>
              <a:rPr lang="en-GB" sz="1600" dirty="0"/>
              <a:t> </a:t>
            </a:r>
            <a:r>
              <a:rPr lang="en-GB" sz="1600" dirty="0" err="1"/>
              <a:t>este</a:t>
            </a:r>
            <a:r>
              <a:rPr lang="en-GB" sz="1600" dirty="0"/>
              <a:t> </a:t>
            </a:r>
            <a:r>
              <a:rPr lang="en-GB" sz="1600" dirty="0" err="1"/>
              <a:t>posibilă</a:t>
            </a:r>
            <a:r>
              <a:rPr lang="en-GB" sz="1600" dirty="0"/>
              <a:t> </a:t>
            </a:r>
            <a:r>
              <a:rPr lang="en-GB" sz="1600" dirty="0" err="1"/>
              <a:t>găsirea</a:t>
            </a:r>
            <a:r>
              <a:rPr lang="en-GB" sz="1600" dirty="0"/>
              <a:t> </a:t>
            </a:r>
            <a:r>
              <a:rPr lang="en-GB" sz="1600" dirty="0" err="1"/>
              <a:t>unei</a:t>
            </a:r>
            <a:r>
              <a:rPr lang="en-GB" sz="1600" dirty="0"/>
              <a:t> </a:t>
            </a:r>
            <a:r>
              <a:rPr lang="en-GB" sz="1600" dirty="0" err="1"/>
              <a:t>nișe</a:t>
            </a:r>
            <a:r>
              <a:rPr lang="en-GB" sz="1600" dirty="0"/>
              <a:t> </a:t>
            </a:r>
            <a:r>
              <a:rPr lang="en-GB" sz="1600" dirty="0" err="1"/>
              <a:t>sau</a:t>
            </a:r>
            <a:r>
              <a:rPr lang="en-GB" sz="1600" dirty="0"/>
              <a:t> a </a:t>
            </a:r>
            <a:r>
              <a:rPr lang="en-GB" sz="1600" dirty="0" err="1"/>
              <a:t>unui</a:t>
            </a:r>
            <a:r>
              <a:rPr lang="en-GB" sz="1600" dirty="0"/>
              <a:t> segment de </a:t>
            </a:r>
            <a:r>
              <a:rPr lang="en-GB" sz="1600" dirty="0" err="1"/>
              <a:t>piață</a:t>
            </a:r>
            <a:r>
              <a:rPr lang="en-GB" sz="1600" dirty="0"/>
              <a:t> </a:t>
            </a:r>
            <a:r>
              <a:rPr lang="en-GB" sz="1600" dirty="0" err="1"/>
              <a:t>pentru</a:t>
            </a:r>
            <a:r>
              <a:rPr lang="en-GB" sz="1600" dirty="0"/>
              <a:t> </a:t>
            </a:r>
            <a:r>
              <a:rPr lang="en-GB" sz="1600" dirty="0" err="1"/>
              <a:t>orice</a:t>
            </a:r>
            <a:r>
              <a:rPr lang="en-GB" sz="1600" dirty="0"/>
              <a:t> tip de </a:t>
            </a:r>
            <a:r>
              <a:rPr lang="en-GB" sz="1600" dirty="0" err="1"/>
              <a:t>produs</a:t>
            </a:r>
            <a:r>
              <a:rPr lang="en-GB" sz="1600" dirty="0"/>
              <a:t>.</a:t>
            </a:r>
          </a:p>
          <a:p>
            <a:pPr lvl="0" algn="l"/>
            <a:r>
              <a:rPr lang="en-GB" sz="1600" dirty="0" err="1"/>
              <a:t>Acest</a:t>
            </a:r>
            <a:r>
              <a:rPr lang="en-GB" sz="1600" dirty="0"/>
              <a:t> </a:t>
            </a:r>
            <a:r>
              <a:rPr lang="en-GB" sz="1600" dirty="0" err="1"/>
              <a:t>lucru</a:t>
            </a:r>
            <a:r>
              <a:rPr lang="en-GB" sz="1600" dirty="0"/>
              <a:t> </a:t>
            </a:r>
            <a:r>
              <a:rPr lang="en-GB" sz="1600" dirty="0" err="1"/>
              <a:t>oferă</a:t>
            </a:r>
            <a:r>
              <a:rPr lang="en-GB" sz="1600" dirty="0"/>
              <a:t> </a:t>
            </a:r>
            <a:r>
              <a:rPr lang="en-GB" sz="1600" dirty="0" err="1"/>
              <a:t>oportunități</a:t>
            </a:r>
            <a:r>
              <a:rPr lang="en-GB" sz="1600" dirty="0"/>
              <a:t> </a:t>
            </a:r>
            <a:r>
              <a:rPr lang="en-GB" sz="1600" dirty="0" err="1"/>
              <a:t>excelente</a:t>
            </a:r>
            <a:r>
              <a:rPr lang="en-GB" sz="1600" dirty="0"/>
              <a:t> </a:t>
            </a:r>
            <a:r>
              <a:rPr lang="en-GB" sz="1600" dirty="0" err="1"/>
              <a:t>pentru</a:t>
            </a:r>
            <a:r>
              <a:rPr lang="en-GB" sz="1600" dirty="0"/>
              <a:t> </a:t>
            </a:r>
            <a:r>
              <a:rPr lang="en-GB" sz="1600" dirty="0" err="1"/>
              <a:t>comercializarea</a:t>
            </a:r>
            <a:r>
              <a:rPr lang="en-GB" sz="1600" dirty="0"/>
              <a:t> </a:t>
            </a:r>
            <a:r>
              <a:rPr lang="en-GB" sz="1600" dirty="0" err="1"/>
              <a:t>produselor</a:t>
            </a:r>
            <a:r>
              <a:rPr lang="en-GB" sz="1600" dirty="0"/>
              <a:t> </a:t>
            </a:r>
            <a:r>
              <a:rPr lang="en-GB" sz="1600" dirty="0" err="1"/>
              <a:t>realizate</a:t>
            </a:r>
            <a:r>
              <a:rPr lang="en-GB" sz="1600" dirty="0"/>
              <a:t> manual </a:t>
            </a:r>
            <a:r>
              <a:rPr lang="en-GB" sz="1600" dirty="0" err="1"/>
              <a:t>și</a:t>
            </a:r>
            <a:r>
              <a:rPr lang="en-GB" sz="1600" dirty="0"/>
              <a:t> original</a:t>
            </a:r>
          </a:p>
          <a:p>
            <a:pPr lvl="0" algn="l"/>
            <a:r>
              <a:rPr lang="en-GB" sz="1600" dirty="0" err="1"/>
              <a:t>Prin</a:t>
            </a:r>
            <a:r>
              <a:rPr lang="en-GB" sz="1600" dirty="0"/>
              <a:t> </a:t>
            </a:r>
            <a:r>
              <a:rPr lang="en-GB" sz="1600" dirty="0" err="1"/>
              <a:t>urmare</a:t>
            </a:r>
            <a:r>
              <a:rPr lang="en-GB" sz="1600" dirty="0"/>
              <a:t>, </a:t>
            </a:r>
            <a:r>
              <a:rPr lang="en-GB" sz="1600" dirty="0" err="1"/>
              <a:t>cel</a:t>
            </a:r>
            <a:r>
              <a:rPr lang="en-GB" sz="1600" dirty="0"/>
              <a:t> </a:t>
            </a:r>
            <a:r>
              <a:rPr lang="en-GB" sz="1600" dirty="0" err="1"/>
              <a:t>mai</a:t>
            </a:r>
            <a:r>
              <a:rPr lang="en-GB" sz="1600" dirty="0"/>
              <a:t> important </a:t>
            </a:r>
            <a:r>
              <a:rPr lang="en-GB" sz="1600" dirty="0" err="1"/>
              <a:t>lucru</a:t>
            </a:r>
            <a:r>
              <a:rPr lang="en-GB" sz="1600" dirty="0"/>
              <a:t> </a:t>
            </a:r>
            <a:r>
              <a:rPr lang="en-GB" sz="1600" dirty="0" err="1"/>
              <a:t>este</a:t>
            </a:r>
            <a:r>
              <a:rPr lang="en-GB" sz="1600" dirty="0"/>
              <a:t> </a:t>
            </a:r>
            <a:r>
              <a:rPr lang="en-GB" sz="1600" dirty="0" err="1"/>
              <a:t>să</a:t>
            </a:r>
            <a:r>
              <a:rPr lang="en-GB" sz="1600" dirty="0"/>
              <a:t> </a:t>
            </a:r>
            <a:r>
              <a:rPr lang="en-GB" sz="1600" dirty="0" err="1"/>
              <a:t>știm</a:t>
            </a:r>
            <a:r>
              <a:rPr lang="en-GB" sz="1600" dirty="0"/>
              <a:t> care </a:t>
            </a:r>
            <a:r>
              <a:rPr lang="en-GB" sz="1600" dirty="0" err="1"/>
              <a:t>este</a:t>
            </a:r>
            <a:r>
              <a:rPr lang="en-GB" sz="1600" dirty="0"/>
              <a:t> </a:t>
            </a:r>
            <a:r>
              <a:rPr lang="en-GB" sz="1600" dirty="0" err="1"/>
              <a:t>publicul</a:t>
            </a:r>
            <a:r>
              <a:rPr lang="en-GB" sz="1600" dirty="0"/>
              <a:t> </a:t>
            </a:r>
            <a:r>
              <a:rPr lang="en-GB" sz="1600" dirty="0" err="1"/>
              <a:t>țintă</a:t>
            </a:r>
            <a:r>
              <a:rPr lang="en-GB" sz="1600" dirty="0"/>
              <a:t> </a:t>
            </a:r>
            <a:r>
              <a:rPr lang="en-GB" sz="1600" dirty="0" err="1"/>
              <a:t>pe</a:t>
            </a:r>
            <a:r>
              <a:rPr lang="en-GB" sz="1600" dirty="0"/>
              <a:t> care </a:t>
            </a:r>
            <a:r>
              <a:rPr lang="en-GB" sz="1600" dirty="0" err="1"/>
              <a:t>îl</a:t>
            </a:r>
            <a:r>
              <a:rPr lang="en-GB" sz="1600" dirty="0"/>
              <a:t> </a:t>
            </a:r>
            <a:r>
              <a:rPr lang="en-GB" sz="1600" dirty="0" err="1"/>
              <a:t>vizăm</a:t>
            </a:r>
            <a:r>
              <a:rPr lang="en-GB" sz="1600" dirty="0"/>
              <a:t> </a:t>
            </a:r>
            <a:r>
              <a:rPr lang="en-GB" sz="1600" dirty="0" err="1"/>
              <a:t>și</a:t>
            </a:r>
            <a:r>
              <a:rPr lang="en-GB" sz="1600" dirty="0"/>
              <a:t> </a:t>
            </a:r>
            <a:r>
              <a:rPr lang="en-GB" sz="1600" dirty="0" err="1"/>
              <a:t>să</a:t>
            </a:r>
            <a:r>
              <a:rPr lang="en-GB" sz="1600" dirty="0"/>
              <a:t> </a:t>
            </a:r>
            <a:r>
              <a:rPr lang="ro-RO" sz="1600" dirty="0" smtClean="0"/>
              <a:t>n</a:t>
            </a:r>
            <a:r>
              <a:rPr lang="en-GB" sz="1600" dirty="0" smtClean="0"/>
              <a:t>e </a:t>
            </a:r>
            <a:r>
              <a:rPr lang="en-GB" sz="1600" dirty="0" err="1"/>
              <a:t>adresăm</a:t>
            </a:r>
            <a:r>
              <a:rPr lang="en-GB" sz="1600" dirty="0"/>
              <a:t> </a:t>
            </a:r>
            <a:r>
              <a:rPr lang="en-GB" sz="1600" dirty="0" err="1"/>
              <a:t>prin</a:t>
            </a:r>
            <a:r>
              <a:rPr lang="en-GB" sz="1600" dirty="0"/>
              <a:t> </a:t>
            </a:r>
            <a:r>
              <a:rPr lang="en-GB" sz="1600" dirty="0" err="1"/>
              <a:t>canalele</a:t>
            </a:r>
            <a:r>
              <a:rPr lang="en-GB" sz="1600" dirty="0"/>
              <a:t> </a:t>
            </a:r>
            <a:r>
              <a:rPr lang="en-GB" sz="1600" dirty="0" err="1"/>
              <a:t>adecvate</a:t>
            </a:r>
            <a:endParaRPr lang="en-GB" sz="1600" dirty="0"/>
          </a:p>
          <a:p>
            <a:pPr lvl="0" algn="l"/>
            <a:r>
              <a:rPr lang="en-GB" sz="1600" dirty="0" err="1"/>
              <a:t>În</a:t>
            </a:r>
            <a:r>
              <a:rPr lang="en-GB" sz="1600" dirty="0"/>
              <a:t> </a:t>
            </a:r>
            <a:r>
              <a:rPr lang="en-GB" sz="1600" dirty="0" err="1"/>
              <a:t>acest</a:t>
            </a:r>
            <a:r>
              <a:rPr lang="en-GB" sz="1600" dirty="0"/>
              <a:t> </a:t>
            </a:r>
            <a:r>
              <a:rPr lang="en-GB" sz="1600" dirty="0" err="1"/>
              <a:t>scop</a:t>
            </a:r>
            <a:r>
              <a:rPr lang="en-GB" sz="1600" dirty="0"/>
              <a:t>, </a:t>
            </a:r>
            <a:r>
              <a:rPr lang="en-GB" sz="1600" dirty="0" err="1"/>
              <a:t>modelul</a:t>
            </a:r>
            <a:r>
              <a:rPr lang="en-GB" sz="1600" dirty="0"/>
              <a:t> de </a:t>
            </a:r>
            <a:r>
              <a:rPr lang="en-GB" sz="1600" dirty="0" err="1"/>
              <a:t>afaceri</a:t>
            </a:r>
            <a:r>
              <a:rPr lang="en-GB" sz="1600" dirty="0"/>
              <a:t> </a:t>
            </a:r>
            <a:r>
              <a:rPr lang="en-GB" sz="1600" dirty="0" err="1"/>
              <a:t>pe</a:t>
            </a:r>
            <a:r>
              <a:rPr lang="en-GB" sz="1600" dirty="0"/>
              <a:t> </a:t>
            </a:r>
            <a:r>
              <a:rPr lang="ro-RO" sz="1600" dirty="0" smtClean="0"/>
              <a:t>canavas</a:t>
            </a:r>
            <a:r>
              <a:rPr lang="en-GB" sz="1600" dirty="0" smtClean="0"/>
              <a:t> </a:t>
            </a:r>
            <a:r>
              <a:rPr lang="en-GB" sz="1600" dirty="0" err="1"/>
              <a:t>este</a:t>
            </a:r>
            <a:r>
              <a:rPr lang="en-GB" sz="1600" dirty="0"/>
              <a:t> un instrument </a:t>
            </a:r>
            <a:r>
              <a:rPr lang="en-GB" sz="1600" dirty="0" err="1"/>
              <a:t>excelent</a:t>
            </a:r>
            <a:r>
              <a:rPr lang="en-GB" sz="1600" dirty="0"/>
              <a:t>, care </a:t>
            </a:r>
            <a:r>
              <a:rPr lang="en-GB" sz="1600" dirty="0" err="1"/>
              <a:t>ar</a:t>
            </a:r>
            <a:r>
              <a:rPr lang="en-GB" sz="1600" dirty="0"/>
              <a:t> </a:t>
            </a:r>
            <a:r>
              <a:rPr lang="en-GB" sz="1600" dirty="0" err="1"/>
              <a:t>putea</a:t>
            </a:r>
            <a:r>
              <a:rPr lang="en-GB" sz="1600" dirty="0"/>
              <a:t> </a:t>
            </a:r>
            <a:r>
              <a:rPr lang="en-GB" sz="1600" dirty="0" err="1"/>
              <a:t>ajuta</a:t>
            </a:r>
            <a:r>
              <a:rPr lang="en-GB" sz="1600" dirty="0"/>
              <a:t> la </a:t>
            </a:r>
            <a:r>
              <a:rPr lang="en-GB" sz="1600" dirty="0" err="1"/>
              <a:t>identificarea</a:t>
            </a:r>
            <a:r>
              <a:rPr lang="en-GB" sz="1600" dirty="0"/>
              <a:t> </a:t>
            </a:r>
            <a:r>
              <a:rPr lang="en-GB" sz="1600" dirty="0" err="1"/>
              <a:t>pieței</a:t>
            </a:r>
            <a:r>
              <a:rPr lang="en-GB" sz="1600" dirty="0"/>
              <a:t> </a:t>
            </a:r>
            <a:r>
              <a:rPr lang="en-GB" sz="1600" dirty="0" err="1"/>
              <a:t>țintă</a:t>
            </a:r>
            <a:r>
              <a:rPr lang="en-GB" sz="1600" dirty="0"/>
              <a:t>, a </a:t>
            </a:r>
            <a:r>
              <a:rPr lang="en-GB" sz="1600" dirty="0" err="1"/>
              <a:t>mijloacelor</a:t>
            </a:r>
            <a:r>
              <a:rPr lang="en-GB" sz="1600" dirty="0"/>
              <a:t> de </a:t>
            </a:r>
            <a:r>
              <a:rPr lang="en-GB" sz="1600" dirty="0" err="1"/>
              <a:t>acces</a:t>
            </a:r>
            <a:r>
              <a:rPr lang="en-GB" sz="1600" dirty="0"/>
              <a:t> la public </a:t>
            </a:r>
            <a:r>
              <a:rPr lang="en-GB" sz="1600" dirty="0" err="1"/>
              <a:t>și</a:t>
            </a:r>
            <a:r>
              <a:rPr lang="en-GB" sz="1600" dirty="0"/>
              <a:t> a </a:t>
            </a:r>
            <a:r>
              <a:rPr lang="en-GB" sz="1600" dirty="0" err="1"/>
              <a:t>activităților</a:t>
            </a:r>
            <a:r>
              <a:rPr lang="en-GB" sz="1600" dirty="0"/>
              <a:t> </a:t>
            </a:r>
            <a:r>
              <a:rPr lang="en-GB" sz="1600" dirty="0" err="1"/>
              <a:t>cheie</a:t>
            </a:r>
            <a:r>
              <a:rPr lang="en-GB" sz="1600" dirty="0"/>
              <a:t> </a:t>
            </a:r>
            <a:r>
              <a:rPr lang="en-GB" sz="1600" dirty="0" err="1"/>
              <a:t>pentru</a:t>
            </a:r>
            <a:r>
              <a:rPr lang="en-GB" sz="1600" dirty="0"/>
              <a:t> </a:t>
            </a:r>
            <a:r>
              <a:rPr lang="en-GB" sz="1600" dirty="0" err="1"/>
              <a:t>dezvoltarea</a:t>
            </a:r>
            <a:r>
              <a:rPr lang="en-GB" sz="1600" dirty="0"/>
              <a:t> </a:t>
            </a:r>
            <a:r>
              <a:rPr lang="en-GB" sz="1600" dirty="0" err="1"/>
              <a:t>operațiunilor</a:t>
            </a:r>
            <a:r>
              <a:rPr lang="en-GB" sz="1600" dirty="0"/>
              <a:t> cu </a:t>
            </a:r>
            <a:r>
              <a:rPr lang="en-GB" sz="1600" dirty="0" err="1"/>
              <a:t>succes</a:t>
            </a:r>
            <a:r>
              <a:rPr lang="en-GB" sz="1600" dirty="0"/>
              <a:t>.</a:t>
            </a:r>
            <a:endParaRPr lang="es-ES" sz="1600" dirty="0"/>
          </a:p>
          <a:p>
            <a:pPr lvl="1" algn="l"/>
            <a:endParaRPr lang="es-ES" sz="1600" dirty="0"/>
          </a:p>
          <a:p>
            <a:pPr algn="l"/>
            <a:endParaRPr lang="es-ES" sz="1600" dirty="0"/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 de texto 2">
            <a:extLst>
              <a:ext uri="{FF2B5EF4-FFF2-40B4-BE49-F238E27FC236}">
                <a16:creationId xmlns="" xmlns:a16="http://schemas.microsoft.com/office/drawing/2014/main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3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algn="just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vi-VN" altLang="en-US" sz="800" i="1" kern="1200" dirty="0">
                <a:solidFill>
                  <a:srgbClr val="808080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Acest proiect a fost finanţat cu sprijinul Comisiei Europene. Această publicaţie reflectă numai punctul de vedere al autorului şi Comisia nu este responsabilă pentru eventuala utilizare a informaţiilor pe care le conţine.</a:t>
            </a:r>
            <a:endParaRPr lang="en-US" altLang="en-US" sz="800" kern="1200" dirty="0">
              <a:latin typeface="Garamond" panose="02020404030301010803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" name="3 CuadroTexto"/>
          <p:cNvSpPr txBox="1"/>
          <p:nvPr/>
        </p:nvSpPr>
        <p:spPr>
          <a:xfrm>
            <a:off x="432449" y="206156"/>
            <a:ext cx="4848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Unit</a:t>
            </a:r>
            <a:r>
              <a:rPr lang="ro-RO" dirty="0" smtClean="0"/>
              <a:t>atea</a:t>
            </a:r>
            <a:r>
              <a:rPr lang="es-ES" dirty="0" smtClean="0"/>
              <a:t> </a:t>
            </a:r>
            <a:r>
              <a:rPr lang="es-ES" dirty="0"/>
              <a:t>2. </a:t>
            </a:r>
            <a:r>
              <a:rPr lang="en-GB" dirty="0"/>
              <a:t>MODELUL DE AFACERI ȘI PLANIFICAREA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993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03909" y="513933"/>
            <a:ext cx="8992513" cy="566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2700" b="1" dirty="0" err="1">
                <a:solidFill>
                  <a:srgbClr val="F24F4F"/>
                </a:solidFill>
                <a:latin typeface="Cambria" panose="02040503050406030204" pitchFamily="18" charset="0"/>
              </a:rPr>
              <a:t>Elemente</a:t>
            </a:r>
            <a:r>
              <a:rPr lang="en-GB" sz="2700" b="1" dirty="0">
                <a:solidFill>
                  <a:srgbClr val="F24F4F"/>
                </a:solidFill>
                <a:latin typeface="Cambria" panose="02040503050406030204" pitchFamily="18" charset="0"/>
              </a:rPr>
              <a:t> </a:t>
            </a:r>
            <a:r>
              <a:rPr lang="en-GB" sz="2700" b="1" dirty="0" err="1">
                <a:solidFill>
                  <a:srgbClr val="F24F4F"/>
                </a:solidFill>
                <a:latin typeface="Cambria" panose="02040503050406030204" pitchFamily="18" charset="0"/>
              </a:rPr>
              <a:t>și</a:t>
            </a:r>
            <a:r>
              <a:rPr lang="en-GB" sz="2700" b="1" dirty="0">
                <a:solidFill>
                  <a:srgbClr val="F24F4F"/>
                </a:solidFill>
                <a:latin typeface="Cambria" panose="02040503050406030204" pitchFamily="18" charset="0"/>
              </a:rPr>
              <a:t> </a:t>
            </a:r>
            <a:r>
              <a:rPr lang="en-GB" sz="2700" b="1" dirty="0" err="1">
                <a:solidFill>
                  <a:srgbClr val="F24F4F"/>
                </a:solidFill>
                <a:latin typeface="Cambria" panose="02040503050406030204" pitchFamily="18" charset="0"/>
              </a:rPr>
              <a:t>activități</a:t>
            </a:r>
            <a:r>
              <a:rPr lang="en-GB" sz="2700" b="1" dirty="0">
                <a:solidFill>
                  <a:srgbClr val="F24F4F"/>
                </a:solidFill>
                <a:latin typeface="Cambria" panose="02040503050406030204" pitchFamily="18" charset="0"/>
              </a:rPr>
              <a:t> ale </a:t>
            </a:r>
            <a:r>
              <a:rPr lang="en-GB" sz="2700" b="1" dirty="0" err="1">
                <a:solidFill>
                  <a:srgbClr val="F24F4F"/>
                </a:solidFill>
                <a:latin typeface="Cambria" panose="02040503050406030204" pitchFamily="18" charset="0"/>
              </a:rPr>
              <a:t>modelului</a:t>
            </a:r>
            <a:r>
              <a:rPr lang="en-GB" sz="2700" b="1" dirty="0">
                <a:solidFill>
                  <a:srgbClr val="F24F4F"/>
                </a:solidFill>
                <a:latin typeface="Cambria" panose="02040503050406030204" pitchFamily="18" charset="0"/>
              </a:rPr>
              <a:t> de </a:t>
            </a:r>
            <a:r>
              <a:rPr lang="en-GB" sz="2700" b="1" dirty="0" err="1">
                <a:solidFill>
                  <a:srgbClr val="F24F4F"/>
                </a:solidFill>
                <a:latin typeface="Cambria" panose="02040503050406030204" pitchFamily="18" charset="0"/>
              </a:rPr>
              <a:t>afaceri</a:t>
            </a:r>
            <a:r>
              <a:rPr lang="en-GB" sz="2700" b="1" dirty="0">
                <a:solidFill>
                  <a:srgbClr val="F24F4F"/>
                </a:solidFill>
                <a:latin typeface="Cambria" panose="02040503050406030204" pitchFamily="18" charset="0"/>
              </a:rPr>
              <a:t> </a:t>
            </a:r>
            <a:r>
              <a:rPr lang="ro-RO" sz="2700" b="1" dirty="0" smtClean="0">
                <a:solidFill>
                  <a:srgbClr val="F24F4F"/>
                </a:solidFill>
                <a:latin typeface="Cambria" panose="02040503050406030204" pitchFamily="18" charset="0"/>
              </a:rPr>
              <a:t>canavas</a:t>
            </a:r>
            <a:endParaRPr lang="es-ES" sz="2700" b="1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8141" y="115967"/>
            <a:ext cx="1828688" cy="3979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rupo 26">
            <a:extLst>
              <a:ext uri="{FF2B5EF4-FFF2-40B4-BE49-F238E27FC236}">
                <a16:creationId xmlns="" xmlns:a16="http://schemas.microsoft.com/office/drawing/2014/main" id="{19D90B24-BBBB-4404-8AF4-91BE36CEF123}"/>
              </a:ext>
            </a:extLst>
          </p:cNvPr>
          <p:cNvGrpSpPr/>
          <p:nvPr/>
        </p:nvGrpSpPr>
        <p:grpSpPr>
          <a:xfrm>
            <a:off x="784450" y="1001782"/>
            <a:ext cx="7950841" cy="3530743"/>
            <a:chOff x="555850" y="1012183"/>
            <a:chExt cx="8118756" cy="3641069"/>
          </a:xfrm>
        </p:grpSpPr>
        <p:grpSp>
          <p:nvGrpSpPr>
            <p:cNvPr id="22" name="Grupo 21">
              <a:extLst>
                <a:ext uri="{FF2B5EF4-FFF2-40B4-BE49-F238E27FC236}">
                  <a16:creationId xmlns="" xmlns:a16="http://schemas.microsoft.com/office/drawing/2014/main" id="{CFCC5E04-C9E6-4291-B55D-1A4BB2792CB2}"/>
                </a:ext>
              </a:extLst>
            </p:cNvPr>
            <p:cNvGrpSpPr/>
            <p:nvPr/>
          </p:nvGrpSpPr>
          <p:grpSpPr>
            <a:xfrm>
              <a:off x="555850" y="1333573"/>
              <a:ext cx="8032300" cy="3059967"/>
              <a:chOff x="574963" y="1384766"/>
              <a:chExt cx="8032300" cy="3059967"/>
            </a:xfrm>
          </p:grpSpPr>
          <p:sp>
            <p:nvSpPr>
              <p:cNvPr id="11" name="Rectángulo 10">
                <a:extLst>
                  <a:ext uri="{FF2B5EF4-FFF2-40B4-BE49-F238E27FC236}">
                    <a16:creationId xmlns="" xmlns:a16="http://schemas.microsoft.com/office/drawing/2014/main" id="{8D2858E5-2DAD-4210-8812-D880843125A1}"/>
                  </a:ext>
                </a:extLst>
              </p:cNvPr>
              <p:cNvSpPr/>
              <p:nvPr/>
            </p:nvSpPr>
            <p:spPr>
              <a:xfrm>
                <a:off x="574963" y="1384766"/>
                <a:ext cx="1524000" cy="226967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100" b="1" dirty="0" err="1">
                    <a:solidFill>
                      <a:schemeClr val="accent1">
                        <a:lumMod val="50000"/>
                      </a:schemeClr>
                    </a:solidFill>
                  </a:rPr>
                  <a:t>Parteneri</a:t>
                </a:r>
                <a:r>
                  <a:rPr lang="es-ES" sz="1100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ES" sz="1100" b="1" dirty="0" err="1">
                    <a:solidFill>
                      <a:schemeClr val="accent1">
                        <a:lumMod val="50000"/>
                      </a:schemeClr>
                    </a:solidFill>
                  </a:rPr>
                  <a:t>cheie</a:t>
                </a:r>
                <a:endParaRPr lang="es-ES" sz="11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algn="ctr"/>
                <a:r>
                  <a:rPr lang="es-ES" sz="1000" dirty="0">
                    <a:solidFill>
                      <a:schemeClr val="accent1">
                        <a:lumMod val="50000"/>
                      </a:schemeClr>
                    </a:solidFill>
                  </a:rPr>
                  <a:t>Cine </a:t>
                </a:r>
                <a:r>
                  <a:rPr lang="es-ES" sz="1000" dirty="0" err="1">
                    <a:solidFill>
                      <a:schemeClr val="accent1">
                        <a:lumMod val="50000"/>
                      </a:schemeClr>
                    </a:solidFill>
                  </a:rPr>
                  <a:t>sunt</a:t>
                </a:r>
                <a:r>
                  <a:rPr lang="es-ES" sz="1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ES" sz="1000" dirty="0" err="1">
                    <a:solidFill>
                      <a:schemeClr val="accent1">
                        <a:lumMod val="50000"/>
                      </a:schemeClr>
                    </a:solidFill>
                  </a:rPr>
                  <a:t>partenerii</a:t>
                </a:r>
                <a:r>
                  <a:rPr lang="es-ES" sz="1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ES" sz="1000" dirty="0" err="1">
                    <a:solidFill>
                      <a:schemeClr val="accent1">
                        <a:lumMod val="50000"/>
                      </a:schemeClr>
                    </a:solidFill>
                  </a:rPr>
                  <a:t>dvs</a:t>
                </a:r>
                <a:r>
                  <a:rPr lang="es-ES" sz="1000" dirty="0">
                    <a:solidFill>
                      <a:schemeClr val="accent1">
                        <a:lumMod val="50000"/>
                      </a:schemeClr>
                    </a:solidFill>
                  </a:rPr>
                  <a:t>. </a:t>
                </a:r>
                <a:r>
                  <a:rPr lang="es-ES" sz="1000" dirty="0" err="1">
                    <a:solidFill>
                      <a:schemeClr val="accent1">
                        <a:lumMod val="50000"/>
                      </a:schemeClr>
                    </a:solidFill>
                  </a:rPr>
                  <a:t>cei</a:t>
                </a:r>
                <a:r>
                  <a:rPr lang="es-ES" sz="1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ES" sz="1000" dirty="0" err="1">
                    <a:solidFill>
                      <a:schemeClr val="accent1">
                        <a:lumMod val="50000"/>
                      </a:schemeClr>
                    </a:solidFill>
                  </a:rPr>
                  <a:t>mai</a:t>
                </a:r>
                <a:r>
                  <a:rPr lang="es-ES" sz="1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ES" sz="1000" dirty="0" err="1">
                    <a:solidFill>
                      <a:schemeClr val="accent1">
                        <a:lumMod val="50000"/>
                      </a:schemeClr>
                    </a:solidFill>
                  </a:rPr>
                  <a:t>importanți</a:t>
                </a:r>
                <a:r>
                  <a:rPr lang="es-ES" sz="1000" dirty="0">
                    <a:solidFill>
                      <a:schemeClr val="accent1">
                        <a:lumMod val="50000"/>
                      </a:schemeClr>
                    </a:solidFill>
                  </a:rPr>
                  <a:t>? Ce </a:t>
                </a:r>
                <a:r>
                  <a:rPr lang="es-ES" sz="1000" dirty="0" err="1">
                    <a:solidFill>
                      <a:schemeClr val="accent1">
                        <a:lumMod val="50000"/>
                      </a:schemeClr>
                    </a:solidFill>
                  </a:rPr>
                  <a:t>resurse</a:t>
                </a:r>
                <a:r>
                  <a:rPr lang="es-ES" sz="1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ES" sz="1000" dirty="0" err="1">
                    <a:solidFill>
                      <a:schemeClr val="accent1">
                        <a:lumMod val="50000"/>
                      </a:schemeClr>
                    </a:solidFill>
                  </a:rPr>
                  <a:t>cheie</a:t>
                </a:r>
                <a:r>
                  <a:rPr lang="es-ES" sz="1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ES" sz="1000" dirty="0" err="1">
                    <a:solidFill>
                      <a:schemeClr val="accent1">
                        <a:lumMod val="50000"/>
                      </a:schemeClr>
                    </a:solidFill>
                  </a:rPr>
                  <a:t>achiziționați</a:t>
                </a:r>
                <a:r>
                  <a:rPr lang="es-ES" sz="1000" dirty="0">
                    <a:solidFill>
                      <a:schemeClr val="accent1">
                        <a:lumMod val="50000"/>
                      </a:schemeClr>
                    </a:solidFill>
                  </a:rPr>
                  <a:t> de la </a:t>
                </a:r>
                <a:r>
                  <a:rPr lang="es-ES" sz="1000" dirty="0" err="1">
                    <a:solidFill>
                      <a:schemeClr val="accent1">
                        <a:lumMod val="50000"/>
                      </a:schemeClr>
                    </a:solidFill>
                  </a:rPr>
                  <a:t>parteneri</a:t>
                </a:r>
                <a:r>
                  <a:rPr lang="es-ES" sz="1000" dirty="0">
                    <a:solidFill>
                      <a:schemeClr val="accent1">
                        <a:lumMod val="50000"/>
                      </a:schemeClr>
                    </a:solidFill>
                  </a:rPr>
                  <a:t>? Ce </a:t>
                </a:r>
                <a:r>
                  <a:rPr lang="es-ES" sz="1000" dirty="0" err="1">
                    <a:solidFill>
                      <a:schemeClr val="accent1">
                        <a:lumMod val="50000"/>
                      </a:schemeClr>
                    </a:solidFill>
                  </a:rPr>
                  <a:t>activități</a:t>
                </a:r>
                <a:r>
                  <a:rPr lang="es-ES" sz="1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ES" sz="1000" dirty="0" err="1">
                    <a:solidFill>
                      <a:schemeClr val="accent1">
                        <a:lumMod val="50000"/>
                      </a:schemeClr>
                    </a:solidFill>
                  </a:rPr>
                  <a:t>cheie</a:t>
                </a:r>
                <a:r>
                  <a:rPr lang="es-ES" sz="1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ES" sz="1000" dirty="0" err="1">
                    <a:solidFill>
                      <a:schemeClr val="accent1">
                        <a:lumMod val="50000"/>
                      </a:schemeClr>
                    </a:solidFill>
                  </a:rPr>
                  <a:t>își</a:t>
                </a:r>
                <a:r>
                  <a:rPr lang="es-ES" sz="1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ES" sz="1000" dirty="0" err="1">
                    <a:solidFill>
                      <a:schemeClr val="accent1">
                        <a:lumMod val="50000"/>
                      </a:schemeClr>
                    </a:solidFill>
                  </a:rPr>
                  <a:t>desfășoară</a:t>
                </a:r>
                <a:r>
                  <a:rPr lang="es-ES" sz="1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ES" sz="1000" dirty="0" err="1">
                    <a:solidFill>
                      <a:schemeClr val="accent1">
                        <a:lumMod val="50000"/>
                      </a:schemeClr>
                    </a:solidFill>
                  </a:rPr>
                  <a:t>partenerii</a:t>
                </a:r>
                <a:r>
                  <a:rPr lang="es-ES" sz="1000" dirty="0">
                    <a:solidFill>
                      <a:schemeClr val="accent1">
                        <a:lumMod val="50000"/>
                      </a:schemeClr>
                    </a:solidFill>
                  </a:rPr>
                  <a:t>?</a:t>
                </a:r>
                <a:endParaRPr lang="es-ES" sz="1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" name="Rectángulo 11">
                <a:extLst>
                  <a:ext uri="{FF2B5EF4-FFF2-40B4-BE49-F238E27FC236}">
                    <a16:creationId xmlns="" xmlns:a16="http://schemas.microsoft.com/office/drawing/2014/main" id="{D888B089-94C5-4F75-897F-F95005393597}"/>
                  </a:ext>
                </a:extLst>
              </p:cNvPr>
              <p:cNvSpPr/>
              <p:nvPr/>
            </p:nvSpPr>
            <p:spPr>
              <a:xfrm>
                <a:off x="7083263" y="1387874"/>
                <a:ext cx="1524000" cy="226967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100" b="1" dirty="0">
                    <a:solidFill>
                      <a:schemeClr val="accent5">
                        <a:lumMod val="75000"/>
                      </a:schemeClr>
                    </a:solidFill>
                  </a:rPr>
                  <a:t>Segmente de </a:t>
                </a:r>
                <a:r>
                  <a:rPr lang="es-ES" sz="1100" b="1" dirty="0" err="1">
                    <a:solidFill>
                      <a:schemeClr val="accent5">
                        <a:lumMod val="75000"/>
                      </a:schemeClr>
                    </a:solidFill>
                  </a:rPr>
                  <a:t>clienți</a:t>
                </a:r>
                <a:endParaRPr lang="es-ES" sz="11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algn="ctr"/>
                <a:r>
                  <a:rPr lang="es-ES" sz="1000" dirty="0" err="1">
                    <a:solidFill>
                      <a:schemeClr val="accent5">
                        <a:lumMod val="75000"/>
                      </a:schemeClr>
                    </a:solidFill>
                  </a:rPr>
                  <a:t>Pentru</a:t>
                </a:r>
                <a:r>
                  <a:rPr lang="es-ES" sz="1000" dirty="0">
                    <a:solidFill>
                      <a:schemeClr val="accent5">
                        <a:lumMod val="75000"/>
                      </a:schemeClr>
                    </a:solidFill>
                  </a:rPr>
                  <a:t> cine </a:t>
                </a:r>
                <a:r>
                  <a:rPr lang="es-ES" sz="1000" dirty="0" err="1">
                    <a:solidFill>
                      <a:schemeClr val="accent5">
                        <a:lumMod val="75000"/>
                      </a:schemeClr>
                    </a:solidFill>
                  </a:rPr>
                  <a:t>creezi</a:t>
                </a:r>
                <a:r>
                  <a:rPr lang="es-ES" sz="10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s-ES" sz="1000" dirty="0" err="1">
                    <a:solidFill>
                      <a:schemeClr val="accent5">
                        <a:lumMod val="75000"/>
                      </a:schemeClr>
                    </a:solidFill>
                  </a:rPr>
                  <a:t>valoare</a:t>
                </a:r>
                <a:r>
                  <a:rPr lang="es-ES" sz="1000" dirty="0">
                    <a:solidFill>
                      <a:schemeClr val="accent5">
                        <a:lumMod val="75000"/>
                      </a:schemeClr>
                    </a:solidFill>
                  </a:rPr>
                  <a:t>?</a:t>
                </a:r>
              </a:p>
              <a:p>
                <a:pPr algn="ctr"/>
                <a:r>
                  <a:rPr lang="es-ES" sz="1000" dirty="0" err="1">
                    <a:solidFill>
                      <a:schemeClr val="accent5">
                        <a:lumMod val="75000"/>
                      </a:schemeClr>
                    </a:solidFill>
                  </a:rPr>
                  <a:t>Care</a:t>
                </a:r>
                <a:r>
                  <a:rPr lang="es-ES" sz="10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s-ES" sz="1000" dirty="0" err="1">
                    <a:solidFill>
                      <a:schemeClr val="accent5">
                        <a:lumMod val="75000"/>
                      </a:schemeClr>
                    </a:solidFill>
                  </a:rPr>
                  <a:t>sunt</a:t>
                </a:r>
                <a:r>
                  <a:rPr lang="es-ES" sz="10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s-ES" sz="1000" dirty="0" err="1">
                    <a:solidFill>
                      <a:schemeClr val="accent5">
                        <a:lumMod val="75000"/>
                      </a:schemeClr>
                    </a:solidFill>
                  </a:rPr>
                  <a:t>segmentele</a:t>
                </a:r>
                <a:r>
                  <a:rPr lang="es-ES" sz="1000" dirty="0">
                    <a:solidFill>
                      <a:schemeClr val="accent5">
                        <a:lumMod val="75000"/>
                      </a:schemeClr>
                    </a:solidFill>
                  </a:rPr>
                  <a:t> de </a:t>
                </a:r>
                <a:r>
                  <a:rPr lang="es-ES" sz="1000" dirty="0" err="1">
                    <a:solidFill>
                      <a:schemeClr val="accent5">
                        <a:lumMod val="75000"/>
                      </a:schemeClr>
                    </a:solidFill>
                  </a:rPr>
                  <a:t>client</a:t>
                </a:r>
                <a:r>
                  <a:rPr lang="es-ES" sz="10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ro-RO" sz="1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pentru </a:t>
                </a:r>
                <a:r>
                  <a:rPr lang="es-ES" sz="1000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care</a:t>
                </a:r>
                <a:endParaRPr lang="es-ES" sz="10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algn="ctr"/>
                <a:r>
                  <a:rPr lang="es-ES" sz="1000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plătiți</a:t>
                </a:r>
                <a:r>
                  <a:rPr lang="es-ES" sz="1000" dirty="0">
                    <a:solidFill>
                      <a:schemeClr val="accent5">
                        <a:lumMod val="75000"/>
                      </a:schemeClr>
                    </a:solidFill>
                  </a:rPr>
                  <a:t>, </a:t>
                </a:r>
                <a:r>
                  <a:rPr lang="es-ES" sz="1000" dirty="0" err="1">
                    <a:solidFill>
                      <a:schemeClr val="accent5">
                        <a:lumMod val="75000"/>
                      </a:schemeClr>
                    </a:solidFill>
                  </a:rPr>
                  <a:t>primiți</a:t>
                </a:r>
                <a:r>
                  <a:rPr lang="es-ES" sz="10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s-ES" sz="1000" dirty="0" err="1">
                    <a:solidFill>
                      <a:schemeClr val="accent5">
                        <a:lumMod val="75000"/>
                      </a:schemeClr>
                    </a:solidFill>
                  </a:rPr>
                  <a:t>sau</a:t>
                </a:r>
                <a:r>
                  <a:rPr lang="es-ES" sz="10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s-ES" sz="1000" dirty="0" err="1">
                    <a:solidFill>
                      <a:schemeClr val="accent5">
                        <a:lumMod val="75000"/>
                      </a:schemeClr>
                    </a:solidFill>
                  </a:rPr>
                  <a:t>decideți</a:t>
                </a:r>
                <a:r>
                  <a:rPr lang="es-ES" sz="10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ro-RO" sz="1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si are influenţă </a:t>
                </a:r>
                <a:r>
                  <a:rPr lang="es-ES" sz="1000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asupra</a:t>
                </a:r>
                <a:r>
                  <a:rPr lang="es-ES" sz="1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ro-RO" sz="1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propunerii dvs</a:t>
                </a:r>
                <a:r>
                  <a:rPr lang="es-ES" sz="1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?</a:t>
                </a:r>
                <a:endParaRPr lang="es-ES" sz="10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Rectángulo 13">
                <a:extLst>
                  <a:ext uri="{FF2B5EF4-FFF2-40B4-BE49-F238E27FC236}">
                    <a16:creationId xmlns="" xmlns:a16="http://schemas.microsoft.com/office/drawing/2014/main" id="{065EE000-011E-4360-9791-550E3A53B8B3}"/>
                  </a:ext>
                </a:extLst>
              </p:cNvPr>
              <p:cNvSpPr/>
              <p:nvPr/>
            </p:nvSpPr>
            <p:spPr>
              <a:xfrm>
                <a:off x="2098963" y="1394091"/>
                <a:ext cx="1686921" cy="122142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100" b="1" dirty="0" err="1">
                    <a:solidFill>
                      <a:schemeClr val="accent1">
                        <a:lumMod val="50000"/>
                      </a:schemeClr>
                    </a:solidFill>
                  </a:rPr>
                  <a:t>Activități</a:t>
                </a:r>
                <a:r>
                  <a:rPr lang="es-ES" sz="1100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ES" sz="1100" b="1" dirty="0" err="1">
                    <a:solidFill>
                      <a:schemeClr val="accent1">
                        <a:lumMod val="50000"/>
                      </a:schemeClr>
                    </a:solidFill>
                  </a:rPr>
                  <a:t>cheie</a:t>
                </a:r>
                <a:endParaRPr lang="es-ES" sz="11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algn="ctr"/>
                <a:r>
                  <a:rPr lang="es-ES" sz="1000" dirty="0" err="1">
                    <a:solidFill>
                      <a:schemeClr val="accent1">
                        <a:lumMod val="50000"/>
                      </a:schemeClr>
                    </a:solidFill>
                  </a:rPr>
                  <a:t>Care</a:t>
                </a:r>
                <a:r>
                  <a:rPr lang="es-ES" sz="1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ES" sz="1000" dirty="0" err="1">
                    <a:solidFill>
                      <a:schemeClr val="accent1">
                        <a:lumMod val="50000"/>
                      </a:schemeClr>
                    </a:solidFill>
                  </a:rPr>
                  <a:t>sunt</a:t>
                </a:r>
                <a:r>
                  <a:rPr lang="es-ES" sz="1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ES" sz="1000" dirty="0" err="1">
                    <a:solidFill>
                      <a:schemeClr val="accent1">
                        <a:lumMod val="50000"/>
                      </a:schemeClr>
                    </a:solidFill>
                  </a:rPr>
                  <a:t>activitățile</a:t>
                </a:r>
                <a:r>
                  <a:rPr lang="es-ES" sz="1000" dirty="0">
                    <a:solidFill>
                      <a:schemeClr val="accent1">
                        <a:lumMod val="50000"/>
                      </a:schemeClr>
                    </a:solidFill>
                  </a:rPr>
                  <a:t> pe </a:t>
                </a:r>
                <a:r>
                  <a:rPr lang="es-ES" sz="1000" dirty="0" err="1">
                    <a:solidFill>
                      <a:schemeClr val="accent1">
                        <a:lumMod val="50000"/>
                      </a:schemeClr>
                    </a:solidFill>
                  </a:rPr>
                  <a:t>care</a:t>
                </a:r>
                <a:r>
                  <a:rPr lang="es-ES" sz="1000" dirty="0">
                    <a:solidFill>
                      <a:schemeClr val="accent1">
                        <a:lumMod val="50000"/>
                      </a:schemeClr>
                    </a:solidFill>
                  </a:rPr>
                  <a:t> le </a:t>
                </a:r>
                <a:r>
                  <a:rPr lang="es-ES" sz="1000" dirty="0" err="1">
                    <a:solidFill>
                      <a:schemeClr val="accent1">
                        <a:lumMod val="50000"/>
                      </a:schemeClr>
                    </a:solidFill>
                  </a:rPr>
                  <a:t>desfășurați</a:t>
                </a:r>
                <a:r>
                  <a:rPr lang="es-ES" sz="1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ES" sz="1000" dirty="0" err="1">
                    <a:solidFill>
                      <a:schemeClr val="accent1">
                        <a:lumMod val="50000"/>
                      </a:schemeClr>
                    </a:solidFill>
                  </a:rPr>
                  <a:t>în</a:t>
                </a:r>
                <a:r>
                  <a:rPr lang="es-ES" sz="1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ES" sz="1000" dirty="0" err="1">
                    <a:solidFill>
                      <a:schemeClr val="accent1">
                        <a:lumMod val="50000"/>
                      </a:schemeClr>
                    </a:solidFill>
                  </a:rPr>
                  <a:t>fiecare</a:t>
                </a:r>
                <a:r>
                  <a:rPr lang="es-ES" sz="1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ES" sz="1000" dirty="0" err="1">
                    <a:solidFill>
                      <a:schemeClr val="accent1">
                        <a:lumMod val="50000"/>
                      </a:schemeClr>
                    </a:solidFill>
                  </a:rPr>
                  <a:t>zi</a:t>
                </a:r>
                <a:r>
                  <a:rPr lang="es-ES" sz="1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ES" sz="1000" dirty="0" err="1">
                    <a:solidFill>
                      <a:schemeClr val="accent1">
                        <a:lumMod val="50000"/>
                      </a:schemeClr>
                    </a:solidFill>
                  </a:rPr>
                  <a:t>pentru</a:t>
                </a:r>
                <a:r>
                  <a:rPr lang="es-ES" sz="1000" dirty="0">
                    <a:solidFill>
                      <a:schemeClr val="accent1">
                        <a:lumMod val="50000"/>
                      </a:schemeClr>
                    </a:solidFill>
                  </a:rPr>
                  <a:t> a </a:t>
                </a:r>
                <a:r>
                  <a:rPr lang="es-ES" sz="1000" dirty="0" err="1">
                    <a:solidFill>
                      <a:schemeClr val="accent1">
                        <a:lumMod val="50000"/>
                      </a:schemeClr>
                    </a:solidFill>
                  </a:rPr>
                  <a:t>vă</a:t>
                </a:r>
                <a:r>
                  <a:rPr lang="es-ES" sz="1000" dirty="0">
                    <a:solidFill>
                      <a:schemeClr val="accent1">
                        <a:lumMod val="50000"/>
                      </a:schemeClr>
                    </a:solidFill>
                  </a:rPr>
                  <a:t> crea </a:t>
                </a:r>
                <a:r>
                  <a:rPr lang="es-ES" sz="1000" dirty="0" err="1">
                    <a:solidFill>
                      <a:schemeClr val="accent1">
                        <a:lumMod val="50000"/>
                      </a:schemeClr>
                    </a:solidFill>
                  </a:rPr>
                  <a:t>și</a:t>
                </a:r>
                <a:r>
                  <a:rPr lang="es-ES" sz="1000" dirty="0">
                    <a:solidFill>
                      <a:schemeClr val="accent1">
                        <a:lumMod val="50000"/>
                      </a:schemeClr>
                    </a:solidFill>
                  </a:rPr>
                  <a:t> a </a:t>
                </a:r>
                <a:r>
                  <a:rPr lang="es-ES" sz="1000" dirty="0" err="1">
                    <a:solidFill>
                      <a:schemeClr val="accent1">
                        <a:lumMod val="50000"/>
                      </a:schemeClr>
                    </a:solidFill>
                  </a:rPr>
                  <a:t>vă</a:t>
                </a:r>
                <a:r>
                  <a:rPr lang="es-ES" sz="1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ES" sz="1000" dirty="0" err="1">
                    <a:solidFill>
                      <a:schemeClr val="accent1">
                        <a:lumMod val="50000"/>
                      </a:schemeClr>
                    </a:solidFill>
                  </a:rPr>
                  <a:t>oferi</a:t>
                </a:r>
                <a:r>
                  <a:rPr lang="es-ES" sz="1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ES" sz="1000" dirty="0" err="1">
                    <a:solidFill>
                      <a:schemeClr val="accent1">
                        <a:lumMod val="50000"/>
                      </a:schemeClr>
                    </a:solidFill>
                  </a:rPr>
                  <a:t>propunerea</a:t>
                </a:r>
                <a:r>
                  <a:rPr lang="es-ES" sz="1000" dirty="0">
                    <a:solidFill>
                      <a:schemeClr val="accent1">
                        <a:lumMod val="50000"/>
                      </a:schemeClr>
                    </a:solidFill>
                  </a:rPr>
                  <a:t> de </a:t>
                </a:r>
                <a:r>
                  <a:rPr lang="es-ES" sz="1000" dirty="0" err="1">
                    <a:solidFill>
                      <a:schemeClr val="accent1">
                        <a:lumMod val="50000"/>
                      </a:schemeClr>
                    </a:solidFill>
                  </a:rPr>
                  <a:t>valoare</a:t>
                </a:r>
                <a:r>
                  <a:rPr lang="es-ES" sz="1000" dirty="0">
                    <a:solidFill>
                      <a:schemeClr val="accent1">
                        <a:lumMod val="50000"/>
                      </a:schemeClr>
                    </a:solidFill>
                  </a:rPr>
                  <a:t>?</a:t>
                </a:r>
                <a:endParaRPr lang="es-ES" sz="1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5" name="Rectángulo 14">
                <a:extLst>
                  <a:ext uri="{FF2B5EF4-FFF2-40B4-BE49-F238E27FC236}">
                    <a16:creationId xmlns="" xmlns:a16="http://schemas.microsoft.com/office/drawing/2014/main" id="{DEA08FA5-0D08-4D5F-B0F6-47796082C7F6}"/>
                  </a:ext>
                </a:extLst>
              </p:cNvPr>
              <p:cNvSpPr/>
              <p:nvPr/>
            </p:nvSpPr>
            <p:spPr>
              <a:xfrm>
                <a:off x="2101465" y="2533094"/>
                <a:ext cx="1686921" cy="113172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100" b="1" dirty="0" err="1">
                    <a:solidFill>
                      <a:schemeClr val="accent1">
                        <a:lumMod val="50000"/>
                      </a:schemeClr>
                    </a:solidFill>
                  </a:rPr>
                  <a:t>Resurse</a:t>
                </a:r>
                <a:r>
                  <a:rPr lang="es-ES" sz="1100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ES" sz="1100" b="1" dirty="0" err="1">
                    <a:solidFill>
                      <a:schemeClr val="accent1">
                        <a:lumMod val="50000"/>
                      </a:schemeClr>
                    </a:solidFill>
                  </a:rPr>
                  <a:t>cheie</a:t>
                </a:r>
                <a:endParaRPr lang="es-ES" sz="11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algn="ctr"/>
                <a:r>
                  <a:rPr lang="es-ES" sz="1000" dirty="0" err="1">
                    <a:solidFill>
                      <a:schemeClr val="accent1">
                        <a:lumMod val="50000"/>
                      </a:schemeClr>
                    </a:solidFill>
                  </a:rPr>
                  <a:t>Care</a:t>
                </a:r>
                <a:r>
                  <a:rPr lang="es-ES" sz="1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ES" sz="1000" dirty="0" err="1">
                    <a:solidFill>
                      <a:schemeClr val="accent1">
                        <a:lumMod val="50000"/>
                      </a:schemeClr>
                    </a:solidFill>
                  </a:rPr>
                  <a:t>sunt</a:t>
                </a:r>
                <a:r>
                  <a:rPr lang="es-ES" sz="1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ES" sz="1000" dirty="0" err="1">
                    <a:solidFill>
                      <a:schemeClr val="accent1">
                        <a:lumMod val="50000"/>
                      </a:schemeClr>
                    </a:solidFill>
                  </a:rPr>
                  <a:t>resursele</a:t>
                </a:r>
                <a:r>
                  <a:rPr lang="es-ES" sz="1000" dirty="0">
                    <a:solidFill>
                      <a:schemeClr val="accent1">
                        <a:lumMod val="50000"/>
                      </a:schemeClr>
                    </a:solidFill>
                  </a:rPr>
                  <a:t> de </a:t>
                </a:r>
                <a:r>
                  <a:rPr lang="es-ES" sz="1000" dirty="0" err="1">
                    <a:solidFill>
                      <a:schemeClr val="accent1">
                        <a:lumMod val="50000"/>
                      </a:schemeClr>
                    </a:solidFill>
                  </a:rPr>
                  <a:t>care</a:t>
                </a:r>
                <a:r>
                  <a:rPr lang="es-ES" sz="1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ES" sz="1000" dirty="0" err="1">
                    <a:solidFill>
                      <a:schemeClr val="accent1">
                        <a:lumMod val="50000"/>
                      </a:schemeClr>
                    </a:solidFill>
                  </a:rPr>
                  <a:t>aveți</a:t>
                </a:r>
                <a:r>
                  <a:rPr lang="es-ES" sz="1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ES" sz="1000" dirty="0" err="1">
                    <a:solidFill>
                      <a:schemeClr val="accent1">
                        <a:lumMod val="50000"/>
                      </a:schemeClr>
                    </a:solidFill>
                  </a:rPr>
                  <a:t>nevoie</a:t>
                </a:r>
                <a:r>
                  <a:rPr lang="es-ES" sz="1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ES" sz="1000" dirty="0" err="1">
                    <a:solidFill>
                      <a:schemeClr val="accent1">
                        <a:lumMod val="50000"/>
                      </a:schemeClr>
                    </a:solidFill>
                  </a:rPr>
                  <a:t>pentru</a:t>
                </a:r>
                <a:r>
                  <a:rPr lang="es-ES" sz="1000" dirty="0">
                    <a:solidFill>
                      <a:schemeClr val="accent1">
                        <a:lumMod val="50000"/>
                      </a:schemeClr>
                    </a:solidFill>
                  </a:rPr>
                  <a:t> a crea </a:t>
                </a:r>
                <a:r>
                  <a:rPr lang="es-ES" sz="1000" dirty="0" err="1">
                    <a:solidFill>
                      <a:schemeClr val="accent1">
                        <a:lumMod val="50000"/>
                      </a:schemeClr>
                    </a:solidFill>
                  </a:rPr>
                  <a:t>și</a:t>
                </a:r>
                <a:r>
                  <a:rPr lang="es-ES" sz="1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ES" sz="1000" dirty="0" err="1">
                    <a:solidFill>
                      <a:schemeClr val="accent1">
                        <a:lumMod val="50000"/>
                      </a:schemeClr>
                    </a:solidFill>
                  </a:rPr>
                  <a:t>livra</a:t>
                </a:r>
                <a:r>
                  <a:rPr lang="es-ES" sz="1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ES" sz="1000" dirty="0" err="1">
                    <a:solidFill>
                      <a:schemeClr val="accent1">
                        <a:lumMod val="50000"/>
                      </a:schemeClr>
                    </a:solidFill>
                  </a:rPr>
                  <a:t>propunerea</a:t>
                </a:r>
                <a:r>
                  <a:rPr lang="es-ES" sz="1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s-ES" sz="1000" dirty="0" err="1">
                    <a:solidFill>
                      <a:schemeClr val="accent1">
                        <a:lumMod val="50000"/>
                      </a:schemeClr>
                    </a:solidFill>
                  </a:rPr>
                  <a:t>dvs</a:t>
                </a:r>
                <a:r>
                  <a:rPr lang="es-ES" sz="1000" dirty="0">
                    <a:solidFill>
                      <a:schemeClr val="accent1">
                        <a:lumMod val="50000"/>
                      </a:schemeClr>
                    </a:solidFill>
                  </a:rPr>
                  <a:t>. de </a:t>
                </a:r>
                <a:r>
                  <a:rPr lang="es-ES" sz="1000" dirty="0" err="1">
                    <a:solidFill>
                      <a:schemeClr val="accent1">
                        <a:lumMod val="50000"/>
                      </a:schemeClr>
                    </a:solidFill>
                  </a:rPr>
                  <a:t>valoare</a:t>
                </a:r>
                <a:r>
                  <a:rPr lang="es-ES" sz="1000" dirty="0">
                    <a:solidFill>
                      <a:schemeClr val="accent1">
                        <a:lumMod val="50000"/>
                      </a:schemeClr>
                    </a:solidFill>
                  </a:rPr>
                  <a:t>?</a:t>
                </a:r>
                <a:endParaRPr lang="es-ES" sz="1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6" name="Rectángulo 15">
                <a:extLst>
                  <a:ext uri="{FF2B5EF4-FFF2-40B4-BE49-F238E27FC236}">
                    <a16:creationId xmlns="" xmlns:a16="http://schemas.microsoft.com/office/drawing/2014/main" id="{02220660-F0FC-4C9C-91E7-B0F879E57325}"/>
                  </a:ext>
                </a:extLst>
              </p:cNvPr>
              <p:cNvSpPr/>
              <p:nvPr/>
            </p:nvSpPr>
            <p:spPr>
              <a:xfrm>
                <a:off x="5401345" y="2519602"/>
                <a:ext cx="1686921" cy="113172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o-RO" sz="1100" b="1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C</a:t>
                </a:r>
                <a:r>
                  <a:rPr lang="es-ES" sz="1100" b="1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anale</a:t>
                </a:r>
                <a:endParaRPr lang="es-ES" sz="11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algn="ctr"/>
                <a:r>
                  <a:rPr lang="es-ES" sz="900" dirty="0">
                    <a:solidFill>
                      <a:schemeClr val="accent5">
                        <a:lumMod val="75000"/>
                      </a:schemeClr>
                    </a:solidFill>
                  </a:rPr>
                  <a:t>Cum </a:t>
                </a:r>
                <a:r>
                  <a:rPr lang="es-ES" sz="900" dirty="0" err="1">
                    <a:solidFill>
                      <a:schemeClr val="accent5">
                        <a:lumMod val="75000"/>
                      </a:schemeClr>
                    </a:solidFill>
                  </a:rPr>
                  <a:t>ajunge</a:t>
                </a:r>
                <a:r>
                  <a:rPr lang="es-ES" sz="9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s-ES" sz="900" dirty="0" err="1">
                    <a:solidFill>
                      <a:schemeClr val="accent5">
                        <a:lumMod val="75000"/>
                      </a:schemeClr>
                    </a:solidFill>
                  </a:rPr>
                  <a:t>propunerea</a:t>
                </a:r>
                <a:r>
                  <a:rPr lang="es-ES" sz="9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s-ES" sz="9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de </a:t>
                </a:r>
                <a:r>
                  <a:rPr lang="es-ES" sz="900" dirty="0" err="1">
                    <a:solidFill>
                      <a:schemeClr val="accent5">
                        <a:lumMod val="75000"/>
                      </a:schemeClr>
                    </a:solidFill>
                  </a:rPr>
                  <a:t>valoare</a:t>
                </a:r>
                <a:r>
                  <a:rPr lang="es-ES" sz="900" dirty="0">
                    <a:solidFill>
                      <a:schemeClr val="accent5">
                        <a:lumMod val="75000"/>
                      </a:schemeClr>
                    </a:solidFill>
                  </a:rPr>
                  <a:t> la </a:t>
                </a:r>
                <a:r>
                  <a:rPr lang="es-ES" sz="900" dirty="0" err="1">
                    <a:solidFill>
                      <a:schemeClr val="accent5">
                        <a:lumMod val="75000"/>
                      </a:schemeClr>
                    </a:solidFill>
                  </a:rPr>
                  <a:t>clientul</a:t>
                </a:r>
                <a:r>
                  <a:rPr lang="es-ES" sz="9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s-ES" sz="900" dirty="0" err="1">
                    <a:solidFill>
                      <a:schemeClr val="accent5">
                        <a:lumMod val="75000"/>
                      </a:schemeClr>
                    </a:solidFill>
                  </a:rPr>
                  <a:t>dvs</a:t>
                </a:r>
                <a:r>
                  <a:rPr lang="es-ES" sz="900" dirty="0">
                    <a:solidFill>
                      <a:schemeClr val="accent5">
                        <a:lumMod val="75000"/>
                      </a:schemeClr>
                    </a:solidFill>
                  </a:rPr>
                  <a:t>.? </a:t>
                </a:r>
                <a:r>
                  <a:rPr lang="es-ES" sz="900" dirty="0" err="1">
                    <a:solidFill>
                      <a:schemeClr val="accent5">
                        <a:lumMod val="75000"/>
                      </a:schemeClr>
                    </a:solidFill>
                  </a:rPr>
                  <a:t>În</a:t>
                </a:r>
                <a:r>
                  <a:rPr lang="es-ES" sz="9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s-ES" sz="900" dirty="0" err="1">
                    <a:solidFill>
                      <a:schemeClr val="accent5">
                        <a:lumMod val="75000"/>
                      </a:schemeClr>
                    </a:solidFill>
                  </a:rPr>
                  <a:t>cazul</a:t>
                </a:r>
                <a:r>
                  <a:rPr lang="es-ES" sz="9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s-ES" sz="900" dirty="0" err="1">
                    <a:solidFill>
                      <a:schemeClr val="accent5">
                        <a:lumMod val="75000"/>
                      </a:schemeClr>
                    </a:solidFill>
                  </a:rPr>
                  <a:t>în</a:t>
                </a:r>
                <a:r>
                  <a:rPr lang="es-ES" sz="9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s-ES" sz="900" dirty="0" err="1">
                    <a:solidFill>
                      <a:schemeClr val="accent5">
                        <a:lumMod val="75000"/>
                      </a:schemeClr>
                    </a:solidFill>
                  </a:rPr>
                  <a:t>care</a:t>
                </a:r>
                <a:r>
                  <a:rPr lang="es-ES" sz="9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s-ES" sz="900" dirty="0" err="1">
                    <a:solidFill>
                      <a:schemeClr val="accent5">
                        <a:lumMod val="75000"/>
                      </a:schemeClr>
                    </a:solidFill>
                  </a:rPr>
                  <a:t>clientul</a:t>
                </a:r>
                <a:r>
                  <a:rPr lang="es-ES" sz="9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s-ES" sz="900" dirty="0" err="1">
                    <a:solidFill>
                      <a:schemeClr val="accent5">
                        <a:lumMod val="75000"/>
                      </a:schemeClr>
                    </a:solidFill>
                  </a:rPr>
                  <a:t>dvs</a:t>
                </a:r>
                <a:r>
                  <a:rPr lang="es-ES" sz="900" dirty="0">
                    <a:solidFill>
                      <a:schemeClr val="accent5">
                        <a:lumMod val="75000"/>
                      </a:schemeClr>
                    </a:solidFill>
                  </a:rPr>
                  <a:t>. </a:t>
                </a:r>
                <a:r>
                  <a:rPr lang="es-ES" sz="900" dirty="0" err="1">
                    <a:solidFill>
                      <a:schemeClr val="accent5">
                        <a:lumMod val="75000"/>
                      </a:schemeClr>
                    </a:solidFill>
                  </a:rPr>
                  <a:t>poate</a:t>
                </a:r>
                <a:r>
                  <a:rPr lang="es-ES" sz="9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s-ES" sz="900" dirty="0" err="1">
                    <a:solidFill>
                      <a:schemeClr val="accent5">
                        <a:lumMod val="75000"/>
                      </a:schemeClr>
                    </a:solidFill>
                  </a:rPr>
                  <a:t>cumpăra</a:t>
                </a:r>
                <a:r>
                  <a:rPr lang="es-ES" sz="9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s-ES" sz="900" dirty="0" err="1">
                    <a:solidFill>
                      <a:schemeClr val="accent5">
                        <a:lumMod val="75000"/>
                      </a:schemeClr>
                    </a:solidFill>
                  </a:rPr>
                  <a:t>sau</a:t>
                </a:r>
                <a:r>
                  <a:rPr lang="es-ES" sz="900" dirty="0">
                    <a:solidFill>
                      <a:schemeClr val="accent5">
                        <a:lumMod val="75000"/>
                      </a:schemeClr>
                    </a:solidFill>
                  </a:rPr>
                  <a:t> utiliza </a:t>
                </a:r>
                <a:r>
                  <a:rPr lang="es-ES" sz="900" dirty="0" err="1">
                    <a:solidFill>
                      <a:schemeClr val="accent5">
                        <a:lumMod val="75000"/>
                      </a:schemeClr>
                    </a:solidFill>
                  </a:rPr>
                  <a:t>produsele</a:t>
                </a:r>
                <a:r>
                  <a:rPr lang="es-ES" sz="9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s-ES" sz="900" dirty="0" err="1">
                    <a:solidFill>
                      <a:schemeClr val="accent5">
                        <a:lumMod val="75000"/>
                      </a:schemeClr>
                    </a:solidFill>
                  </a:rPr>
                  <a:t>sau</a:t>
                </a:r>
                <a:r>
                  <a:rPr lang="es-ES" sz="9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s-ES" sz="900" dirty="0" err="1">
                    <a:solidFill>
                      <a:schemeClr val="accent5">
                        <a:lumMod val="75000"/>
                      </a:schemeClr>
                    </a:solidFill>
                  </a:rPr>
                  <a:t>serviciile</a:t>
                </a:r>
                <a:r>
                  <a:rPr lang="es-ES" sz="9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s-ES" sz="900" dirty="0" err="1">
                    <a:solidFill>
                      <a:schemeClr val="accent5">
                        <a:lumMod val="75000"/>
                      </a:schemeClr>
                    </a:solidFill>
                  </a:rPr>
                  <a:t>dvs</a:t>
                </a:r>
                <a:r>
                  <a:rPr lang="es-ES" sz="900" dirty="0">
                    <a:solidFill>
                      <a:schemeClr val="accent5">
                        <a:lumMod val="75000"/>
                      </a:schemeClr>
                    </a:solidFill>
                  </a:rPr>
                  <a:t>.?</a:t>
                </a:r>
                <a:endParaRPr lang="es-ES" sz="9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="" xmlns:a16="http://schemas.microsoft.com/office/drawing/2014/main" id="{59E321B4-02DA-4719-BF55-D23A17BF3606}"/>
                  </a:ext>
                </a:extLst>
              </p:cNvPr>
              <p:cNvSpPr/>
              <p:nvPr/>
            </p:nvSpPr>
            <p:spPr>
              <a:xfrm>
                <a:off x="5396341" y="1387875"/>
                <a:ext cx="1686921" cy="113172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100" b="1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s-ES" sz="1100" b="1" dirty="0" err="1">
                    <a:solidFill>
                      <a:schemeClr val="accent5">
                        <a:lumMod val="75000"/>
                      </a:schemeClr>
                    </a:solidFill>
                  </a:rPr>
                  <a:t>Relatii</a:t>
                </a:r>
                <a:r>
                  <a:rPr lang="es-ES" sz="1100" b="1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s-ES" sz="1100" b="1" dirty="0" err="1">
                    <a:solidFill>
                      <a:schemeClr val="accent5">
                        <a:lumMod val="75000"/>
                      </a:schemeClr>
                    </a:solidFill>
                  </a:rPr>
                  <a:t>cu</a:t>
                </a:r>
                <a:r>
                  <a:rPr lang="es-ES" sz="1100" b="1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s-ES" sz="1100" b="1" dirty="0" err="1">
                    <a:solidFill>
                      <a:schemeClr val="accent5">
                        <a:lumMod val="75000"/>
                      </a:schemeClr>
                    </a:solidFill>
                  </a:rPr>
                  <a:t>clientii</a:t>
                </a:r>
                <a:endParaRPr lang="es-ES" sz="11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algn="ctr"/>
                <a:r>
                  <a:rPr lang="es-ES" sz="1000" dirty="0">
                    <a:solidFill>
                      <a:schemeClr val="accent5">
                        <a:lumMod val="75000"/>
                      </a:schemeClr>
                    </a:solidFill>
                  </a:rPr>
                  <a:t>Ce </a:t>
                </a:r>
                <a:r>
                  <a:rPr lang="es-ES" sz="1000" dirty="0" err="1">
                    <a:solidFill>
                      <a:schemeClr val="accent5">
                        <a:lumMod val="75000"/>
                      </a:schemeClr>
                    </a:solidFill>
                  </a:rPr>
                  <a:t>relație</a:t>
                </a:r>
                <a:r>
                  <a:rPr lang="es-ES" sz="1000" dirty="0">
                    <a:solidFill>
                      <a:schemeClr val="accent5">
                        <a:lumMod val="75000"/>
                      </a:schemeClr>
                    </a:solidFill>
                  </a:rPr>
                  <a:t> are </a:t>
                </a:r>
                <a:r>
                  <a:rPr lang="es-ES" sz="1000" dirty="0" err="1">
                    <a:solidFill>
                      <a:schemeClr val="accent5">
                        <a:lumMod val="75000"/>
                      </a:schemeClr>
                    </a:solidFill>
                  </a:rPr>
                  <a:t>fiecare</a:t>
                </a:r>
                <a:r>
                  <a:rPr lang="es-ES" sz="10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s-ES" sz="1000" dirty="0" err="1">
                    <a:solidFill>
                      <a:schemeClr val="accent5">
                        <a:lumMod val="75000"/>
                      </a:schemeClr>
                    </a:solidFill>
                  </a:rPr>
                  <a:t>segment</a:t>
                </a:r>
                <a:r>
                  <a:rPr lang="es-ES" sz="1000" dirty="0">
                    <a:solidFill>
                      <a:schemeClr val="accent5">
                        <a:lumMod val="75000"/>
                      </a:schemeClr>
                    </a:solidFill>
                  </a:rPr>
                  <a:t> de </a:t>
                </a:r>
                <a:r>
                  <a:rPr lang="es-ES" sz="1000" dirty="0" err="1">
                    <a:solidFill>
                      <a:schemeClr val="accent5">
                        <a:lumMod val="75000"/>
                      </a:schemeClr>
                    </a:solidFill>
                  </a:rPr>
                  <a:t>clienți</a:t>
                </a:r>
                <a:endParaRPr lang="es-ES" sz="1000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algn="ctr"/>
                <a:r>
                  <a:rPr lang="ro-RO" sz="1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Şi </a:t>
                </a:r>
                <a:r>
                  <a:rPr lang="es-ES" sz="1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te </a:t>
                </a:r>
                <a:r>
                  <a:rPr lang="es-ES" sz="1000" dirty="0" err="1">
                    <a:solidFill>
                      <a:schemeClr val="accent5">
                        <a:lumMod val="75000"/>
                      </a:schemeClr>
                    </a:solidFill>
                  </a:rPr>
                  <a:t>astepti</a:t>
                </a:r>
                <a:r>
                  <a:rPr lang="es-ES" sz="10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s-ES" sz="1000" dirty="0" err="1">
                    <a:solidFill>
                      <a:schemeClr val="accent5">
                        <a:lumMod val="75000"/>
                      </a:schemeClr>
                    </a:solidFill>
                  </a:rPr>
                  <a:t>sa</a:t>
                </a:r>
                <a:r>
                  <a:rPr lang="es-ES" sz="10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s-ES" sz="1000" dirty="0" err="1">
                    <a:solidFill>
                      <a:schemeClr val="accent5">
                        <a:lumMod val="75000"/>
                      </a:schemeClr>
                    </a:solidFill>
                  </a:rPr>
                  <a:t>stabilesti</a:t>
                </a:r>
                <a:r>
                  <a:rPr lang="es-ES" sz="1000" dirty="0">
                    <a:solidFill>
                      <a:schemeClr val="accent5">
                        <a:lumMod val="75000"/>
                      </a:schemeClr>
                    </a:solidFill>
                  </a:rPr>
                  <a:t> si </a:t>
                </a:r>
                <a:r>
                  <a:rPr lang="es-ES" sz="1000" dirty="0" err="1">
                    <a:solidFill>
                      <a:schemeClr val="accent5">
                        <a:lumMod val="75000"/>
                      </a:schemeClr>
                    </a:solidFill>
                  </a:rPr>
                  <a:t>sa</a:t>
                </a:r>
                <a:r>
                  <a:rPr lang="es-ES" sz="1000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s-ES" sz="1000" dirty="0" err="1">
                    <a:solidFill>
                      <a:schemeClr val="accent5">
                        <a:lumMod val="75000"/>
                      </a:schemeClr>
                    </a:solidFill>
                  </a:rPr>
                  <a:t>mentii</a:t>
                </a:r>
                <a:r>
                  <a:rPr lang="es-ES" sz="1000" dirty="0">
                    <a:solidFill>
                      <a:schemeClr val="accent5">
                        <a:lumMod val="75000"/>
                      </a:schemeClr>
                    </a:solidFill>
                  </a:rPr>
                  <a:t>?</a:t>
                </a:r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="" xmlns:a16="http://schemas.microsoft.com/office/drawing/2014/main" id="{470B7A57-F84C-4007-BEA7-A1377ED9D22D}"/>
                  </a:ext>
                </a:extLst>
              </p:cNvPr>
              <p:cNvSpPr/>
              <p:nvPr/>
            </p:nvSpPr>
            <p:spPr>
              <a:xfrm>
                <a:off x="574963" y="3671097"/>
                <a:ext cx="3643746" cy="773636"/>
              </a:xfrm>
              <a:prstGeom prst="rect">
                <a:avLst/>
              </a:prstGeom>
              <a:solidFill>
                <a:srgbClr val="95ACF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100" b="1" dirty="0" err="1">
                    <a:solidFill>
                      <a:srgbClr val="552579"/>
                    </a:solidFill>
                  </a:rPr>
                  <a:t>Structura</a:t>
                </a:r>
                <a:r>
                  <a:rPr lang="es-ES" sz="1100" b="1" dirty="0">
                    <a:solidFill>
                      <a:srgbClr val="552579"/>
                    </a:solidFill>
                  </a:rPr>
                  <a:t> </a:t>
                </a:r>
                <a:r>
                  <a:rPr lang="es-ES" sz="1100" b="1" dirty="0" err="1">
                    <a:solidFill>
                      <a:srgbClr val="552579"/>
                    </a:solidFill>
                  </a:rPr>
                  <a:t>costurilor</a:t>
                </a:r>
                <a:endParaRPr lang="es-ES" sz="1100" b="1" dirty="0">
                  <a:solidFill>
                    <a:srgbClr val="552579"/>
                  </a:solidFill>
                </a:endParaRPr>
              </a:p>
              <a:p>
                <a:pPr algn="ctr"/>
                <a:r>
                  <a:rPr lang="es-ES" sz="1000" dirty="0" err="1">
                    <a:solidFill>
                      <a:srgbClr val="552579"/>
                    </a:solidFill>
                  </a:rPr>
                  <a:t>Care</a:t>
                </a:r>
                <a:r>
                  <a:rPr lang="es-ES" sz="1000" dirty="0">
                    <a:solidFill>
                      <a:srgbClr val="552579"/>
                    </a:solidFill>
                  </a:rPr>
                  <a:t> </a:t>
                </a:r>
                <a:r>
                  <a:rPr lang="es-ES" sz="1000" dirty="0" err="1">
                    <a:solidFill>
                      <a:srgbClr val="552579"/>
                    </a:solidFill>
                  </a:rPr>
                  <a:t>sunt</a:t>
                </a:r>
                <a:r>
                  <a:rPr lang="es-ES" sz="1000" dirty="0">
                    <a:solidFill>
                      <a:srgbClr val="552579"/>
                    </a:solidFill>
                  </a:rPr>
                  <a:t> </a:t>
                </a:r>
                <a:r>
                  <a:rPr lang="es-ES" sz="1000" dirty="0" err="1">
                    <a:solidFill>
                      <a:srgbClr val="552579"/>
                    </a:solidFill>
                  </a:rPr>
                  <a:t>costurile</a:t>
                </a:r>
                <a:r>
                  <a:rPr lang="es-ES" sz="1000" dirty="0">
                    <a:solidFill>
                      <a:srgbClr val="552579"/>
                    </a:solidFill>
                  </a:rPr>
                  <a:t> importante pe </a:t>
                </a:r>
                <a:r>
                  <a:rPr lang="es-ES" sz="1000" dirty="0" err="1">
                    <a:solidFill>
                      <a:srgbClr val="552579"/>
                    </a:solidFill>
                  </a:rPr>
                  <a:t>care</a:t>
                </a:r>
                <a:r>
                  <a:rPr lang="es-ES" sz="1000" dirty="0">
                    <a:solidFill>
                      <a:srgbClr val="552579"/>
                    </a:solidFill>
                  </a:rPr>
                  <a:t> le </a:t>
                </a:r>
                <a:r>
                  <a:rPr lang="es-ES" sz="1000" dirty="0" err="1">
                    <a:solidFill>
                      <a:srgbClr val="552579"/>
                    </a:solidFill>
                  </a:rPr>
                  <a:t>creați</a:t>
                </a:r>
                <a:r>
                  <a:rPr lang="es-ES" sz="1000" dirty="0">
                    <a:solidFill>
                      <a:srgbClr val="552579"/>
                    </a:solidFill>
                  </a:rPr>
                  <a:t> </a:t>
                </a:r>
                <a:r>
                  <a:rPr lang="es-ES" sz="1000" dirty="0" err="1">
                    <a:solidFill>
                      <a:srgbClr val="552579"/>
                    </a:solidFill>
                  </a:rPr>
                  <a:t>pentru</a:t>
                </a:r>
                <a:r>
                  <a:rPr lang="es-ES" sz="1000" dirty="0">
                    <a:solidFill>
                      <a:srgbClr val="552579"/>
                    </a:solidFill>
                  </a:rPr>
                  <a:t> a crea </a:t>
                </a:r>
                <a:r>
                  <a:rPr lang="es-ES" sz="1000" dirty="0" err="1">
                    <a:solidFill>
                      <a:srgbClr val="552579"/>
                    </a:solidFill>
                  </a:rPr>
                  <a:t>și</a:t>
                </a:r>
                <a:r>
                  <a:rPr lang="es-ES" sz="1000" dirty="0">
                    <a:solidFill>
                      <a:srgbClr val="552579"/>
                    </a:solidFill>
                  </a:rPr>
                  <a:t> </a:t>
                </a:r>
                <a:r>
                  <a:rPr lang="es-ES" sz="1000" dirty="0" err="1">
                    <a:solidFill>
                      <a:srgbClr val="552579"/>
                    </a:solidFill>
                  </a:rPr>
                  <a:t>livra</a:t>
                </a:r>
                <a:r>
                  <a:rPr lang="es-ES" sz="1000" dirty="0">
                    <a:solidFill>
                      <a:srgbClr val="552579"/>
                    </a:solidFill>
                  </a:rPr>
                  <a:t> </a:t>
                </a:r>
                <a:r>
                  <a:rPr lang="es-ES" sz="1000" dirty="0" err="1">
                    <a:solidFill>
                      <a:srgbClr val="552579"/>
                    </a:solidFill>
                  </a:rPr>
                  <a:t>propunerea</a:t>
                </a:r>
                <a:r>
                  <a:rPr lang="es-ES" sz="1000" dirty="0">
                    <a:solidFill>
                      <a:srgbClr val="552579"/>
                    </a:solidFill>
                  </a:rPr>
                  <a:t> </a:t>
                </a:r>
                <a:r>
                  <a:rPr lang="es-ES" sz="1000" dirty="0" err="1">
                    <a:solidFill>
                      <a:srgbClr val="552579"/>
                    </a:solidFill>
                  </a:rPr>
                  <a:t>dvs</a:t>
                </a:r>
                <a:r>
                  <a:rPr lang="es-ES" sz="1000" dirty="0">
                    <a:solidFill>
                      <a:srgbClr val="552579"/>
                    </a:solidFill>
                  </a:rPr>
                  <a:t>. de </a:t>
                </a:r>
                <a:r>
                  <a:rPr lang="es-ES" sz="1000" dirty="0" err="1">
                    <a:solidFill>
                      <a:srgbClr val="552579"/>
                    </a:solidFill>
                  </a:rPr>
                  <a:t>valoare</a:t>
                </a:r>
                <a:r>
                  <a:rPr lang="es-ES" sz="1000" dirty="0">
                    <a:solidFill>
                      <a:srgbClr val="552579"/>
                    </a:solidFill>
                  </a:rPr>
                  <a:t>?</a:t>
                </a:r>
                <a:endParaRPr lang="es-ES" sz="1000" dirty="0">
                  <a:solidFill>
                    <a:srgbClr val="552579"/>
                  </a:solidFill>
                </a:endParaRPr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="" xmlns:a16="http://schemas.microsoft.com/office/drawing/2014/main" id="{A66A3751-3F1E-44EF-852B-FDF573984022}"/>
                  </a:ext>
                </a:extLst>
              </p:cNvPr>
              <p:cNvSpPr/>
              <p:nvPr/>
            </p:nvSpPr>
            <p:spPr>
              <a:xfrm>
                <a:off x="4963517" y="3664414"/>
                <a:ext cx="3643746" cy="773636"/>
              </a:xfrm>
              <a:prstGeom prst="rect">
                <a:avLst/>
              </a:prstGeom>
              <a:solidFill>
                <a:srgbClr val="95ACF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100" b="1" dirty="0" err="1">
                    <a:solidFill>
                      <a:srgbClr val="552579"/>
                    </a:solidFill>
                  </a:rPr>
                  <a:t>Fluxuri</a:t>
                </a:r>
                <a:r>
                  <a:rPr lang="es-ES" sz="1100" b="1" dirty="0">
                    <a:solidFill>
                      <a:srgbClr val="552579"/>
                    </a:solidFill>
                  </a:rPr>
                  <a:t> de </a:t>
                </a:r>
                <a:r>
                  <a:rPr lang="es-ES" sz="1100" b="1" dirty="0" err="1">
                    <a:solidFill>
                      <a:srgbClr val="552579"/>
                    </a:solidFill>
                  </a:rPr>
                  <a:t>venituri</a:t>
                </a:r>
                <a:endParaRPr lang="es-ES" sz="1100" b="1" dirty="0">
                  <a:solidFill>
                    <a:srgbClr val="552579"/>
                  </a:solidFill>
                </a:endParaRPr>
              </a:p>
              <a:p>
                <a:pPr algn="ctr"/>
                <a:r>
                  <a:rPr lang="es-ES" sz="1000" dirty="0">
                    <a:solidFill>
                      <a:srgbClr val="552579"/>
                    </a:solidFill>
                  </a:rPr>
                  <a:t>Cum </a:t>
                </a:r>
                <a:r>
                  <a:rPr lang="es-ES" sz="1000" dirty="0" err="1">
                    <a:solidFill>
                      <a:srgbClr val="552579"/>
                    </a:solidFill>
                  </a:rPr>
                  <a:t>vă</a:t>
                </a:r>
                <a:r>
                  <a:rPr lang="es-ES" sz="1000" dirty="0">
                    <a:solidFill>
                      <a:srgbClr val="552579"/>
                    </a:solidFill>
                  </a:rPr>
                  <a:t> </a:t>
                </a:r>
                <a:r>
                  <a:rPr lang="es-ES" sz="1000" dirty="0" err="1">
                    <a:solidFill>
                      <a:srgbClr val="552579"/>
                    </a:solidFill>
                  </a:rPr>
                  <a:t>recompensează</a:t>
                </a:r>
                <a:r>
                  <a:rPr lang="es-ES" sz="1000" dirty="0">
                    <a:solidFill>
                      <a:srgbClr val="552579"/>
                    </a:solidFill>
                  </a:rPr>
                  <a:t> </a:t>
                </a:r>
                <a:r>
                  <a:rPr lang="es-ES" sz="1000" dirty="0" err="1">
                    <a:solidFill>
                      <a:srgbClr val="552579"/>
                    </a:solidFill>
                  </a:rPr>
                  <a:t>clienții</a:t>
                </a:r>
                <a:r>
                  <a:rPr lang="es-ES" sz="1000" dirty="0">
                    <a:solidFill>
                      <a:srgbClr val="552579"/>
                    </a:solidFill>
                  </a:rPr>
                  <a:t> </a:t>
                </a:r>
                <a:r>
                  <a:rPr lang="es-ES" sz="1000" dirty="0" err="1">
                    <a:solidFill>
                      <a:srgbClr val="552579"/>
                    </a:solidFill>
                  </a:rPr>
                  <a:t>pentru</a:t>
                </a:r>
                <a:r>
                  <a:rPr lang="es-ES" sz="1000" dirty="0">
                    <a:solidFill>
                      <a:srgbClr val="552579"/>
                    </a:solidFill>
                  </a:rPr>
                  <a:t> </a:t>
                </a:r>
                <a:r>
                  <a:rPr lang="es-ES" sz="1000" dirty="0" err="1">
                    <a:solidFill>
                      <a:srgbClr val="552579"/>
                    </a:solidFill>
                  </a:rPr>
                  <a:t>valoarea</a:t>
                </a:r>
                <a:r>
                  <a:rPr lang="es-ES" sz="1000" dirty="0">
                    <a:solidFill>
                      <a:srgbClr val="552579"/>
                    </a:solidFill>
                  </a:rPr>
                  <a:t> pe </a:t>
                </a:r>
                <a:r>
                  <a:rPr lang="es-ES" sz="1000" dirty="0" err="1">
                    <a:solidFill>
                      <a:srgbClr val="552579"/>
                    </a:solidFill>
                  </a:rPr>
                  <a:t>care</a:t>
                </a:r>
                <a:r>
                  <a:rPr lang="es-ES" sz="1000" dirty="0">
                    <a:solidFill>
                      <a:srgbClr val="552579"/>
                    </a:solidFill>
                  </a:rPr>
                  <a:t> o </a:t>
                </a:r>
                <a:r>
                  <a:rPr lang="es-ES" sz="1000" dirty="0" err="1">
                    <a:solidFill>
                      <a:srgbClr val="552579"/>
                    </a:solidFill>
                  </a:rPr>
                  <a:t>oferiți</a:t>
                </a:r>
                <a:r>
                  <a:rPr lang="es-ES" sz="1000" dirty="0">
                    <a:solidFill>
                      <a:srgbClr val="552579"/>
                    </a:solidFill>
                  </a:rPr>
                  <a:t>? </a:t>
                </a:r>
                <a:r>
                  <a:rPr lang="es-ES" sz="1000" dirty="0" err="1">
                    <a:solidFill>
                      <a:srgbClr val="552579"/>
                    </a:solidFill>
                  </a:rPr>
                  <a:t>Care</a:t>
                </a:r>
                <a:r>
                  <a:rPr lang="es-ES" sz="1000" dirty="0">
                    <a:solidFill>
                      <a:srgbClr val="552579"/>
                    </a:solidFill>
                  </a:rPr>
                  <a:t> </a:t>
                </a:r>
                <a:r>
                  <a:rPr lang="es-ES" sz="1000" dirty="0" err="1">
                    <a:solidFill>
                      <a:srgbClr val="552579"/>
                    </a:solidFill>
                  </a:rPr>
                  <a:t>sunt</a:t>
                </a:r>
                <a:r>
                  <a:rPr lang="es-ES" sz="1000" dirty="0">
                    <a:solidFill>
                      <a:srgbClr val="552579"/>
                    </a:solidFill>
                  </a:rPr>
                  <a:t> </a:t>
                </a:r>
                <a:r>
                  <a:rPr lang="es-ES" sz="1000" dirty="0" err="1">
                    <a:solidFill>
                      <a:srgbClr val="552579"/>
                    </a:solidFill>
                  </a:rPr>
                  <a:t>diferitele</a:t>
                </a:r>
                <a:r>
                  <a:rPr lang="es-ES" sz="1000" dirty="0">
                    <a:solidFill>
                      <a:srgbClr val="552579"/>
                    </a:solidFill>
                  </a:rPr>
                  <a:t> modele de </a:t>
                </a:r>
                <a:r>
                  <a:rPr lang="es-ES" sz="1000" dirty="0" err="1">
                    <a:solidFill>
                      <a:srgbClr val="552579"/>
                    </a:solidFill>
                  </a:rPr>
                  <a:t>venituri</a:t>
                </a:r>
                <a:r>
                  <a:rPr lang="es-ES" sz="1000" dirty="0">
                    <a:solidFill>
                      <a:srgbClr val="552579"/>
                    </a:solidFill>
                  </a:rPr>
                  <a:t>?</a:t>
                </a:r>
                <a:endParaRPr lang="es-ES" sz="1000" dirty="0">
                  <a:solidFill>
                    <a:srgbClr val="552579"/>
                  </a:solidFill>
                </a:endParaRPr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="" xmlns:a16="http://schemas.microsoft.com/office/drawing/2014/main" id="{A6321411-443F-4CE0-BCE5-4E0E4532A9B2}"/>
                  </a:ext>
                </a:extLst>
              </p:cNvPr>
              <p:cNvSpPr/>
              <p:nvPr/>
            </p:nvSpPr>
            <p:spPr>
              <a:xfrm>
                <a:off x="4218709" y="3654439"/>
                <a:ext cx="744808" cy="790294"/>
              </a:xfrm>
              <a:prstGeom prst="rect">
                <a:avLst/>
              </a:prstGeom>
              <a:solidFill>
                <a:srgbClr val="95ACF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900" dirty="0" err="1" smtClean="0">
                    <a:solidFill>
                      <a:srgbClr val="008000"/>
                    </a:solidFill>
                    <a:latin typeface="Arial Rounded MT Bold" panose="020F0704030504030204" pitchFamily="34" charset="0"/>
                  </a:rPr>
                  <a:t>Benefi</a:t>
                </a:r>
                <a:r>
                  <a:rPr lang="ro-RO" sz="900" dirty="0" smtClean="0">
                    <a:solidFill>
                      <a:srgbClr val="008000"/>
                    </a:solidFill>
                    <a:latin typeface="Arial Rounded MT Bold" panose="020F0704030504030204" pitchFamily="34" charset="0"/>
                  </a:rPr>
                  <a:t>ciu</a:t>
                </a:r>
                <a:r>
                  <a:rPr lang="es-ES" sz="900" dirty="0" smtClean="0">
                    <a:solidFill>
                      <a:srgbClr val="008000"/>
                    </a:solidFill>
                  </a:rPr>
                  <a:t> </a:t>
                </a:r>
                <a:endParaRPr lang="es-ES" sz="900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3" name="Rectángulo 12">
                <a:extLst>
                  <a:ext uri="{FF2B5EF4-FFF2-40B4-BE49-F238E27FC236}">
                    <a16:creationId xmlns="" xmlns:a16="http://schemas.microsoft.com/office/drawing/2014/main" id="{22AB9D27-AA2B-45A9-ADA6-E3E208DABD8C}"/>
                  </a:ext>
                </a:extLst>
              </p:cNvPr>
              <p:cNvSpPr/>
              <p:nvPr/>
            </p:nvSpPr>
            <p:spPr>
              <a:xfrm>
                <a:off x="3742656" y="1384766"/>
                <a:ext cx="1725146" cy="227970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100" b="1" dirty="0">
                    <a:solidFill>
                      <a:schemeClr val="bg1"/>
                    </a:solidFill>
                  </a:rPr>
                  <a:t> </a:t>
                </a:r>
                <a:r>
                  <a:rPr lang="es-ES" sz="1100" b="1" dirty="0" err="1">
                    <a:solidFill>
                      <a:schemeClr val="bg1"/>
                    </a:solidFill>
                  </a:rPr>
                  <a:t>Propuneri</a:t>
                </a:r>
                <a:r>
                  <a:rPr lang="es-ES" sz="1100" b="1" dirty="0">
                    <a:solidFill>
                      <a:schemeClr val="bg1"/>
                    </a:solidFill>
                  </a:rPr>
                  <a:t> de </a:t>
                </a:r>
                <a:r>
                  <a:rPr lang="es-ES" sz="1100" b="1" dirty="0" err="1">
                    <a:solidFill>
                      <a:schemeClr val="bg1"/>
                    </a:solidFill>
                  </a:rPr>
                  <a:t>valoare</a:t>
                </a:r>
                <a:endParaRPr lang="es-ES" sz="11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s-ES" sz="1000" dirty="0" err="1">
                    <a:solidFill>
                      <a:schemeClr val="bg1"/>
                    </a:solidFill>
                  </a:rPr>
                  <a:t>Care</a:t>
                </a:r>
                <a:r>
                  <a:rPr lang="es-ES" sz="1000" dirty="0">
                    <a:solidFill>
                      <a:schemeClr val="bg1"/>
                    </a:solidFill>
                  </a:rPr>
                  <a:t> este </a:t>
                </a:r>
                <a:r>
                  <a:rPr lang="es-ES" sz="1000" dirty="0" err="1">
                    <a:solidFill>
                      <a:schemeClr val="bg1"/>
                    </a:solidFill>
                  </a:rPr>
                  <a:t>valoarea</a:t>
                </a:r>
                <a:r>
                  <a:rPr lang="es-ES" sz="1000" dirty="0">
                    <a:solidFill>
                      <a:schemeClr val="bg1"/>
                    </a:solidFill>
                  </a:rPr>
                  <a:t> pe </a:t>
                </a:r>
                <a:r>
                  <a:rPr lang="es-ES" sz="1000" dirty="0" err="1">
                    <a:solidFill>
                      <a:schemeClr val="bg1"/>
                    </a:solidFill>
                  </a:rPr>
                  <a:t>care</a:t>
                </a:r>
                <a:r>
                  <a:rPr lang="es-ES" sz="1000" dirty="0">
                    <a:solidFill>
                      <a:schemeClr val="bg1"/>
                    </a:solidFill>
                  </a:rPr>
                  <a:t> o </a:t>
                </a:r>
                <a:r>
                  <a:rPr lang="es-ES" sz="1000" dirty="0" err="1">
                    <a:solidFill>
                      <a:schemeClr val="bg1"/>
                    </a:solidFill>
                  </a:rPr>
                  <a:t>livrați</a:t>
                </a:r>
                <a:r>
                  <a:rPr lang="es-ES" sz="1000" dirty="0">
                    <a:solidFill>
                      <a:schemeClr val="bg1"/>
                    </a:solidFill>
                  </a:rPr>
                  <a:t> </a:t>
                </a:r>
                <a:r>
                  <a:rPr lang="es-ES" sz="1000" dirty="0" err="1">
                    <a:solidFill>
                      <a:schemeClr val="bg1"/>
                    </a:solidFill>
                  </a:rPr>
                  <a:t>clientului</a:t>
                </a:r>
                <a:r>
                  <a:rPr lang="es-ES" sz="1000" dirty="0">
                    <a:solidFill>
                      <a:schemeClr val="bg1"/>
                    </a:solidFill>
                  </a:rPr>
                  <a:t> </a:t>
                </a:r>
                <a:r>
                  <a:rPr lang="es-ES" sz="1000" dirty="0" err="1" smtClean="0">
                    <a:solidFill>
                      <a:schemeClr val="bg1"/>
                    </a:solidFill>
                  </a:rPr>
                  <a:t>dvs</a:t>
                </a:r>
                <a:r>
                  <a:rPr lang="es-ES" sz="1000" dirty="0" smtClean="0">
                    <a:solidFill>
                      <a:schemeClr val="bg1"/>
                    </a:solidFill>
                  </a:rPr>
                  <a:t>? </a:t>
                </a:r>
                <a:r>
                  <a:rPr lang="es-ES" sz="1000" dirty="0" err="1">
                    <a:solidFill>
                      <a:schemeClr val="bg1"/>
                    </a:solidFill>
                  </a:rPr>
                  <a:t>Care</a:t>
                </a:r>
                <a:r>
                  <a:rPr lang="es-ES" sz="1000" dirty="0">
                    <a:solidFill>
                      <a:schemeClr val="bg1"/>
                    </a:solidFill>
                  </a:rPr>
                  <a:t> </a:t>
                </a:r>
                <a:r>
                  <a:rPr lang="es-ES" sz="1000" dirty="0" err="1">
                    <a:solidFill>
                      <a:schemeClr val="bg1"/>
                    </a:solidFill>
                  </a:rPr>
                  <a:t>dintre</a:t>
                </a:r>
                <a:r>
                  <a:rPr lang="es-ES" sz="1000" dirty="0">
                    <a:solidFill>
                      <a:schemeClr val="bg1"/>
                    </a:solidFill>
                  </a:rPr>
                  <a:t> </a:t>
                </a:r>
                <a:r>
                  <a:rPr lang="es-ES" sz="1000" dirty="0" err="1">
                    <a:solidFill>
                      <a:schemeClr val="bg1"/>
                    </a:solidFill>
                  </a:rPr>
                  <a:t>problemele</a:t>
                </a:r>
                <a:r>
                  <a:rPr lang="es-ES" sz="1000" dirty="0">
                    <a:solidFill>
                      <a:schemeClr val="bg1"/>
                    </a:solidFill>
                  </a:rPr>
                  <a:t> </a:t>
                </a:r>
                <a:r>
                  <a:rPr lang="es-ES" sz="1000" dirty="0" err="1">
                    <a:solidFill>
                      <a:schemeClr val="bg1"/>
                    </a:solidFill>
                  </a:rPr>
                  <a:t>clientului</a:t>
                </a:r>
                <a:r>
                  <a:rPr lang="es-ES" sz="1000" dirty="0">
                    <a:solidFill>
                      <a:schemeClr val="bg1"/>
                    </a:solidFill>
                  </a:rPr>
                  <a:t> </a:t>
                </a:r>
                <a:r>
                  <a:rPr lang="es-ES" sz="1000" dirty="0" err="1">
                    <a:solidFill>
                      <a:schemeClr val="bg1"/>
                    </a:solidFill>
                  </a:rPr>
                  <a:t>dvs</a:t>
                </a:r>
                <a:r>
                  <a:rPr lang="es-ES" sz="1000" dirty="0">
                    <a:solidFill>
                      <a:schemeClr val="bg1"/>
                    </a:solidFill>
                  </a:rPr>
                  <a:t>. </a:t>
                </a:r>
                <a:r>
                  <a:rPr lang="ro-RO" sz="1000" dirty="0">
                    <a:solidFill>
                      <a:schemeClr val="bg1"/>
                    </a:solidFill>
                  </a:rPr>
                  <a:t>l</a:t>
                </a:r>
                <a:r>
                  <a:rPr lang="ro-RO" sz="1000" dirty="0" smtClean="0">
                    <a:solidFill>
                      <a:schemeClr val="bg1"/>
                    </a:solidFill>
                  </a:rPr>
                  <a:t>e </a:t>
                </a:r>
                <a:r>
                  <a:rPr lang="es-ES" sz="1000" dirty="0" err="1" smtClean="0">
                    <a:solidFill>
                      <a:schemeClr val="bg1"/>
                    </a:solidFill>
                  </a:rPr>
                  <a:t>rezolvați</a:t>
                </a:r>
                <a:r>
                  <a:rPr lang="es-ES" sz="1000" dirty="0">
                    <a:solidFill>
                      <a:schemeClr val="bg1"/>
                    </a:solidFill>
                  </a:rPr>
                  <a:t>? </a:t>
                </a:r>
                <a:r>
                  <a:rPr lang="es-ES" sz="1000" dirty="0" err="1">
                    <a:solidFill>
                      <a:schemeClr val="bg1"/>
                    </a:solidFill>
                  </a:rPr>
                  <a:t>Care</a:t>
                </a:r>
                <a:r>
                  <a:rPr lang="es-ES" sz="1000" dirty="0">
                    <a:solidFill>
                      <a:schemeClr val="bg1"/>
                    </a:solidFill>
                  </a:rPr>
                  <a:t> este </a:t>
                </a:r>
                <a:r>
                  <a:rPr lang="es-ES" sz="1000" dirty="0" err="1">
                    <a:solidFill>
                      <a:schemeClr val="bg1"/>
                    </a:solidFill>
                  </a:rPr>
                  <a:t>nevoia</a:t>
                </a:r>
                <a:r>
                  <a:rPr lang="es-ES" sz="1000" dirty="0">
                    <a:solidFill>
                      <a:schemeClr val="bg1"/>
                    </a:solidFill>
                  </a:rPr>
                  <a:t> </a:t>
                </a:r>
                <a:r>
                  <a:rPr lang="es-ES" sz="1000" dirty="0" err="1">
                    <a:solidFill>
                      <a:schemeClr val="bg1"/>
                    </a:solidFill>
                  </a:rPr>
                  <a:t>clientului</a:t>
                </a:r>
                <a:r>
                  <a:rPr lang="es-ES" sz="1000" dirty="0">
                    <a:solidFill>
                      <a:schemeClr val="bg1"/>
                    </a:solidFill>
                  </a:rPr>
                  <a:t> </a:t>
                </a:r>
                <a:r>
                  <a:rPr lang="es-ES" sz="1000" dirty="0" err="1">
                    <a:solidFill>
                      <a:schemeClr val="bg1"/>
                    </a:solidFill>
                  </a:rPr>
                  <a:t>căreia</a:t>
                </a:r>
                <a:r>
                  <a:rPr lang="es-ES" sz="1000" dirty="0">
                    <a:solidFill>
                      <a:schemeClr val="bg1"/>
                    </a:solidFill>
                  </a:rPr>
                  <a:t> i se </a:t>
                </a:r>
                <a:r>
                  <a:rPr lang="es-ES" sz="1000" dirty="0" err="1">
                    <a:solidFill>
                      <a:schemeClr val="bg1"/>
                    </a:solidFill>
                  </a:rPr>
                  <a:t>adresează</a:t>
                </a:r>
                <a:r>
                  <a:rPr lang="es-ES" sz="1000" dirty="0">
                    <a:solidFill>
                      <a:schemeClr val="bg1"/>
                    </a:solidFill>
                  </a:rPr>
                  <a:t> </a:t>
                </a:r>
                <a:r>
                  <a:rPr lang="es-ES" sz="1000" dirty="0" err="1">
                    <a:solidFill>
                      <a:schemeClr val="bg1"/>
                    </a:solidFill>
                  </a:rPr>
                  <a:t>propunerea</a:t>
                </a:r>
                <a:r>
                  <a:rPr lang="es-ES" sz="1000" dirty="0">
                    <a:solidFill>
                      <a:schemeClr val="bg1"/>
                    </a:solidFill>
                  </a:rPr>
                  <a:t> de </a:t>
                </a:r>
                <a:r>
                  <a:rPr lang="es-ES" sz="1000" dirty="0" err="1">
                    <a:solidFill>
                      <a:schemeClr val="bg1"/>
                    </a:solidFill>
                  </a:rPr>
                  <a:t>valoare</a:t>
                </a:r>
                <a:r>
                  <a:rPr lang="es-ES" sz="1000" dirty="0">
                    <a:solidFill>
                      <a:schemeClr val="bg1"/>
                    </a:solidFill>
                  </a:rPr>
                  <a:t>? </a:t>
                </a:r>
                <a:r>
                  <a:rPr lang="es-ES" sz="1000" dirty="0" err="1">
                    <a:solidFill>
                      <a:schemeClr val="bg1"/>
                    </a:solidFill>
                  </a:rPr>
                  <a:t>Care</a:t>
                </a:r>
                <a:r>
                  <a:rPr lang="es-ES" sz="1000" dirty="0">
                    <a:solidFill>
                      <a:schemeClr val="bg1"/>
                    </a:solidFill>
                  </a:rPr>
                  <a:t> este </a:t>
                </a:r>
                <a:r>
                  <a:rPr lang="es-ES" sz="1000" dirty="0" err="1">
                    <a:solidFill>
                      <a:schemeClr val="bg1"/>
                    </a:solidFill>
                  </a:rPr>
                  <a:t>promisiunea</a:t>
                </a:r>
                <a:r>
                  <a:rPr lang="es-ES" sz="1000" dirty="0">
                    <a:solidFill>
                      <a:schemeClr val="bg1"/>
                    </a:solidFill>
                  </a:rPr>
                  <a:t> </a:t>
                </a:r>
                <a:r>
                  <a:rPr lang="es-ES" sz="1000" dirty="0" err="1" smtClean="0">
                    <a:solidFill>
                      <a:schemeClr val="bg1"/>
                    </a:solidFill>
                  </a:rPr>
                  <a:t>pentru</a:t>
                </a:r>
                <a:r>
                  <a:rPr lang="es-ES" sz="1000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sz="1000" dirty="0" err="1">
                    <a:solidFill>
                      <a:schemeClr val="bg1"/>
                    </a:solidFill>
                  </a:rPr>
                  <a:t>clienții</a:t>
                </a:r>
                <a:r>
                  <a:rPr lang="es-ES" sz="1000" dirty="0">
                    <a:solidFill>
                      <a:schemeClr val="bg1"/>
                    </a:solidFill>
                  </a:rPr>
                  <a:t> </a:t>
                </a:r>
                <a:r>
                  <a:rPr lang="es-ES" sz="1000" dirty="0" err="1">
                    <a:solidFill>
                      <a:schemeClr val="bg1"/>
                    </a:solidFill>
                  </a:rPr>
                  <a:t>dvs</a:t>
                </a:r>
                <a:r>
                  <a:rPr lang="es-ES" sz="1000" dirty="0">
                    <a:solidFill>
                      <a:schemeClr val="bg1"/>
                    </a:solidFill>
                  </a:rPr>
                  <a:t>.? </a:t>
                </a:r>
                <a:r>
                  <a:rPr lang="es-ES" sz="1000" dirty="0" err="1">
                    <a:solidFill>
                      <a:schemeClr val="bg1"/>
                    </a:solidFill>
                  </a:rPr>
                  <a:t>Care</a:t>
                </a:r>
                <a:r>
                  <a:rPr lang="es-ES" sz="1000" dirty="0">
                    <a:solidFill>
                      <a:schemeClr val="bg1"/>
                    </a:solidFill>
                  </a:rPr>
                  <a:t> </a:t>
                </a:r>
                <a:r>
                  <a:rPr lang="es-ES" sz="1000" dirty="0" err="1">
                    <a:solidFill>
                      <a:schemeClr val="bg1"/>
                    </a:solidFill>
                  </a:rPr>
                  <a:t>sunt</a:t>
                </a:r>
                <a:r>
                  <a:rPr lang="es-ES" sz="1000" dirty="0">
                    <a:solidFill>
                      <a:schemeClr val="bg1"/>
                    </a:solidFill>
                  </a:rPr>
                  <a:t> </a:t>
                </a:r>
                <a:r>
                  <a:rPr lang="es-ES" sz="1000" dirty="0" err="1">
                    <a:solidFill>
                      <a:schemeClr val="bg1"/>
                    </a:solidFill>
                  </a:rPr>
                  <a:t>produsele</a:t>
                </a:r>
                <a:r>
                  <a:rPr lang="es-ES" sz="1000" dirty="0">
                    <a:solidFill>
                      <a:schemeClr val="bg1"/>
                    </a:solidFill>
                  </a:rPr>
                  <a:t> </a:t>
                </a:r>
                <a:r>
                  <a:rPr lang="es-ES" sz="1000" dirty="0" err="1">
                    <a:solidFill>
                      <a:schemeClr val="bg1"/>
                    </a:solidFill>
                  </a:rPr>
                  <a:t>și</a:t>
                </a:r>
                <a:r>
                  <a:rPr lang="es-ES" sz="1000" dirty="0">
                    <a:solidFill>
                      <a:schemeClr val="bg1"/>
                    </a:solidFill>
                  </a:rPr>
                  <a:t> </a:t>
                </a:r>
                <a:r>
                  <a:rPr lang="es-ES" sz="1000" dirty="0" err="1">
                    <a:solidFill>
                      <a:schemeClr val="bg1"/>
                    </a:solidFill>
                  </a:rPr>
                  <a:t>serviciile</a:t>
                </a:r>
                <a:r>
                  <a:rPr lang="es-ES" sz="1000" dirty="0">
                    <a:solidFill>
                      <a:schemeClr val="bg1"/>
                    </a:solidFill>
                  </a:rPr>
                  <a:t> pe </a:t>
                </a:r>
                <a:r>
                  <a:rPr lang="es-ES" sz="1000" dirty="0" err="1">
                    <a:solidFill>
                      <a:schemeClr val="bg1"/>
                    </a:solidFill>
                  </a:rPr>
                  <a:t>care</a:t>
                </a:r>
                <a:r>
                  <a:rPr lang="es-ES" sz="1000" dirty="0">
                    <a:solidFill>
                      <a:schemeClr val="bg1"/>
                    </a:solidFill>
                  </a:rPr>
                  <a:t> le </a:t>
                </a:r>
                <a:r>
                  <a:rPr lang="es-ES" sz="1000" dirty="0" err="1">
                    <a:solidFill>
                      <a:schemeClr val="bg1"/>
                    </a:solidFill>
                  </a:rPr>
                  <a:t>creați</a:t>
                </a:r>
                <a:r>
                  <a:rPr lang="es-ES" sz="1000" dirty="0">
                    <a:solidFill>
                      <a:schemeClr val="bg1"/>
                    </a:solidFill>
                  </a:rPr>
                  <a:t> </a:t>
                </a:r>
                <a:r>
                  <a:rPr lang="es-ES" sz="1000" dirty="0" err="1">
                    <a:solidFill>
                      <a:schemeClr val="bg1"/>
                    </a:solidFill>
                  </a:rPr>
                  <a:t>pentru</a:t>
                </a:r>
                <a:r>
                  <a:rPr lang="es-ES" sz="1000" dirty="0">
                    <a:solidFill>
                      <a:schemeClr val="bg1"/>
                    </a:solidFill>
                  </a:rPr>
                  <a:t> </a:t>
                </a:r>
                <a:r>
                  <a:rPr lang="es-ES" sz="1000" dirty="0" err="1">
                    <a:solidFill>
                      <a:schemeClr val="bg1"/>
                    </a:solidFill>
                  </a:rPr>
                  <a:t>clienții</a:t>
                </a:r>
                <a:r>
                  <a:rPr lang="es-ES" sz="1000" dirty="0">
                    <a:solidFill>
                      <a:schemeClr val="bg1"/>
                    </a:solidFill>
                  </a:rPr>
                  <a:t> </a:t>
                </a:r>
                <a:r>
                  <a:rPr lang="es-ES" sz="1000" dirty="0" err="1">
                    <a:solidFill>
                      <a:schemeClr val="bg1"/>
                    </a:solidFill>
                  </a:rPr>
                  <a:t>dvs</a:t>
                </a:r>
                <a:r>
                  <a:rPr lang="es-ES" sz="1000" dirty="0">
                    <a:solidFill>
                      <a:schemeClr val="bg1"/>
                    </a:solidFill>
                  </a:rPr>
                  <a:t>.?</a:t>
                </a:r>
                <a:endParaRPr lang="es-ES"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4" name="CuadroTexto 23">
              <a:extLst>
                <a:ext uri="{FF2B5EF4-FFF2-40B4-BE49-F238E27FC236}">
                  <a16:creationId xmlns="" xmlns:a16="http://schemas.microsoft.com/office/drawing/2014/main" id="{3D18D0CB-92A2-4782-BEA2-CDC6A2148153}"/>
                </a:ext>
              </a:extLst>
            </p:cNvPr>
            <p:cNvSpPr txBox="1"/>
            <p:nvPr/>
          </p:nvSpPr>
          <p:spPr>
            <a:xfrm>
              <a:off x="3068278" y="4335858"/>
              <a:ext cx="2770909" cy="317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dirty="0" smtClean="0"/>
                <a:t>Perspectiva financiară</a:t>
              </a:r>
              <a:endParaRPr lang="es-ES" dirty="0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="" xmlns:a16="http://schemas.microsoft.com/office/drawing/2014/main" id="{0B1D87AF-73F8-4157-8461-B68A2EB08D5B}"/>
                </a:ext>
              </a:extLst>
            </p:cNvPr>
            <p:cNvSpPr txBox="1"/>
            <p:nvPr/>
          </p:nvSpPr>
          <p:spPr>
            <a:xfrm>
              <a:off x="555850" y="1012183"/>
              <a:ext cx="2885325" cy="317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dirty="0" smtClean="0"/>
                <a:t>Perspective operaţionale</a:t>
              </a:r>
              <a:endParaRPr lang="es-ES" dirty="0"/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="" xmlns:a16="http://schemas.microsoft.com/office/drawing/2014/main" id="{C30B3EB8-BE29-45EC-837A-556EDEA7D9BC}"/>
                </a:ext>
              </a:extLst>
            </p:cNvPr>
            <p:cNvSpPr txBox="1"/>
            <p:nvPr/>
          </p:nvSpPr>
          <p:spPr>
            <a:xfrm>
              <a:off x="5702826" y="1039184"/>
              <a:ext cx="2971780" cy="317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dirty="0" smtClean="0"/>
                <a:t>Perspective comerciale</a:t>
              </a:r>
              <a:endParaRPr lang="es-ES" dirty="0"/>
            </a:p>
          </p:txBody>
        </p:sp>
      </p:grpSp>
      <p:sp>
        <p:nvSpPr>
          <p:cNvPr id="28" name="Cuadro de texto 2">
            <a:extLst>
              <a:ext uri="{FF2B5EF4-FFF2-40B4-BE49-F238E27FC236}">
                <a16:creationId xmlns="" xmlns:a16="http://schemas.microsoft.com/office/drawing/2014/main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3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algn="just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vi-VN" altLang="en-US" sz="800" i="1" kern="1200" dirty="0">
                <a:solidFill>
                  <a:srgbClr val="808080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Acest proiect a fost finanţat cu sprijinul Comisiei Europene. Această publicaţie reflectă numai punctul de vedere al autorului şi Comisia nu este responsabilă pentru eventuala utilizare a informaţiilor pe care le conţine.</a:t>
            </a:r>
            <a:endParaRPr lang="en-US" altLang="en-US" sz="800" kern="1200" dirty="0">
              <a:latin typeface="Garamond" panose="02020404030301010803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9" name="3 CuadroTexto"/>
          <p:cNvSpPr txBox="1"/>
          <p:nvPr/>
        </p:nvSpPr>
        <p:spPr>
          <a:xfrm>
            <a:off x="432449" y="206156"/>
            <a:ext cx="4848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Unit</a:t>
            </a:r>
            <a:r>
              <a:rPr lang="ro-RO" dirty="0" smtClean="0"/>
              <a:t>atea</a:t>
            </a:r>
            <a:r>
              <a:rPr lang="es-ES" dirty="0" smtClean="0"/>
              <a:t> </a:t>
            </a:r>
            <a:r>
              <a:rPr lang="es-ES" dirty="0"/>
              <a:t>2. </a:t>
            </a:r>
            <a:r>
              <a:rPr lang="en-GB" dirty="0"/>
              <a:t>MODELUL DE AFACERI ȘI PLANIFICAREA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3781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0458" y="684271"/>
            <a:ext cx="7138200" cy="604523"/>
          </a:xfrm>
        </p:spPr>
        <p:txBody>
          <a:bodyPr/>
          <a:lstStyle/>
          <a:p>
            <a:r>
              <a:rPr lang="ro-RO" dirty="0" smtClean="0">
                <a:solidFill>
                  <a:srgbClr val="F24F4F"/>
                </a:solidFill>
                <a:latin typeface="Cambria" panose="02040503050406030204" pitchFamily="18" charset="0"/>
              </a:rPr>
              <a:t>Planul de afaceri</a:t>
            </a:r>
            <a:endParaRPr lang="es-ES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texto 10">
            <a:extLst>
              <a:ext uri="{FF2B5EF4-FFF2-40B4-BE49-F238E27FC236}">
                <a16:creationId xmlns="" xmlns:a16="http://schemas.microsoft.com/office/drawing/2014/main" id="{7A2EA65D-8E15-4A50-8D36-44B9150C1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109" y="1459134"/>
            <a:ext cx="7848599" cy="2696214"/>
          </a:xfrm>
        </p:spPr>
        <p:txBody>
          <a:bodyPr/>
          <a:lstStyle/>
          <a:p>
            <a:pPr lvl="0" algn="l"/>
            <a:r>
              <a:rPr lang="en-US" sz="1600" dirty="0" err="1"/>
              <a:t>Planificarea</a:t>
            </a:r>
            <a:r>
              <a:rPr lang="en-US" sz="1600" dirty="0"/>
              <a:t> </a:t>
            </a:r>
            <a:r>
              <a:rPr lang="en-US" sz="1600" dirty="0" err="1"/>
              <a:t>este</a:t>
            </a:r>
            <a:r>
              <a:rPr lang="en-US" sz="1600" dirty="0"/>
              <a:t> </a:t>
            </a:r>
            <a:r>
              <a:rPr lang="en-US" sz="1600" dirty="0" err="1"/>
              <a:t>necesară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a </a:t>
            </a:r>
            <a:r>
              <a:rPr lang="en-US" sz="1600" dirty="0" err="1"/>
              <a:t>vă</a:t>
            </a:r>
            <a:r>
              <a:rPr lang="en-US" sz="1600" dirty="0"/>
              <a:t> </a:t>
            </a:r>
            <a:r>
              <a:rPr lang="en-US" sz="1600" dirty="0" err="1"/>
              <a:t>asigura</a:t>
            </a:r>
            <a:r>
              <a:rPr lang="en-US" sz="1600" dirty="0"/>
              <a:t> </a:t>
            </a:r>
            <a:r>
              <a:rPr lang="en-US" sz="1600" dirty="0" err="1"/>
              <a:t>că</a:t>
            </a:r>
            <a:r>
              <a:rPr lang="en-US" sz="1600" dirty="0"/>
              <a:t> o </a:t>
            </a:r>
            <a:r>
              <a:rPr lang="en-US" sz="1600" dirty="0" err="1"/>
              <a:t>microîntreprindere</a:t>
            </a:r>
            <a:r>
              <a:rPr lang="en-US" sz="1600" dirty="0"/>
              <a:t> </a:t>
            </a:r>
            <a:r>
              <a:rPr lang="ro-RO" sz="1600" dirty="0" smtClean="0"/>
              <a:t>de artă</a:t>
            </a:r>
            <a:r>
              <a:rPr lang="en-US" sz="1600" dirty="0" smtClean="0"/>
              <a:t> </a:t>
            </a:r>
            <a:r>
              <a:rPr lang="en-US" sz="1600" dirty="0"/>
              <a:t>&amp; </a:t>
            </a:r>
            <a:r>
              <a:rPr lang="ro-RO" sz="1600" dirty="0" smtClean="0"/>
              <a:t>meşteşuguri</a:t>
            </a:r>
            <a:r>
              <a:rPr lang="en-US" sz="1600" dirty="0" smtClean="0"/>
              <a:t> </a:t>
            </a:r>
            <a:r>
              <a:rPr lang="en-US" sz="1600" dirty="0" err="1"/>
              <a:t>urmează</a:t>
            </a:r>
            <a:r>
              <a:rPr lang="en-US" sz="1600" dirty="0"/>
              <a:t> un </a:t>
            </a:r>
            <a:r>
              <a:rPr lang="en-US" sz="1600" dirty="0" err="1"/>
              <a:t>anumit</a:t>
            </a:r>
            <a:r>
              <a:rPr lang="en-US" sz="1600" dirty="0"/>
              <a:t> curs </a:t>
            </a:r>
            <a:r>
              <a:rPr lang="en-US" sz="1600" dirty="0" err="1"/>
              <a:t>și</a:t>
            </a:r>
            <a:r>
              <a:rPr lang="en-US" sz="1600" dirty="0"/>
              <a:t> se </a:t>
            </a:r>
            <a:r>
              <a:rPr lang="en-US" sz="1600" dirty="0" err="1"/>
              <a:t>îndreaptă</a:t>
            </a:r>
            <a:r>
              <a:rPr lang="en-US" sz="1600" dirty="0"/>
              <a:t> </a:t>
            </a:r>
            <a:r>
              <a:rPr lang="en-US" sz="1600" dirty="0" err="1"/>
              <a:t>către</a:t>
            </a:r>
            <a:r>
              <a:rPr lang="en-US" sz="1600" dirty="0"/>
              <a:t> </a:t>
            </a:r>
            <a:r>
              <a:rPr lang="en-US" sz="1600" dirty="0" err="1"/>
              <a:t>obiectivele</a:t>
            </a:r>
            <a:r>
              <a:rPr lang="en-US" sz="1600" dirty="0"/>
              <a:t> sale, </a:t>
            </a:r>
            <a:r>
              <a:rPr lang="en-US" sz="1600" dirty="0" err="1"/>
              <a:t>fără</a:t>
            </a:r>
            <a:r>
              <a:rPr lang="en-US" sz="1600" dirty="0"/>
              <a:t> a fi </a:t>
            </a:r>
            <a:r>
              <a:rPr lang="ro-RO" sz="1600" dirty="0" smtClean="0"/>
              <a:t>înlăturată</a:t>
            </a:r>
            <a:r>
              <a:rPr lang="en-US" sz="1600" dirty="0" smtClean="0"/>
              <a:t> </a:t>
            </a:r>
            <a:r>
              <a:rPr lang="en-US" sz="1600" dirty="0"/>
              <a:t>de </a:t>
            </a:r>
            <a:r>
              <a:rPr lang="en-US" sz="1600" dirty="0" err="1"/>
              <a:t>circumstanțe</a:t>
            </a:r>
            <a:r>
              <a:rPr lang="en-US" sz="1600" dirty="0"/>
              <a:t>.</a:t>
            </a:r>
          </a:p>
          <a:p>
            <a:pPr lvl="0" algn="l"/>
            <a:r>
              <a:rPr lang="en-US" sz="1600" dirty="0" err="1"/>
              <a:t>Planificarea</a:t>
            </a:r>
            <a:r>
              <a:rPr lang="en-US" sz="1600" dirty="0"/>
              <a:t> </a:t>
            </a:r>
            <a:r>
              <a:rPr lang="en-US" sz="1600" dirty="0" err="1"/>
              <a:t>asigură</a:t>
            </a:r>
            <a:r>
              <a:rPr lang="en-US" sz="1600" dirty="0"/>
              <a:t> o </a:t>
            </a:r>
            <a:r>
              <a:rPr lang="en-US" sz="1600" dirty="0" err="1"/>
              <a:t>situație</a:t>
            </a:r>
            <a:r>
              <a:rPr lang="en-US" sz="1600" dirty="0"/>
              <a:t> </a:t>
            </a:r>
            <a:r>
              <a:rPr lang="en-US" sz="1600" dirty="0" err="1"/>
              <a:t>actuală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o </a:t>
            </a:r>
            <a:r>
              <a:rPr lang="en-US" sz="1600" dirty="0" err="1"/>
              <a:t>situație</a:t>
            </a:r>
            <a:r>
              <a:rPr lang="en-US" sz="1600" dirty="0"/>
              <a:t> </a:t>
            </a:r>
            <a:r>
              <a:rPr lang="en-US" sz="1600" dirty="0" err="1"/>
              <a:t>viitoare</a:t>
            </a:r>
            <a:r>
              <a:rPr lang="en-US" sz="1600" dirty="0"/>
              <a:t> </a:t>
            </a:r>
            <a:r>
              <a:rPr lang="en-US" sz="1600" dirty="0" err="1"/>
              <a:t>mai</a:t>
            </a:r>
            <a:r>
              <a:rPr lang="en-US" sz="1600" dirty="0"/>
              <a:t> </a:t>
            </a:r>
            <a:r>
              <a:rPr lang="en-US" sz="1600" dirty="0" err="1"/>
              <a:t>bună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presupune</a:t>
            </a:r>
            <a:r>
              <a:rPr lang="en-US" sz="1600" dirty="0"/>
              <a:t> </a:t>
            </a:r>
            <a:r>
              <a:rPr lang="en-US" sz="1600" dirty="0" err="1"/>
              <a:t>luarea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prealabil</a:t>
            </a:r>
            <a:r>
              <a:rPr lang="en-US" sz="1600" dirty="0"/>
              <a:t> a </a:t>
            </a:r>
            <a:r>
              <a:rPr lang="en-US" sz="1600" dirty="0" err="1"/>
              <a:t>deciziilor</a:t>
            </a:r>
            <a:r>
              <a:rPr lang="en-US" sz="1600" dirty="0"/>
              <a:t>, </a:t>
            </a:r>
            <a:r>
              <a:rPr lang="en-US" sz="1600" dirty="0" err="1"/>
              <a:t>analizarea</a:t>
            </a:r>
            <a:r>
              <a:rPr lang="en-US" sz="1600" dirty="0"/>
              <a:t> </a:t>
            </a:r>
            <a:r>
              <a:rPr lang="en-US" sz="1600" dirty="0" err="1"/>
              <a:t>alternativelor</a:t>
            </a:r>
            <a:r>
              <a:rPr lang="en-US" sz="1600" dirty="0"/>
              <a:t>, </a:t>
            </a:r>
            <a:r>
              <a:rPr lang="en-US" sz="1600" dirty="0" err="1"/>
              <a:t>avantajelor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ro-RO" sz="1600" dirty="0" smtClean="0"/>
              <a:t>dezavantajelor</a:t>
            </a:r>
            <a:r>
              <a:rPr lang="en-US" sz="1600" dirty="0" smtClean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alegerea</a:t>
            </a:r>
            <a:r>
              <a:rPr lang="en-US" sz="1600" dirty="0"/>
              <a:t> </a:t>
            </a:r>
            <a:r>
              <a:rPr lang="en-US" sz="1600" dirty="0" err="1"/>
              <a:t>celor</a:t>
            </a:r>
            <a:r>
              <a:rPr lang="en-US" sz="1600" dirty="0"/>
              <a:t> </a:t>
            </a:r>
            <a:r>
              <a:rPr lang="en-US" sz="1600" dirty="0" err="1"/>
              <a:t>mai</a:t>
            </a:r>
            <a:r>
              <a:rPr lang="en-US" sz="1600" dirty="0"/>
              <a:t> </a:t>
            </a:r>
            <a:r>
              <a:rPr lang="en-US" sz="1600" dirty="0" err="1"/>
              <a:t>bune</a:t>
            </a:r>
            <a:r>
              <a:rPr lang="en-US" sz="1600" dirty="0"/>
              <a:t> </a:t>
            </a:r>
            <a:r>
              <a:rPr lang="en-US" sz="1600" dirty="0" err="1"/>
              <a:t>opțiuni</a:t>
            </a:r>
            <a:r>
              <a:rPr lang="en-US" sz="1600" dirty="0"/>
              <a:t>.</a:t>
            </a:r>
          </a:p>
          <a:p>
            <a:pPr lvl="0" algn="l"/>
            <a:r>
              <a:rPr lang="en-US" sz="1600" dirty="0" err="1"/>
              <a:t>Atunci</a:t>
            </a:r>
            <a:r>
              <a:rPr lang="en-US" sz="1600" dirty="0"/>
              <a:t> </a:t>
            </a:r>
            <a:r>
              <a:rPr lang="en-US" sz="1600" dirty="0" err="1"/>
              <a:t>când</a:t>
            </a:r>
            <a:r>
              <a:rPr lang="en-US" sz="1600" dirty="0"/>
              <a:t> </a:t>
            </a:r>
            <a:r>
              <a:rPr lang="en-US" sz="1600" dirty="0" err="1"/>
              <a:t>planificăm</a:t>
            </a:r>
            <a:r>
              <a:rPr lang="en-US" sz="1600" dirty="0"/>
              <a:t>, </a:t>
            </a:r>
            <a:r>
              <a:rPr lang="en-US" sz="1600" dirty="0" err="1"/>
              <a:t>avem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vedere</a:t>
            </a:r>
            <a:r>
              <a:rPr lang="en-US" sz="1600" dirty="0"/>
              <a:t> </a:t>
            </a:r>
            <a:r>
              <a:rPr lang="en-US" sz="1600" dirty="0" err="1"/>
              <a:t>condițiile</a:t>
            </a:r>
            <a:r>
              <a:rPr lang="en-US" sz="1600" dirty="0"/>
              <a:t> </a:t>
            </a:r>
            <a:r>
              <a:rPr lang="en-US" sz="1600" dirty="0" err="1"/>
              <a:t>afacerii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cele</a:t>
            </a:r>
            <a:r>
              <a:rPr lang="en-US" sz="1600" dirty="0"/>
              <a:t> ale </a:t>
            </a:r>
            <a:r>
              <a:rPr lang="en-US" sz="1600" dirty="0" err="1"/>
              <a:t>mediului</a:t>
            </a:r>
            <a:r>
              <a:rPr lang="en-US" sz="1600" dirty="0"/>
              <a:t>, </a:t>
            </a:r>
            <a:r>
              <a:rPr lang="en-US" sz="1600" dirty="0" err="1"/>
              <a:t>încercând</a:t>
            </a:r>
            <a:r>
              <a:rPr lang="en-US" sz="1600" dirty="0"/>
              <a:t> </a:t>
            </a:r>
            <a:r>
              <a:rPr lang="en-US" sz="1600" dirty="0" err="1"/>
              <a:t>să</a:t>
            </a:r>
            <a:r>
              <a:rPr lang="en-US" sz="1600" dirty="0"/>
              <a:t> </a:t>
            </a:r>
            <a:r>
              <a:rPr lang="en-US" sz="1600" dirty="0" err="1"/>
              <a:t>obținem</a:t>
            </a:r>
            <a:r>
              <a:rPr lang="en-US" sz="1600" dirty="0"/>
              <a:t> </a:t>
            </a:r>
            <a:r>
              <a:rPr lang="en-US" sz="1600" dirty="0" err="1"/>
              <a:t>cea</a:t>
            </a:r>
            <a:r>
              <a:rPr lang="en-US" sz="1600" dirty="0"/>
              <a:t> </a:t>
            </a:r>
            <a:r>
              <a:rPr lang="en-US" sz="1600" dirty="0" err="1"/>
              <a:t>mai</a:t>
            </a:r>
            <a:r>
              <a:rPr lang="en-US" sz="1600" dirty="0"/>
              <a:t> </a:t>
            </a:r>
            <a:r>
              <a:rPr lang="en-US" sz="1600" dirty="0" err="1"/>
              <a:t>bună</a:t>
            </a:r>
            <a:r>
              <a:rPr lang="en-US" sz="1600" dirty="0"/>
              <a:t> </a:t>
            </a:r>
            <a:r>
              <a:rPr lang="en-US" sz="1600" dirty="0" err="1"/>
              <a:t>potrivire</a:t>
            </a:r>
            <a:r>
              <a:rPr lang="en-US" sz="1600" dirty="0"/>
              <a:t> </a:t>
            </a:r>
            <a:r>
              <a:rPr lang="en-US" sz="1600" dirty="0" err="1"/>
              <a:t>între</a:t>
            </a:r>
            <a:r>
              <a:rPr lang="en-US" sz="1600" dirty="0"/>
              <a:t> </a:t>
            </a:r>
            <a:r>
              <a:rPr lang="ro-RO" sz="1600" dirty="0" smtClean="0"/>
              <a:t>acestea </a:t>
            </a:r>
            <a:r>
              <a:rPr lang="en-US" sz="1600" dirty="0" err="1" smtClean="0"/>
              <a:t>și</a:t>
            </a:r>
            <a:r>
              <a:rPr lang="en-US" sz="1600" dirty="0" smtClean="0"/>
              <a:t> </a:t>
            </a:r>
            <a:r>
              <a:rPr lang="en-US" sz="1600" dirty="0" err="1"/>
              <a:t>asta</a:t>
            </a:r>
            <a:r>
              <a:rPr lang="en-US" sz="1600" dirty="0"/>
              <a:t> ne </a:t>
            </a:r>
            <a:r>
              <a:rPr lang="en-US" sz="1600" dirty="0" err="1"/>
              <a:t>ajută</a:t>
            </a:r>
            <a:r>
              <a:rPr lang="en-US" sz="1600" dirty="0"/>
              <a:t> </a:t>
            </a:r>
            <a:r>
              <a:rPr lang="en-US" sz="1600" dirty="0" err="1"/>
              <a:t>să</a:t>
            </a:r>
            <a:r>
              <a:rPr lang="en-US" sz="1600" dirty="0"/>
              <a:t> </a:t>
            </a:r>
            <a:r>
              <a:rPr lang="en-US" sz="1600" dirty="0" err="1"/>
              <a:t>fim</a:t>
            </a:r>
            <a:r>
              <a:rPr lang="en-US" sz="1600" dirty="0"/>
              <a:t> </a:t>
            </a:r>
            <a:r>
              <a:rPr lang="en-US" sz="1600" dirty="0" err="1"/>
              <a:t>pregătiți</a:t>
            </a:r>
            <a:r>
              <a:rPr lang="en-US" sz="1600" dirty="0"/>
              <a:t> </a:t>
            </a:r>
            <a:r>
              <a:rPr lang="en-US" sz="1600" dirty="0" err="1"/>
              <a:t>să</a:t>
            </a:r>
            <a:r>
              <a:rPr lang="en-US" sz="1600" dirty="0"/>
              <a:t> </a:t>
            </a:r>
            <a:r>
              <a:rPr lang="en-US" sz="1600" dirty="0" err="1"/>
              <a:t>acționăm</a:t>
            </a:r>
            <a:r>
              <a:rPr lang="en-US" sz="1600" dirty="0"/>
              <a:t>.</a:t>
            </a:r>
            <a:endParaRPr lang="es-ES" sz="1600" dirty="0"/>
          </a:p>
        </p:txBody>
      </p:sp>
      <p:sp>
        <p:nvSpPr>
          <p:cNvPr id="10" name="Cuadro de texto 2">
            <a:extLst>
              <a:ext uri="{FF2B5EF4-FFF2-40B4-BE49-F238E27FC236}">
                <a16:creationId xmlns="" xmlns:a16="http://schemas.microsoft.com/office/drawing/2014/main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3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algn="just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vi-VN" altLang="en-US" sz="800" i="1" kern="1200" dirty="0">
                <a:solidFill>
                  <a:srgbClr val="808080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Acest proiect a fost finanţat cu sprijinul Comisiei Europene. Această publicaţie reflectă numai punctul de vedere al autorului şi Comisia nu este responsabilă pentru eventuala utilizare a informaţiilor pe care le conţine.</a:t>
            </a:r>
            <a:endParaRPr lang="en-US" altLang="en-US" sz="800" kern="1200" dirty="0">
              <a:latin typeface="Garamond" panose="02020404030301010803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3 CuadroTexto"/>
          <p:cNvSpPr txBox="1"/>
          <p:nvPr/>
        </p:nvSpPr>
        <p:spPr>
          <a:xfrm>
            <a:off x="432449" y="206156"/>
            <a:ext cx="4848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Unit</a:t>
            </a:r>
            <a:r>
              <a:rPr lang="ro-RO" dirty="0" smtClean="0"/>
              <a:t>atea</a:t>
            </a:r>
            <a:r>
              <a:rPr lang="es-ES" dirty="0" smtClean="0"/>
              <a:t> </a:t>
            </a:r>
            <a:r>
              <a:rPr lang="es-ES" dirty="0"/>
              <a:t>2. </a:t>
            </a:r>
            <a:r>
              <a:rPr lang="en-GB" dirty="0"/>
              <a:t>MODELUL DE AFACERI ȘI PLANIFICAREA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1527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0458" y="626807"/>
            <a:ext cx="7138200" cy="661987"/>
          </a:xfrm>
        </p:spPr>
        <p:txBody>
          <a:bodyPr/>
          <a:lstStyle/>
          <a:p>
            <a:r>
              <a:rPr lang="ro-RO" dirty="0" smtClean="0">
                <a:solidFill>
                  <a:srgbClr val="F24F4F"/>
                </a:solidFill>
                <a:latin typeface="Cambria" panose="02040503050406030204" pitchFamily="18" charset="0"/>
              </a:rPr>
              <a:t>Planificarea </a:t>
            </a:r>
            <a:r>
              <a:rPr lang="ro-RO" dirty="0">
                <a:solidFill>
                  <a:srgbClr val="F24F4F"/>
                </a:solidFill>
                <a:latin typeface="Cambria" panose="02040503050406030204" pitchFamily="18" charset="0"/>
              </a:rPr>
              <a:t>s</a:t>
            </a:r>
            <a:r>
              <a:rPr lang="es-ES" dirty="0" err="1" smtClean="0">
                <a:solidFill>
                  <a:srgbClr val="F24F4F"/>
                </a:solidFill>
                <a:latin typeface="Cambria" panose="02040503050406030204" pitchFamily="18" charset="0"/>
              </a:rPr>
              <a:t>trategic</a:t>
            </a:r>
            <a:r>
              <a:rPr lang="ro-RO" dirty="0" smtClean="0">
                <a:solidFill>
                  <a:srgbClr val="F24F4F"/>
                </a:solidFill>
                <a:latin typeface="Cambria" panose="02040503050406030204" pitchFamily="18" charset="0"/>
              </a:rPr>
              <a:t>ă</a:t>
            </a:r>
            <a:endParaRPr lang="es-ES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texto 10">
            <a:extLst>
              <a:ext uri="{FF2B5EF4-FFF2-40B4-BE49-F238E27FC236}">
                <a16:creationId xmlns="" xmlns:a16="http://schemas.microsoft.com/office/drawing/2014/main" id="{7A2EA65D-8E15-4A50-8D36-44B9150C1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890" y="1362151"/>
            <a:ext cx="8091055" cy="3043593"/>
          </a:xfrm>
        </p:spPr>
        <p:txBody>
          <a:bodyPr/>
          <a:lstStyle/>
          <a:p>
            <a:pPr lvl="0" algn="l"/>
            <a:r>
              <a:rPr lang="en-US" sz="1600" dirty="0" err="1"/>
              <a:t>Cea</a:t>
            </a:r>
            <a:r>
              <a:rPr lang="en-US" sz="1600" dirty="0"/>
              <a:t> </a:t>
            </a:r>
            <a:r>
              <a:rPr lang="en-US" sz="1600" dirty="0" err="1"/>
              <a:t>mai</a:t>
            </a:r>
            <a:r>
              <a:rPr lang="en-US" sz="1600" dirty="0"/>
              <a:t> </a:t>
            </a:r>
            <a:r>
              <a:rPr lang="en-US" sz="1600" dirty="0" err="1"/>
              <a:t>înaltă</a:t>
            </a:r>
            <a:r>
              <a:rPr lang="en-US" sz="1600" dirty="0"/>
              <a:t> </a:t>
            </a:r>
            <a:r>
              <a:rPr lang="en-US" sz="1600" dirty="0" err="1"/>
              <a:t>planificare</a:t>
            </a:r>
            <a:r>
              <a:rPr lang="en-US" sz="1600" dirty="0"/>
              <a:t> </a:t>
            </a:r>
            <a:r>
              <a:rPr lang="en-US" sz="1600" dirty="0" err="1"/>
              <a:t>este</a:t>
            </a:r>
            <a:r>
              <a:rPr lang="en-US" sz="1600" dirty="0"/>
              <a:t> </a:t>
            </a:r>
            <a:r>
              <a:rPr lang="en-US" sz="1600" dirty="0" err="1"/>
              <a:t>planificarea</a:t>
            </a:r>
            <a:r>
              <a:rPr lang="en-US" sz="1600" dirty="0"/>
              <a:t> </a:t>
            </a:r>
            <a:r>
              <a:rPr lang="en-US" sz="1600" dirty="0" err="1"/>
              <a:t>strategică</a:t>
            </a:r>
            <a:r>
              <a:rPr lang="en-US" sz="1600" dirty="0"/>
              <a:t>, </a:t>
            </a:r>
            <a:r>
              <a:rPr lang="en-US" sz="1600" dirty="0" err="1"/>
              <a:t>pentru</a:t>
            </a:r>
            <a:r>
              <a:rPr lang="en-US" sz="1600" dirty="0"/>
              <a:t> a decide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ce</a:t>
            </a:r>
            <a:r>
              <a:rPr lang="en-US" sz="1600" dirty="0"/>
              <a:t> </a:t>
            </a:r>
            <a:r>
              <a:rPr lang="en-US" sz="1600" dirty="0" err="1"/>
              <a:t>întreprinderi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ro-RO" sz="1600" dirty="0" smtClean="0"/>
              <a:t>pe ce </a:t>
            </a:r>
            <a:r>
              <a:rPr lang="en-US" sz="1600" dirty="0" err="1" smtClean="0"/>
              <a:t>piețe</a:t>
            </a:r>
            <a:r>
              <a:rPr lang="en-US" sz="1600" dirty="0" smtClean="0"/>
              <a:t> v</a:t>
            </a:r>
            <a:r>
              <a:rPr lang="ro-RO" sz="1600" dirty="0" smtClean="0"/>
              <a:t>a</a:t>
            </a:r>
            <a:r>
              <a:rPr lang="en-US" sz="1600" dirty="0" smtClean="0"/>
              <a:t> </a:t>
            </a:r>
            <a:r>
              <a:rPr lang="en-US" sz="1600" dirty="0" err="1"/>
              <a:t>acționa</a:t>
            </a:r>
            <a:r>
              <a:rPr lang="en-US" sz="1600" dirty="0"/>
              <a:t> </a:t>
            </a:r>
            <a:r>
              <a:rPr lang="en-US" sz="1600" dirty="0" err="1" smtClean="0"/>
              <a:t>microîntreprinderea</a:t>
            </a:r>
            <a:r>
              <a:rPr lang="en-US" sz="1600" dirty="0" smtClean="0"/>
              <a:t>.</a:t>
            </a:r>
            <a:endParaRPr lang="en-US" sz="1600" dirty="0"/>
          </a:p>
          <a:p>
            <a:pPr lvl="0" algn="l"/>
            <a:r>
              <a:rPr lang="en-US" sz="1600" dirty="0" err="1"/>
              <a:t>Aceste</a:t>
            </a:r>
            <a:r>
              <a:rPr lang="en-US" sz="1600" dirty="0"/>
              <a:t> </a:t>
            </a:r>
            <a:r>
              <a:rPr lang="en-US" sz="1600" dirty="0" err="1"/>
              <a:t>obiective</a:t>
            </a:r>
            <a:r>
              <a:rPr lang="en-US" sz="1600" dirty="0"/>
              <a:t> </a:t>
            </a:r>
            <a:r>
              <a:rPr lang="en-US" sz="1600" dirty="0" err="1"/>
              <a:t>pe</a:t>
            </a:r>
            <a:r>
              <a:rPr lang="en-US" sz="1600" dirty="0"/>
              <a:t> </a:t>
            </a:r>
            <a:r>
              <a:rPr lang="en-US" sz="1600" dirty="0" err="1"/>
              <a:t>termen</a:t>
            </a:r>
            <a:r>
              <a:rPr lang="en-US" sz="1600" dirty="0"/>
              <a:t> lung </a:t>
            </a:r>
            <a:r>
              <a:rPr lang="en-US" sz="1600" dirty="0" err="1"/>
              <a:t>sunt</a:t>
            </a:r>
            <a:r>
              <a:rPr lang="en-US" sz="1600" dirty="0"/>
              <a:t> </a:t>
            </a:r>
            <a:r>
              <a:rPr lang="en-US" sz="1600" dirty="0" err="1"/>
              <a:t>stabilite</a:t>
            </a:r>
            <a:r>
              <a:rPr lang="en-US" sz="1600" dirty="0"/>
              <a:t> </a:t>
            </a:r>
            <a:r>
              <a:rPr lang="en-US" sz="1600" dirty="0" err="1"/>
              <a:t>ținând</a:t>
            </a:r>
            <a:r>
              <a:rPr lang="en-US" sz="1600" dirty="0"/>
              <a:t> </a:t>
            </a:r>
            <a:r>
              <a:rPr lang="en-US" sz="1600" dirty="0" err="1"/>
              <a:t>cont</a:t>
            </a:r>
            <a:r>
              <a:rPr lang="en-US" sz="1600" dirty="0"/>
              <a:t> de </a:t>
            </a:r>
            <a:r>
              <a:rPr lang="en-US" sz="1600" dirty="0" err="1"/>
              <a:t>mediul</a:t>
            </a:r>
            <a:r>
              <a:rPr lang="en-US" sz="1600" dirty="0"/>
              <a:t> </a:t>
            </a:r>
            <a:r>
              <a:rPr lang="en-US" sz="1600" dirty="0" err="1"/>
              <a:t>concurențial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care </a:t>
            </a:r>
            <a:r>
              <a:rPr lang="en-US" sz="1600" dirty="0" err="1"/>
              <a:t>succesul</a:t>
            </a:r>
            <a:r>
              <a:rPr lang="en-US" sz="1600" dirty="0"/>
              <a:t> nu </a:t>
            </a:r>
            <a:r>
              <a:rPr lang="en-US" sz="1600" dirty="0" err="1"/>
              <a:t>depinde</a:t>
            </a:r>
            <a:r>
              <a:rPr lang="en-US" sz="1600" dirty="0"/>
              <a:t> </a:t>
            </a:r>
            <a:r>
              <a:rPr lang="en-US" sz="1600" dirty="0" err="1"/>
              <a:t>doar</a:t>
            </a:r>
            <a:r>
              <a:rPr lang="en-US" sz="1600" dirty="0"/>
              <a:t> de </a:t>
            </a:r>
            <a:r>
              <a:rPr lang="en-US" sz="1600" dirty="0" err="1"/>
              <a:t>propriile</a:t>
            </a:r>
            <a:r>
              <a:rPr lang="en-US" sz="1600" dirty="0"/>
              <a:t> </a:t>
            </a:r>
            <a:r>
              <a:rPr lang="en-US" sz="1600" dirty="0" err="1" smtClean="0"/>
              <a:t>decizii</a:t>
            </a:r>
            <a:r>
              <a:rPr lang="ro-RO" sz="1600" dirty="0" smtClean="0"/>
              <a:t>.</a:t>
            </a:r>
            <a:endParaRPr lang="en-US" sz="1600" dirty="0"/>
          </a:p>
          <a:p>
            <a:pPr lvl="0" algn="l"/>
            <a:r>
              <a:rPr lang="en-US" sz="1600" dirty="0" err="1"/>
              <a:t>Planificarea</a:t>
            </a:r>
            <a:r>
              <a:rPr lang="en-US" sz="1600" dirty="0"/>
              <a:t> </a:t>
            </a:r>
            <a:r>
              <a:rPr lang="en-US" sz="1600" dirty="0" err="1"/>
              <a:t>strategică</a:t>
            </a:r>
            <a:r>
              <a:rPr lang="en-US" sz="1600" dirty="0"/>
              <a:t> </a:t>
            </a:r>
            <a:r>
              <a:rPr lang="en-US" sz="1600" dirty="0" err="1"/>
              <a:t>presupune</a:t>
            </a:r>
            <a:r>
              <a:rPr lang="en-US" sz="1600" dirty="0"/>
              <a:t> </a:t>
            </a:r>
            <a:r>
              <a:rPr lang="en-US" sz="1600" dirty="0" err="1"/>
              <a:t>mai</a:t>
            </a:r>
            <a:r>
              <a:rPr lang="en-US" sz="1600" dirty="0"/>
              <a:t> </a:t>
            </a:r>
            <a:r>
              <a:rPr lang="en-US" sz="1600" dirty="0" err="1"/>
              <a:t>multe</a:t>
            </a:r>
            <a:r>
              <a:rPr lang="en-US" sz="1600" dirty="0"/>
              <a:t> </a:t>
            </a:r>
            <a:r>
              <a:rPr lang="en-US" sz="1600" dirty="0" err="1"/>
              <a:t>etape</a:t>
            </a:r>
            <a:r>
              <a:rPr lang="en-US" sz="1600" dirty="0"/>
              <a:t>:</a:t>
            </a:r>
          </a:p>
          <a:p>
            <a:pPr marL="482600" lvl="0" indent="-342900" algn="l">
              <a:buAutoNum type="arabicPeriod"/>
            </a:pPr>
            <a:r>
              <a:rPr lang="en-US" dirty="0" err="1" smtClean="0"/>
              <a:t>Analiza</a:t>
            </a:r>
            <a:r>
              <a:rPr lang="en-US" dirty="0" smtClean="0"/>
              <a:t> </a:t>
            </a:r>
            <a:r>
              <a:rPr lang="en-US" dirty="0" err="1"/>
              <a:t>strategică</a:t>
            </a:r>
            <a:r>
              <a:rPr lang="en-US" dirty="0"/>
              <a:t>: </a:t>
            </a:r>
            <a:r>
              <a:rPr lang="en-US" dirty="0" err="1"/>
              <a:t>internă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externă</a:t>
            </a:r>
            <a:r>
              <a:rPr lang="en-US" dirty="0"/>
              <a:t>, </a:t>
            </a:r>
            <a:r>
              <a:rPr lang="en-US" dirty="0" err="1"/>
              <a:t>analiză</a:t>
            </a:r>
            <a:r>
              <a:rPr lang="en-US" dirty="0"/>
              <a:t> </a:t>
            </a:r>
            <a:r>
              <a:rPr lang="en-US" dirty="0" smtClean="0"/>
              <a:t>SWOT</a:t>
            </a:r>
            <a:endParaRPr lang="ro-RO" dirty="0" smtClean="0"/>
          </a:p>
          <a:p>
            <a:pPr marL="482600" lvl="0" indent="-342900" algn="l">
              <a:buAutoNum type="arabicPeriod"/>
            </a:pPr>
            <a:r>
              <a:rPr lang="en-US" dirty="0" err="1" smtClean="0"/>
              <a:t>Stabilirea</a:t>
            </a:r>
            <a:r>
              <a:rPr lang="en-US" dirty="0" smtClean="0"/>
              <a:t> </a:t>
            </a:r>
            <a:r>
              <a:rPr lang="en-US" dirty="0" err="1"/>
              <a:t>obiectivelor</a:t>
            </a:r>
            <a:r>
              <a:rPr lang="en-US" dirty="0"/>
              <a:t> </a:t>
            </a:r>
            <a:r>
              <a:rPr lang="en-US" dirty="0" err="1"/>
              <a:t>strategice</a:t>
            </a:r>
            <a:r>
              <a:rPr lang="en-US" dirty="0"/>
              <a:t> - </a:t>
            </a:r>
            <a:r>
              <a:rPr lang="en-US" dirty="0" err="1"/>
              <a:t>obiective</a:t>
            </a:r>
            <a:r>
              <a:rPr lang="en-US" dirty="0"/>
              <a:t> </a:t>
            </a:r>
            <a:r>
              <a:rPr lang="en-US" dirty="0" err="1"/>
              <a:t>comerciale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 smtClean="0"/>
              <a:t>financiare</a:t>
            </a:r>
            <a:endParaRPr lang="ro-RO" dirty="0" smtClean="0"/>
          </a:p>
          <a:p>
            <a:pPr marL="482600" lvl="0" indent="-342900" algn="l">
              <a:buAutoNum type="arabicPeriod"/>
            </a:pPr>
            <a:r>
              <a:rPr lang="en-US" dirty="0" err="1" smtClean="0"/>
              <a:t>Analiza</a:t>
            </a:r>
            <a:r>
              <a:rPr lang="en-US" dirty="0" smtClean="0"/>
              <a:t> </a:t>
            </a:r>
            <a:r>
              <a:rPr lang="en-US" dirty="0" err="1"/>
              <a:t>strategiilor</a:t>
            </a:r>
            <a:r>
              <a:rPr lang="en-US" dirty="0"/>
              <a:t> </a:t>
            </a:r>
            <a:r>
              <a:rPr lang="en-US" dirty="0" err="1"/>
              <a:t>fezabile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selectarea</a:t>
            </a:r>
            <a:r>
              <a:rPr lang="en-US" dirty="0"/>
              <a:t> </a:t>
            </a:r>
            <a:r>
              <a:rPr lang="en-US" dirty="0" err="1"/>
              <a:t>celei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 smtClean="0"/>
              <a:t>bune</a:t>
            </a:r>
            <a:endParaRPr lang="ro-RO" dirty="0" smtClean="0"/>
          </a:p>
          <a:p>
            <a:pPr marL="482600" lvl="0" indent="-342900" algn="l">
              <a:buAutoNum type="arabicPeriod"/>
            </a:pPr>
            <a:r>
              <a:rPr lang="en-US" dirty="0" err="1" smtClean="0"/>
              <a:t>Dezvoltarea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planuri</a:t>
            </a:r>
            <a:r>
              <a:rPr lang="en-US" dirty="0"/>
              <a:t> </a:t>
            </a:r>
            <a:r>
              <a:rPr lang="en-US" dirty="0" err="1"/>
              <a:t>funcționale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operaționale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implementarea</a:t>
            </a:r>
            <a:r>
              <a:rPr lang="en-US" dirty="0"/>
              <a:t> </a:t>
            </a:r>
            <a:r>
              <a:rPr lang="en-US" dirty="0" err="1"/>
              <a:t>strategiei</a:t>
            </a:r>
            <a:endParaRPr lang="es-ES" dirty="0"/>
          </a:p>
        </p:txBody>
      </p:sp>
      <p:sp>
        <p:nvSpPr>
          <p:cNvPr id="10" name="Cuadro de texto 2">
            <a:extLst>
              <a:ext uri="{FF2B5EF4-FFF2-40B4-BE49-F238E27FC236}">
                <a16:creationId xmlns="" xmlns:a16="http://schemas.microsoft.com/office/drawing/2014/main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3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lvl="0" algn="just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vi-VN" altLang="en-US" sz="800" i="1" kern="1200" dirty="0">
                <a:solidFill>
                  <a:srgbClr val="808080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Acest proiect a fost finanţat cu sprijinul Comisiei Europene. Această publicaţie reflectă numai punctul de vedere al autorului şi Comisia nu este responsabilă pentru eventuala utilizare a informaţiilor pe care le conţine.</a:t>
            </a:r>
            <a:endParaRPr lang="en-US" altLang="en-US" sz="800" kern="1200" dirty="0">
              <a:latin typeface="Garamond" panose="02020404030301010803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3 CuadroTexto"/>
          <p:cNvSpPr txBox="1"/>
          <p:nvPr/>
        </p:nvSpPr>
        <p:spPr>
          <a:xfrm>
            <a:off x="432449" y="206156"/>
            <a:ext cx="4848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Unit</a:t>
            </a:r>
            <a:r>
              <a:rPr lang="ro-RO" dirty="0" smtClean="0"/>
              <a:t>atea</a:t>
            </a:r>
            <a:r>
              <a:rPr lang="es-ES" dirty="0" smtClean="0"/>
              <a:t> </a:t>
            </a:r>
            <a:r>
              <a:rPr lang="es-ES" dirty="0"/>
              <a:t>2. </a:t>
            </a:r>
            <a:r>
              <a:rPr lang="en-GB" dirty="0"/>
              <a:t>MODELUL DE AFACERI ȘI PLANIFICAREA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703534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1963</Words>
  <Application>Microsoft Office PowerPoint</Application>
  <PresentationFormat>On-screen Show (16:9)</PresentationFormat>
  <Paragraphs>157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Calibri</vt:lpstr>
      <vt:lpstr>EB Garamond Medium</vt:lpstr>
      <vt:lpstr>Arial Rounded MT Bold</vt:lpstr>
      <vt:lpstr>Garamond</vt:lpstr>
      <vt:lpstr>Times New Roman</vt:lpstr>
      <vt:lpstr>EB Garamond</vt:lpstr>
      <vt:lpstr>Century Gothic</vt:lpstr>
      <vt:lpstr>Arial</vt:lpstr>
      <vt:lpstr>Cambria</vt:lpstr>
      <vt:lpstr>Simple Light</vt:lpstr>
      <vt:lpstr> ARTCademy “Academia de Arte şi Meşteşuguri”</vt:lpstr>
      <vt:lpstr>Modulul 2  STRATEGIA PENTRU ART-START-UP &amp; ART-EPRENORI &amp; FIRME DE ARTĂ</vt:lpstr>
      <vt:lpstr>UNITATEA 1 MODEL DE AFACERI, PLAN DE AFACERI ȘI DESIGN ORGANIZAŢIONAL</vt:lpstr>
      <vt:lpstr>Obiectivele invăţării</vt:lpstr>
      <vt:lpstr>Modelul de afaceri canavas pentru microîntreprinderi de artă&amp;meşteşuguri</vt:lpstr>
      <vt:lpstr>Nevoile pieței și publicul țintă</vt:lpstr>
      <vt:lpstr>PowerPoint Presentation</vt:lpstr>
      <vt:lpstr>Planul de afaceri</vt:lpstr>
      <vt:lpstr>Planificarea strategică</vt:lpstr>
      <vt:lpstr>Planificarea functională şi operatională</vt:lpstr>
      <vt:lpstr>Activităţi de bază</vt:lpstr>
      <vt:lpstr>Coordonarea activităţilor</vt:lpstr>
      <vt:lpstr>Designul organizaţional</vt:lpstr>
      <vt:lpstr>Management </vt:lpstr>
      <vt:lpstr>Controlul </vt:lpstr>
      <vt:lpstr>Indicatori  </vt:lpstr>
      <vt:lpstr>VĂ MULŢUMESC!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ARTCademy “Arts and Crafts Academy”</dc:title>
  <dc:creator>Usuario</dc:creator>
  <cp:lastModifiedBy>EDUNET</cp:lastModifiedBy>
  <cp:revision>51</cp:revision>
  <dcterms:modified xsi:type="dcterms:W3CDTF">2020-01-17T09:10:45Z</dcterms:modified>
</cp:coreProperties>
</file>