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22"/>
  </p:notesMasterIdLst>
  <p:sldIdLst>
    <p:sldId id="256" r:id="rId2"/>
    <p:sldId id="272" r:id="rId3"/>
    <p:sldId id="283" r:id="rId4"/>
    <p:sldId id="275" r:id="rId5"/>
    <p:sldId id="276" r:id="rId6"/>
    <p:sldId id="286" r:id="rId7"/>
    <p:sldId id="285" r:id="rId8"/>
    <p:sldId id="282" r:id="rId9"/>
    <p:sldId id="288" r:id="rId10"/>
    <p:sldId id="295" r:id="rId11"/>
    <p:sldId id="289" r:id="rId12"/>
    <p:sldId id="290" r:id="rId13"/>
    <p:sldId id="301" r:id="rId14"/>
    <p:sldId id="306" r:id="rId15"/>
    <p:sldId id="292" r:id="rId16"/>
    <p:sldId id="308" r:id="rId17"/>
    <p:sldId id="294" r:id="rId18"/>
    <p:sldId id="307" r:id="rId19"/>
    <p:sldId id="309" r:id="rId20"/>
    <p:sldId id="274" r:id="rId21"/>
  </p:sldIdLst>
  <p:sldSz cx="9144000" cy="5143500" type="screen16x9"/>
  <p:notesSz cx="6858000" cy="9144000"/>
  <p:embeddedFontLst>
    <p:embeddedFont>
      <p:font typeface="Cambria" panose="02040503050406030204" pitchFamily="18"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Garamond" panose="02020404030301010803" pitchFamily="18" charset="0"/>
      <p:regular r:id="rId31"/>
      <p:bold r:id="rId32"/>
      <p: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1599" autoAdjust="0"/>
  </p:normalViewPr>
  <p:slideViewPr>
    <p:cSldViewPr snapToGrid="0">
      <p:cViewPr varScale="1">
        <p:scale>
          <a:sx n="157" d="100"/>
          <a:sy n="157" d="100"/>
        </p:scale>
        <p:origin x="880" y="160"/>
      </p:cViewPr>
      <p:guideLst>
        <p:guide orient="horz" pos="1620"/>
        <p:guide pos="2880"/>
      </p:guideLst>
    </p:cSldViewPr>
  </p:slideViewPr>
  <p:outlineViewPr>
    <p:cViewPr>
      <p:scale>
        <a:sx n="33" d="100"/>
        <a:sy n="33" d="100"/>
      </p:scale>
      <p:origin x="0" y="2336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14075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c.europa.eu/growth/single-market/services/services-directive/in-practice/contact_es"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
        <p:nvSpPr>
          <p:cNvPr id="2" name="Rectángulo 1">
            <a:extLst>
              <a:ext uri="{FF2B5EF4-FFF2-40B4-BE49-F238E27FC236}">
                <a16:creationId xmlns:a16="http://schemas.microsoft.com/office/drawing/2014/main" id="{36F06DE5-45FC-444B-8859-B68E60C3FBBD}"/>
              </a:ext>
            </a:extLst>
          </p:cNvPr>
          <p:cNvSpPr/>
          <p:nvPr/>
        </p:nvSpPr>
        <p:spPr>
          <a:xfrm>
            <a:off x="1529012" y="3504425"/>
            <a:ext cx="3365024" cy="677108"/>
          </a:xfrm>
          <a:prstGeom prst="rect">
            <a:avLst/>
          </a:prstGeom>
        </p:spPr>
        <p:txBody>
          <a:bodyPr wrap="none">
            <a:spAutoFit/>
          </a:bodyPr>
          <a:lstStyle/>
          <a:p>
            <a:r>
              <a:rPr lang="es-ES" sz="2400" dirty="0">
                <a:solidFill>
                  <a:srgbClr val="E06666"/>
                </a:solidFill>
                <a:latin typeface="Cambria"/>
              </a:rPr>
              <a:t>ART-startup </a:t>
            </a:r>
            <a:r>
              <a:rPr lang="es-ES" sz="2400" dirty="0" err="1">
                <a:solidFill>
                  <a:srgbClr val="E06666"/>
                </a:solidFill>
                <a:latin typeface="Cambria"/>
              </a:rPr>
              <a:t>toolkit</a:t>
            </a:r>
            <a:endParaRPr lang="es-ES" sz="2400" dirty="0">
              <a:solidFill>
                <a:srgbClr val="E06666"/>
              </a:solidFill>
              <a:latin typeface="Cambria"/>
            </a:endParaRPr>
          </a:p>
          <a:p>
            <a:r>
              <a:rPr lang="es-ES" dirty="0"/>
              <a:t> </a:t>
            </a:r>
            <a:r>
              <a:rPr lang="en-US" dirty="0">
                <a:solidFill>
                  <a:srgbClr val="E06666"/>
                </a:solidFill>
                <a:latin typeface="Cambria"/>
                <a:ea typeface="Cambria"/>
                <a:cs typeface="Cambria"/>
                <a:sym typeface="Cambria"/>
              </a:rPr>
              <a:t>PRAWNE ASPEKTY ZAKŁADANIA FIRMY</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970156"/>
            <a:ext cx="8881289" cy="3334632"/>
          </a:xfrm>
        </p:spPr>
        <p:txBody>
          <a:bodyPr/>
          <a:lstStyle/>
          <a:p>
            <a:pPr marL="114300" indent="0" algn="just">
              <a:buNone/>
            </a:pPr>
            <a:r>
              <a:rPr lang="en-US" altLang="pl-PL" dirty="0">
                <a:solidFill>
                  <a:schemeClr val="tx1"/>
                </a:solidFill>
                <a:latin typeface="Calibri" panose="020F0502020204030204" pitchFamily="34" charset="0"/>
                <a:ea typeface="Calibri" panose="020F0502020204030204" pitchFamily="34" charset="0"/>
                <a:cs typeface="Calibri" panose="020F0502020204030204" pitchFamily="34" charset="0"/>
              </a:rPr>
              <a:t>4. </a:t>
            </a:r>
            <a:r>
              <a:rPr lang="pl-PL" altLang="pl-PL" dirty="0">
                <a:solidFill>
                  <a:schemeClr val="tx1"/>
                </a:solidFill>
                <a:latin typeface="Calibri" panose="020F0502020204030204" pitchFamily="34" charset="0"/>
                <a:ea typeface="Calibri" panose="020F0502020204030204" pitchFamily="34" charset="0"/>
                <a:cs typeface="Calibri" panose="020F0502020204030204" pitchFamily="34" charset="0"/>
              </a:rPr>
              <a:t>Spółka z ograniczoną odpowiedzialnością </a:t>
            </a:r>
            <a:endParaRPr lang="pl-PL" altLang="pl-PL"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marL="0" lvl="0" indent="0" algn="just" eaLnBrk="0" fontAlgn="base" hangingPunct="0">
              <a:lnSpc>
                <a:spcPct val="100000"/>
              </a:lnSpc>
              <a:spcBef>
                <a:spcPct val="0"/>
              </a:spcBef>
              <a:spcAft>
                <a:spcPct val="0"/>
              </a:spcAft>
              <a:buClrTx/>
              <a:buSzTx/>
              <a:buNone/>
            </a:pPr>
            <a:r>
              <a:rPr lang="pl-PL" altLang="pl-PL" dirty="0">
                <a:solidFill>
                  <a:srgbClr val="222222"/>
                </a:solidFill>
                <a:latin typeface="Calibri" panose="020F0502020204030204" pitchFamily="34" charset="0"/>
                <a:ea typeface="Times New Roman" panose="02020603050405020304" pitchFamily="18" charset="0"/>
                <a:cs typeface="Calibri" panose="020F0502020204030204" pitchFamily="34" charset="0"/>
              </a:rPr>
              <a:t>Spółki z ograniczoną odpowiedzialnością to hybrydowe formy działalności, które mają cechy zarówno spółki kapitałowej jak i spółki osobowej. </a:t>
            </a:r>
            <a:r>
              <a:rPr lang="pl-PL" altLang="pl-PL" dirty="0">
                <a:solidFill>
                  <a:srgbClr val="000000"/>
                </a:solidFill>
                <a:latin typeface="Calibri" panose="020F0502020204030204" pitchFamily="34" charset="0"/>
                <a:ea typeface="Times New Roman" panose="02020603050405020304" pitchFamily="18" charset="0"/>
                <a:cs typeface="Calibri" panose="020F0502020204030204" pitchFamily="34" charset="0"/>
              </a:rPr>
              <a:t>Spółka z o.o. posiada osobowość prawną. Wspólnicy spółki z ograniczoną odpowiedzialnością nazywani są udziałowcami. Podobnie jak w spółce akcyjnej nigdy nie ponoszą odpowiedzialności z zobowiązania spółki. Odmiennie jednak członkowie zarządu sp. z o.o., którzy ponoszą odpowiedzialność subsydiarną oraz solidarną za zobowiązania spółki</a:t>
            </a:r>
            <a:r>
              <a:rPr lang="pl-PL" altLang="pl-PL" sz="1000" dirty="0">
                <a:solidFill>
                  <a:schemeClr val="tx1"/>
                </a:solidFill>
                <a:latin typeface="Calibri" panose="020F0502020204030204" pitchFamily="34" charset="0"/>
                <a:cs typeface="Calibri" panose="020F0502020204030204" pitchFamily="34" charset="0"/>
              </a:rPr>
              <a:t> </a:t>
            </a:r>
          </a:p>
          <a:p>
            <a:pPr marL="0" lvl="0" indent="0" algn="just" eaLnBrk="0" fontAlgn="base" hangingPunct="0">
              <a:lnSpc>
                <a:spcPct val="100000"/>
              </a:lnSpc>
              <a:spcBef>
                <a:spcPct val="0"/>
              </a:spcBef>
              <a:spcAft>
                <a:spcPct val="0"/>
              </a:spcAft>
              <a:buClrTx/>
              <a:buSzTx/>
              <a:buNone/>
            </a:pPr>
            <a:endParaRPr lang="pl-PL" altLang="pl-PL" sz="1000" dirty="0">
              <a:solidFill>
                <a:schemeClr val="tx1"/>
              </a:solidFill>
              <a:latin typeface="Calibri" panose="020F0502020204030204" pitchFamily="34" charset="0"/>
              <a:cs typeface="Calibri" panose="020F0502020204030204" pitchFamily="34" charset="0"/>
            </a:endParaRPr>
          </a:p>
          <a:p>
            <a:pPr marL="0" lvl="0" indent="0" algn="just" eaLnBrk="0" fontAlgn="base" hangingPunct="0">
              <a:lnSpc>
                <a:spcPct val="100000"/>
              </a:lnSpc>
              <a:spcBef>
                <a:spcPct val="0"/>
              </a:spcBef>
              <a:spcAft>
                <a:spcPct val="0"/>
              </a:spcAft>
              <a:buClrTx/>
              <a:buSzTx/>
              <a:buNone/>
            </a:pPr>
            <a:endParaRPr lang="pl-PL" altLang="pl-PL" sz="1000" dirty="0">
              <a:solidFill>
                <a:schemeClr val="tx1"/>
              </a:solidFill>
              <a:latin typeface="Calibri" panose="020F0502020204030204" pitchFamily="34" charset="0"/>
              <a:cs typeface="Calibri" panose="020F0502020204030204" pitchFamily="34" charset="0"/>
            </a:endParaRPr>
          </a:p>
          <a:p>
            <a:pPr marL="0" lvl="0" indent="0" algn="just" eaLnBrk="0" fontAlgn="base" hangingPunct="0">
              <a:lnSpc>
                <a:spcPct val="100000"/>
              </a:lnSpc>
              <a:spcBef>
                <a:spcPct val="0"/>
              </a:spcBef>
              <a:spcAft>
                <a:spcPct val="0"/>
              </a:spcAft>
              <a:buClrTx/>
              <a:buSzTx/>
              <a:buNone/>
            </a:pPr>
            <a:r>
              <a:rPr lang="pl-PL" altLang="pl-PL" dirty="0">
                <a:solidFill>
                  <a:schemeClr val="tx1"/>
                </a:solidFill>
                <a:latin typeface="Calibri" panose="020F0502020204030204" pitchFamily="34" charset="0"/>
                <a:ea typeface="Calibri" panose="020F0502020204030204" pitchFamily="34" charset="0"/>
                <a:cs typeface="Calibri" panose="020F0502020204030204" pitchFamily="34" charset="0"/>
              </a:rPr>
              <a:t>5. Spółdzielnia </a:t>
            </a:r>
            <a:endParaRPr lang="pl-PL" altLang="pl-PL"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lvl="0" indent="0" algn="just" eaLnBrk="0" fontAlgn="base" hangingPunct="0">
              <a:lnSpc>
                <a:spcPct val="100000"/>
              </a:lnSpc>
              <a:spcBef>
                <a:spcPct val="0"/>
              </a:spcBef>
              <a:spcAft>
                <a:spcPct val="0"/>
              </a:spcAft>
              <a:buClrTx/>
              <a:buSzTx/>
              <a:buNone/>
            </a:pPr>
            <a:r>
              <a:rPr lang="pl-PL" altLang="pl-PL" dirty="0">
                <a:solidFill>
                  <a:srgbClr val="000000"/>
                </a:solidFill>
                <a:latin typeface="Calibri" panose="020F0502020204030204" pitchFamily="34" charset="0"/>
                <a:ea typeface="Times New Roman" panose="02020603050405020304" pitchFamily="18" charset="0"/>
                <a:cs typeface="Calibri" panose="020F0502020204030204" pitchFamily="34" charset="0"/>
              </a:rPr>
              <a:t>Spółdzielnia jest dobrowolnym zrzeszeniem nieograniczonej liczby osób, o zmiennym składzie osobowym i zmiennym funduszu udziałowym, które w interesie swoich członków prowadzi wspólną działalność gospodarczą . Osoby tworzące grupę nazywane są członkami spółdzielni. </a:t>
            </a:r>
          </a:p>
          <a:p>
            <a:pPr marL="0" lvl="0" indent="0" algn="just" eaLnBrk="0" fontAlgn="base" hangingPunct="0">
              <a:lnSpc>
                <a:spcPct val="100000"/>
              </a:lnSpc>
              <a:spcBef>
                <a:spcPct val="0"/>
              </a:spcBef>
              <a:spcAft>
                <a:spcPct val="0"/>
              </a:spcAft>
              <a:buClrTx/>
              <a:buSzTx/>
              <a:buNone/>
            </a:pPr>
            <a:r>
              <a:rPr lang="pl-PL" altLang="pl-PL" dirty="0">
                <a:solidFill>
                  <a:srgbClr val="000000"/>
                </a:solidFill>
                <a:latin typeface="Calibri" panose="020F0502020204030204" pitchFamily="34" charset="0"/>
                <a:ea typeface="Times New Roman" panose="02020603050405020304" pitchFamily="18" charset="0"/>
                <a:cs typeface="Calibri" panose="020F0502020204030204" pitchFamily="34" charset="0"/>
              </a:rPr>
              <a:t>Niektóre przykłady spółdzielni to: spółdzielnie wodne i energetyczne, spółdzielnie mleczarskie, banki spółdzielcze, kasy oszczędnościowo</a:t>
            </a:r>
            <a:r>
              <a:rPr lang="pl-PL" altLang="pl-PL" dirty="0">
                <a:solidFill>
                  <a:srgbClr val="222222"/>
                </a:solidFill>
                <a:latin typeface="Calibri" panose="020F0502020204030204" pitchFamily="34" charset="0"/>
                <a:ea typeface="Times New Roman" panose="02020603050405020304" pitchFamily="18" charset="0"/>
                <a:cs typeface="Calibri" panose="020F0502020204030204" pitchFamily="34" charset="0"/>
              </a:rPr>
              <a:t>-kredytowe i spółdzielnie mieszkaniowe.</a:t>
            </a:r>
            <a:r>
              <a:rPr lang="pl-PL" altLang="pl-PL" dirty="0">
                <a:solidFill>
                  <a:schemeClr val="tx1"/>
                </a:solidFill>
                <a:latin typeface="Calibri" panose="020F0502020204030204" pitchFamily="34" charset="0"/>
                <a:cs typeface="Calibri" panose="020F0502020204030204" pitchFamily="34" charset="0"/>
              </a:rPr>
              <a:t> </a:t>
            </a:r>
          </a:p>
          <a:p>
            <a:pPr marL="0" lvl="0" indent="0" algn="just" eaLnBrk="0" fontAlgn="base" hangingPunct="0">
              <a:lnSpc>
                <a:spcPct val="100000"/>
              </a:lnSpc>
              <a:spcBef>
                <a:spcPct val="0"/>
              </a:spcBef>
              <a:spcAft>
                <a:spcPct val="0"/>
              </a:spcAft>
              <a:buClrTx/>
              <a:buSzTx/>
              <a:buNone/>
            </a:pPr>
            <a:endParaRPr lang="pl-PL" altLang="pl-PL" sz="2400" dirty="0">
              <a:solidFill>
                <a:schemeClr val="tx1"/>
              </a:solidFill>
              <a:latin typeface="Calibri" panose="020F0502020204030204" pitchFamily="34" charset="0"/>
              <a:cs typeface="Calibri" panose="020F0502020204030204" pitchFamily="34" charset="0"/>
            </a:endParaRPr>
          </a:p>
          <a:p>
            <a:pPr marL="114300" indent="0" algn="just">
              <a:buNone/>
            </a:pPr>
            <a:endParaRPr lang="en-US" dirty="0"/>
          </a:p>
          <a:p>
            <a:pPr marL="114300" indent="0" algn="just">
              <a:buNone/>
            </a:pPr>
            <a:endParaRPr lang="es-ES" dirty="0"/>
          </a:p>
        </p:txBody>
      </p:sp>
      <p:sp>
        <p:nvSpPr>
          <p:cNvPr id="4" name="3 CuadroTexto"/>
          <p:cNvSpPr txBox="1"/>
          <p:nvPr/>
        </p:nvSpPr>
        <p:spPr>
          <a:xfrm>
            <a:off x="333838" y="239709"/>
            <a:ext cx="2564295" cy="307777"/>
          </a:xfrm>
          <a:prstGeom prst="rect">
            <a:avLst/>
          </a:prstGeom>
          <a:noFill/>
        </p:spPr>
        <p:txBody>
          <a:bodyPr wrap="square" rtlCol="0">
            <a:spAutoFit/>
          </a:bodyPr>
          <a:lstStyle/>
          <a:p>
            <a:r>
              <a:rPr lang="es-ES" dirty="0"/>
              <a:t>Unit 2. FORMY PRAWNE</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2" name="Rectangle 1">
            <a:extLst>
              <a:ext uri="{FF2B5EF4-FFF2-40B4-BE49-F238E27FC236}">
                <a16:creationId xmlns:a16="http://schemas.microsoft.com/office/drawing/2014/main" id="{3BA56A4E-5235-3B42-8DF1-B9F908420847}"/>
              </a:ext>
            </a:extLst>
          </p:cNvPr>
          <p:cNvSpPr>
            <a:spLocks noChangeArrowheads="1"/>
          </p:cNvSpPr>
          <p:nvPr/>
        </p:nvSpPr>
        <p:spPr bwMode="auto">
          <a:xfrm>
            <a:off x="4401921" y="120878"/>
            <a:ext cx="3401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4. </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632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584712"/>
            <a:ext cx="7138200" cy="1263600"/>
          </a:xfrm>
        </p:spPr>
        <p:txBody>
          <a:bodyPr/>
          <a:lstStyle/>
          <a:p>
            <a:r>
              <a:rPr lang="es-ES" sz="3600" b="0" dirty="0">
                <a:solidFill>
                  <a:srgbClr val="F24F4F"/>
                </a:solidFill>
                <a:latin typeface="Cambria" panose="02040503050406030204" pitchFamily="18" charset="0"/>
              </a:rPr>
              <a:t>UNIT 3. WADY I ZALETY</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83590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Wady</a:t>
            </a:r>
            <a:r>
              <a:rPr lang="es-ES" dirty="0">
                <a:solidFill>
                  <a:srgbClr val="F24F4F"/>
                </a:solidFill>
                <a:latin typeface="Cambria" panose="02040503050406030204" pitchFamily="18" charset="0"/>
              </a:rPr>
              <a:t> i </a:t>
            </a:r>
            <a:r>
              <a:rPr lang="es-ES" dirty="0" err="1">
                <a:solidFill>
                  <a:srgbClr val="F24F4F"/>
                </a:solidFill>
                <a:latin typeface="Cambria" panose="02040503050406030204" pitchFamily="18" charset="0"/>
              </a:rPr>
              <a:t>zalety</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560181"/>
            <a:ext cx="8881289" cy="3270205"/>
          </a:xfrm>
        </p:spPr>
        <p:txBody>
          <a:bodyPr/>
          <a:lstStyle/>
          <a:p>
            <a:pPr marL="0" lvl="0" indent="0" algn="l" eaLnBrk="0" fontAlgn="base" hangingPunct="0">
              <a:lnSpc>
                <a:spcPct val="100000"/>
              </a:lnSpc>
              <a:spcBef>
                <a:spcPct val="0"/>
              </a:spcBef>
              <a:spcAft>
                <a:spcPct val="0"/>
              </a:spcAft>
              <a:buClrTx/>
              <a:buSzTx/>
              <a:buNone/>
            </a:pPr>
            <a:r>
              <a:rPr lang="pl-PL" altLang="pl-PL" dirty="0">
                <a:solidFill>
                  <a:srgbClr val="222222"/>
                </a:solidFill>
                <a:latin typeface="Calibri" panose="020F0502020204030204" pitchFamily="34" charset="0"/>
                <a:ea typeface="Times New Roman" panose="02020603050405020304" pitchFamily="18" charset="0"/>
              </a:rPr>
              <a:t>Bycie przedsiębiorcą posiada zarówno pewne zalety przynoszące znaczące korzyści dla osoby lub grupy osób będących właścicielami przedsiębiorstwa jak i pewne wady. Ważne, aby przygotowując biznes plan przeanalizować wszystkie atuty i wady wynikające z prowadzenia działalności gospodarczej i zestawić je z innymi możliwościami zawodowymi. </a:t>
            </a:r>
          </a:p>
          <a:p>
            <a:pPr marL="0" lvl="0" indent="0" algn="l" eaLnBrk="0" fontAlgn="base" hangingPunct="0">
              <a:lnSpc>
                <a:spcPct val="100000"/>
              </a:lnSpc>
              <a:spcBef>
                <a:spcPct val="0"/>
              </a:spcBef>
              <a:spcAft>
                <a:spcPct val="0"/>
              </a:spcAft>
              <a:buClrTx/>
              <a:buSzTx/>
              <a:buNone/>
            </a:pPr>
            <a:endParaRPr lang="pl-PL" altLang="pl-PL" sz="1000" dirty="0">
              <a:solidFill>
                <a:schemeClr val="tx1"/>
              </a:solidFill>
            </a:endParaRPr>
          </a:p>
          <a:p>
            <a:pPr marL="0" lvl="0" indent="0" algn="l" eaLnBrk="0" fontAlgn="base" hangingPunct="0">
              <a:lnSpc>
                <a:spcPct val="100000"/>
              </a:lnSpc>
              <a:spcBef>
                <a:spcPct val="0"/>
              </a:spcBef>
              <a:spcAft>
                <a:spcPct val="0"/>
              </a:spcAft>
              <a:buClrTx/>
              <a:buSzTx/>
              <a:buNone/>
            </a:pPr>
            <a:r>
              <a:rPr lang="pl-PL" altLang="pl-PL" dirty="0">
                <a:solidFill>
                  <a:schemeClr val="tx1"/>
                </a:solidFill>
                <a:latin typeface="Arial" panose="020B0604020202020204" pitchFamily="34" charset="0"/>
                <a:ea typeface="Calibri" panose="020F0502020204030204" pitchFamily="34" charset="0"/>
                <a:cs typeface="Arial" panose="020B0604020202020204" pitchFamily="34" charset="0"/>
              </a:rPr>
              <a:t>Wśród głównych zalet, wynikających z prowadzenia działalności gospodarczej warto podkreślić następujące: </a:t>
            </a:r>
          </a:p>
          <a:p>
            <a:pPr marL="0" lvl="0" indent="0" algn="l" eaLnBrk="0" fontAlgn="base" hangingPunct="0">
              <a:lnSpc>
                <a:spcPct val="100000"/>
              </a:lnSpc>
              <a:spcBef>
                <a:spcPct val="0"/>
              </a:spcBef>
              <a:spcAft>
                <a:spcPct val="0"/>
              </a:spcAft>
              <a:buClrTx/>
              <a:buSzTx/>
              <a:buNone/>
            </a:pPr>
            <a:endParaRPr lang="pl-PL" altLang="pl-PL" dirty="0">
              <a:solidFill>
                <a:srgbClr val="222222"/>
              </a:solidFill>
              <a:latin typeface="Calibri" panose="020F0502020204030204" pitchFamily="34" charset="0"/>
              <a:ea typeface="Times New Roman" panose="02020603050405020304" pitchFamily="18" charset="0"/>
            </a:endParaRPr>
          </a:p>
          <a:p>
            <a:pPr marL="342900" lvl="0" indent="-342900" algn="l" eaLnBrk="0" fontAlgn="base" hangingPunct="0">
              <a:lnSpc>
                <a:spcPct val="100000"/>
              </a:lnSpc>
              <a:spcBef>
                <a:spcPct val="0"/>
              </a:spcBef>
              <a:spcAft>
                <a:spcPct val="0"/>
              </a:spcAft>
              <a:buClrTx/>
              <a:buSzTx/>
              <a:buAutoNum type="arabicPeriod"/>
            </a:pPr>
            <a:r>
              <a:rPr lang="pl-PL" altLang="pl-PL" dirty="0">
                <a:solidFill>
                  <a:srgbClr val="222222"/>
                </a:solidFill>
                <a:latin typeface="Calibri" panose="020F0502020204030204" pitchFamily="34" charset="0"/>
                <a:ea typeface="Times New Roman" panose="02020603050405020304" pitchFamily="18" charset="0"/>
              </a:rPr>
              <a:t>Bycie przedsiębiorcą przynosi dużą satysfakcję, bo można robić rzeczy według własnego uznania będąc własnym szefem. </a:t>
            </a:r>
          </a:p>
          <a:p>
            <a:pPr marL="342900" lvl="0" indent="-342900" algn="l" eaLnBrk="0" fontAlgn="base" hangingPunct="0">
              <a:lnSpc>
                <a:spcPct val="100000"/>
              </a:lnSpc>
              <a:spcBef>
                <a:spcPct val="0"/>
              </a:spcBef>
              <a:spcAft>
                <a:spcPct val="0"/>
              </a:spcAft>
              <a:buClrTx/>
              <a:buSzTx/>
              <a:buAutoNum type="arabicPeriod"/>
            </a:pPr>
            <a:r>
              <a:rPr lang="pl-PL" altLang="pl-PL" dirty="0">
                <a:solidFill>
                  <a:srgbClr val="222222"/>
                </a:solidFill>
                <a:latin typeface="Calibri" panose="020F0502020204030204" pitchFamily="34" charset="0"/>
                <a:ea typeface="Times New Roman" panose="02020603050405020304" pitchFamily="18" charset="0"/>
              </a:rPr>
              <a:t>Będąc przedsiębiorcą tworzy się miejsca pracy dla innych, co poprawia sytuację ekonomiczną miejscowości i regionu, zapewniając Ci satysfakcję na poziomie osobistym i zawodowym.</a:t>
            </a:r>
          </a:p>
          <a:p>
            <a:pPr marL="342900" lvl="0" indent="-342900" algn="l" eaLnBrk="0" fontAlgn="base" hangingPunct="0">
              <a:lnSpc>
                <a:spcPct val="100000"/>
              </a:lnSpc>
              <a:spcBef>
                <a:spcPct val="0"/>
              </a:spcBef>
              <a:spcAft>
                <a:spcPct val="0"/>
              </a:spcAft>
              <a:buClrTx/>
              <a:buSzTx/>
              <a:buAutoNum type="arabicPeriod"/>
            </a:pPr>
            <a:r>
              <a:rPr lang="pl-PL" altLang="pl-PL" dirty="0">
                <a:solidFill>
                  <a:srgbClr val="222222"/>
                </a:solidFill>
                <a:latin typeface="Calibri" panose="020F0502020204030204" pitchFamily="34" charset="0"/>
                <a:ea typeface="Times New Roman" panose="02020603050405020304" pitchFamily="18" charset="0"/>
              </a:rPr>
              <a:t>Obecnie postać przedsiębiorcy zyskuje coraz większe uznanie, szacunek i podziw społeczny, co również wynagradza wysiłek pracy przedsiębiorcy ze społecznego punktu widzenia.</a:t>
            </a:r>
          </a:p>
          <a:p>
            <a:pPr marL="114300" indent="0" algn="just">
              <a:buNone/>
            </a:pPr>
            <a:endParaRPr lang="en-US" dirty="0"/>
          </a:p>
          <a:p>
            <a:pPr marL="114300" indent="0" algn="just">
              <a:buNone/>
            </a:pPr>
            <a:endParaRPr lang="en-US" dirty="0"/>
          </a:p>
          <a:p>
            <a:pPr marL="114300" indent="0" algn="just">
              <a:buNone/>
            </a:pPr>
            <a:endParaRPr lang="en-US" dirty="0"/>
          </a:p>
          <a:p>
            <a:pPr marL="114300" indent="0" algn="just">
              <a:buNone/>
            </a:pPr>
            <a:endParaRPr lang="en-U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err="1"/>
              <a:t>Unit</a:t>
            </a:r>
            <a:r>
              <a:rPr lang="es-ES" dirty="0"/>
              <a:t> 3. WADY I ZALETY</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80280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992459"/>
            <a:ext cx="8881289" cy="3479179"/>
          </a:xfrm>
        </p:spPr>
        <p:txBody>
          <a:bodyPr/>
          <a:lstStyle/>
          <a:p>
            <a:pPr marL="114300" indent="0" algn="just">
              <a:buNone/>
            </a:pPr>
            <a:endParaRPr lang="en-US" dirty="0"/>
          </a:p>
          <a:p>
            <a:pPr marL="114300" indent="0" algn="just">
              <a:buNone/>
            </a:pPr>
            <a:r>
              <a:rPr lang="en-US" dirty="0"/>
              <a:t>4. </a:t>
            </a:r>
            <a:r>
              <a:rPr lang="pl-PL" altLang="pl-PL" dirty="0">
                <a:solidFill>
                  <a:srgbClr val="222222"/>
                </a:solidFill>
                <a:latin typeface="Calibri" panose="020F0502020204030204" pitchFamily="34" charset="0"/>
                <a:ea typeface="Times New Roman" panose="02020603050405020304" pitchFamily="18" charset="0"/>
              </a:rPr>
              <a:t>Jako przedsiębiorca można współpracować przy różnych wydarzeniach z lokalną społecznością, co daje osobistą satysfakcję.</a:t>
            </a:r>
          </a:p>
          <a:p>
            <a:pPr marL="114300" indent="0" algn="just">
              <a:buNone/>
            </a:pPr>
            <a:r>
              <a:rPr lang="pl-PL" altLang="pl-PL" dirty="0">
                <a:solidFill>
                  <a:srgbClr val="222222"/>
                </a:solidFill>
                <a:latin typeface="Calibri" panose="020F0502020204030204" pitchFamily="34" charset="0"/>
                <a:ea typeface="Times New Roman" panose="02020603050405020304" pitchFamily="18" charset="0"/>
              </a:rPr>
              <a:t>5. Praca przedsiębiorcy kształtuje osobistą inicjatywę i stymuluje osobiste wyzwanie.</a:t>
            </a:r>
          </a:p>
          <a:p>
            <a:pPr marL="114300" indent="0" algn="just">
              <a:buNone/>
            </a:pPr>
            <a:r>
              <a:rPr lang="pl-PL" altLang="pl-PL" dirty="0">
                <a:solidFill>
                  <a:srgbClr val="222222"/>
                </a:solidFill>
                <a:latin typeface="Calibri" panose="020F0502020204030204" pitchFamily="34" charset="0"/>
                <a:ea typeface="Times New Roman" panose="02020603050405020304" pitchFamily="18" charset="0"/>
              </a:rPr>
              <a:t>6. Praca przedsiębiorcy jest alternatywą dla zatrudnienia w innej firmie, a jednocześnie daje możliwość pracy dla siebie.</a:t>
            </a:r>
          </a:p>
          <a:p>
            <a:pPr marL="114300" indent="0" algn="just">
              <a:buNone/>
            </a:pPr>
            <a:r>
              <a:rPr lang="pl-PL" altLang="pl-PL" dirty="0">
                <a:solidFill>
                  <a:srgbClr val="222222"/>
                </a:solidFill>
                <a:latin typeface="Calibri" panose="020F0502020204030204" pitchFamily="34" charset="0"/>
                <a:ea typeface="Times New Roman" panose="02020603050405020304" pitchFamily="18" charset="0"/>
              </a:rPr>
              <a:t>7. Można spełnić swoje marzenia, projekt lub pomysł.</a:t>
            </a:r>
          </a:p>
          <a:p>
            <a:pPr marL="114300" indent="0" algn="just">
              <a:buNone/>
            </a:pPr>
            <a:r>
              <a:rPr lang="pl-PL" altLang="pl-PL" dirty="0">
                <a:solidFill>
                  <a:srgbClr val="222222"/>
                </a:solidFill>
                <a:latin typeface="Calibri" panose="020F0502020204030204" pitchFamily="34" charset="0"/>
                <a:ea typeface="Times New Roman" panose="02020603050405020304" pitchFamily="18" charset="0"/>
              </a:rPr>
              <a:t>8. Praca przedsiębiorcy pozwala na uczenie się i codzienne zdobywanie wiedzy w „dżungli rynku”.</a:t>
            </a:r>
          </a:p>
          <a:p>
            <a:pPr marL="114300" indent="0" algn="just">
              <a:buNone/>
            </a:pPr>
            <a:r>
              <a:rPr lang="pl-PL" altLang="pl-PL" dirty="0">
                <a:solidFill>
                  <a:srgbClr val="222222"/>
                </a:solidFill>
                <a:latin typeface="Calibri" panose="020F0502020204030204" pitchFamily="34" charset="0"/>
                <a:ea typeface="Times New Roman" panose="02020603050405020304" pitchFamily="18" charset="0"/>
              </a:rPr>
              <a:t>9. Praca przedsiębiorcy zwiększa krąg relacji i nowych przyjaźni w środowisku biznesowym.</a:t>
            </a:r>
          </a:p>
          <a:p>
            <a:pPr marL="114300" indent="0" algn="just">
              <a:buNone/>
            </a:pPr>
            <a:r>
              <a:rPr lang="pl-PL" altLang="pl-PL" dirty="0">
                <a:solidFill>
                  <a:srgbClr val="222222"/>
                </a:solidFill>
                <a:latin typeface="Calibri" panose="020F0502020204030204" pitchFamily="34" charset="0"/>
                <a:ea typeface="Times New Roman" panose="02020603050405020304" pitchFamily="18" charset="0"/>
              </a:rPr>
              <a:t>10. Można uzyskać długoterminowe nagrody, przyczyniając się do zabezpieczenia swojej przyszłości, tworzenia emerytalnego funduszu oszczędnościowego lub sprzedaży przedsiębiorstwa w odpowiednim czasie, w którym uzyskuje się zyski kapitałowe.</a:t>
            </a:r>
            <a:r>
              <a:rPr lang="pl-PL" altLang="pl-PL" sz="1000" dirty="0">
                <a:solidFill>
                  <a:schemeClr val="tx1"/>
                </a:solidFill>
              </a:rPr>
              <a:t> </a:t>
            </a:r>
            <a:endParaRPr lang="pl-PL" altLang="pl-PL" sz="2400" dirty="0">
              <a:solidFill>
                <a:schemeClr val="tx1"/>
              </a:solidFill>
              <a:latin typeface="Arial" panose="020B0604020202020204" pitchFamily="34" charset="0"/>
            </a:endParaRPr>
          </a:p>
          <a:p>
            <a:pPr marL="114300" indent="0" algn="just">
              <a:buNone/>
            </a:pPr>
            <a:endParaRPr lang="en-US" dirty="0"/>
          </a:p>
          <a:p>
            <a:pPr marL="114300" indent="0" algn="just">
              <a:buNone/>
            </a:pPr>
            <a:endParaRPr lang="en-US" dirty="0"/>
          </a:p>
          <a:p>
            <a:pPr marL="114300" indent="0" algn="just">
              <a:buNone/>
            </a:pPr>
            <a:endParaRPr lang="es-ES" dirty="0"/>
          </a:p>
        </p:txBody>
      </p:sp>
      <p:sp>
        <p:nvSpPr>
          <p:cNvPr id="4" name="3 CuadroTexto"/>
          <p:cNvSpPr txBox="1"/>
          <p:nvPr/>
        </p:nvSpPr>
        <p:spPr>
          <a:xfrm>
            <a:off x="180090" y="206156"/>
            <a:ext cx="4026289" cy="307777"/>
          </a:xfrm>
          <a:prstGeom prst="rect">
            <a:avLst/>
          </a:prstGeom>
          <a:noFill/>
        </p:spPr>
        <p:txBody>
          <a:bodyPr wrap="square" rtlCol="0">
            <a:spAutoFit/>
          </a:bodyPr>
          <a:lstStyle/>
          <a:p>
            <a:r>
              <a:rPr lang="es-ES" dirty="0" err="1"/>
              <a:t>Unit</a:t>
            </a:r>
            <a:r>
              <a:rPr lang="es-ES" dirty="0"/>
              <a:t> 3. WADY I ZALETY</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75541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15133" y="1469889"/>
            <a:ext cx="8881289" cy="3479179"/>
          </a:xfrm>
        </p:spPr>
        <p:txBody>
          <a:bodyPr/>
          <a:lstStyle/>
          <a:p>
            <a:pPr marL="114300" indent="0" algn="just">
              <a:buNone/>
            </a:pPr>
            <a:r>
              <a:rPr lang="pl-PL" altLang="pl-PL" dirty="0">
                <a:solidFill>
                  <a:srgbClr val="222222"/>
                </a:solidFill>
                <a:latin typeface="Calibri" panose="020F0502020204030204" pitchFamily="34" charset="0"/>
                <a:ea typeface="Times New Roman" panose="02020603050405020304" pitchFamily="18" charset="0"/>
              </a:rPr>
              <a:t>Z drugiej strony, przy tworzeniu każdej firmy występują pewne ograniczenia i problemy, którym trzeba stawić czoła i przyjąć na siebie ogromną odpowiedzialność. Wśród najczęstszych wad wymieniono te najważniejsze kluczowe dla rozwoju firmy:</a:t>
            </a:r>
          </a:p>
          <a:p>
            <a:pPr indent="-342900" algn="just">
              <a:buAutoNum type="arabicPeriod"/>
            </a:pPr>
            <a:r>
              <a:rPr lang="pl-PL" altLang="pl-PL" dirty="0">
                <a:solidFill>
                  <a:srgbClr val="222222"/>
                </a:solidFill>
                <a:latin typeface="Calibri" panose="020F0502020204030204" pitchFamily="34" charset="0"/>
                <a:ea typeface="Times New Roman" panose="02020603050405020304" pitchFamily="18" charset="0"/>
              </a:rPr>
              <a:t>Całkowite poświęcenie dla biznesu i klientów.</a:t>
            </a:r>
          </a:p>
          <a:p>
            <a:pPr indent="-342900" algn="just">
              <a:buAutoNum type="arabicPeriod"/>
            </a:pPr>
            <a:r>
              <a:rPr lang="pl-PL" altLang="pl-PL" dirty="0">
                <a:solidFill>
                  <a:srgbClr val="222222"/>
                </a:solidFill>
                <a:latin typeface="Calibri" panose="020F0502020204030204" pitchFamily="34" charset="0"/>
                <a:ea typeface="Times New Roman" panose="02020603050405020304" pitchFamily="18" charset="0"/>
              </a:rPr>
              <a:t>Frustracja spowodowana ograniczonym dostępem do zasobów lub zdarzającym się przejęciem firmy.</a:t>
            </a:r>
          </a:p>
          <a:p>
            <a:pPr indent="-342900" algn="just">
              <a:buAutoNum type="arabicPeriod"/>
            </a:pPr>
            <a:r>
              <a:rPr lang="pl-PL" altLang="pl-PL" dirty="0">
                <a:solidFill>
                  <a:srgbClr val="222222"/>
                </a:solidFill>
                <a:latin typeface="Calibri" panose="020F0502020204030204" pitchFamily="34" charset="0"/>
                <a:ea typeface="Times New Roman" panose="02020603050405020304" pitchFamily="18" charset="0"/>
              </a:rPr>
              <a:t>Praca w bardzo intensywnym trybie po wiele godzin.</a:t>
            </a:r>
          </a:p>
          <a:p>
            <a:pPr indent="-342900" algn="just">
              <a:buAutoNum type="arabicPeriod"/>
            </a:pPr>
            <a:r>
              <a:rPr lang="pl-PL" altLang="pl-PL" dirty="0">
                <a:solidFill>
                  <a:srgbClr val="222222"/>
                </a:solidFill>
                <a:latin typeface="Calibri" panose="020F0502020204030204" pitchFamily="34" charset="0"/>
                <a:ea typeface="Times New Roman" panose="02020603050405020304" pitchFamily="18" charset="0"/>
              </a:rPr>
              <a:t>Brak pewnego poziomu bezpieczeństwa jaki ma pracownik najemny i wysoki poziom stresu.</a:t>
            </a:r>
          </a:p>
          <a:p>
            <a:pPr indent="-342900" algn="just">
              <a:buAutoNum type="arabicPeriod"/>
            </a:pPr>
            <a:r>
              <a:rPr lang="pl-PL" altLang="pl-PL" dirty="0">
                <a:solidFill>
                  <a:srgbClr val="222222"/>
                </a:solidFill>
                <a:latin typeface="Calibri" panose="020F0502020204030204" pitchFamily="34" charset="0"/>
                <a:ea typeface="Times New Roman" panose="02020603050405020304" pitchFamily="18" charset="0"/>
              </a:rPr>
              <a:t>Niepewność związana z rozwojem tworzonego biznesu i pochodnego ryzyka ekonomiczno-finansowego.</a:t>
            </a:r>
            <a:r>
              <a:rPr lang="pl-PL" altLang="pl-PL" sz="1000" dirty="0">
                <a:solidFill>
                  <a:schemeClr val="tx1"/>
                </a:solidFill>
              </a:rPr>
              <a:t> </a:t>
            </a:r>
            <a:endParaRPr lang="pl-PL" altLang="pl-PL" sz="2400" dirty="0">
              <a:solidFill>
                <a:schemeClr val="tx1"/>
              </a:solidFill>
              <a:latin typeface="Arial" panose="020B0604020202020204" pitchFamily="34" charset="0"/>
            </a:endParaRPr>
          </a:p>
          <a:p>
            <a:pPr marL="114300" indent="0" algn="just">
              <a:buNone/>
            </a:pPr>
            <a:endParaRPr lang="en-US" dirty="0"/>
          </a:p>
          <a:p>
            <a:pPr marL="114300" indent="0" algn="just">
              <a:buNone/>
            </a:pP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err="1"/>
              <a:t>Unit</a:t>
            </a:r>
            <a:r>
              <a:rPr lang="es-ES" dirty="0"/>
              <a:t> 3. WADY I ZALETY</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69948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584712"/>
            <a:ext cx="7138200" cy="1263600"/>
          </a:xfrm>
        </p:spPr>
        <p:txBody>
          <a:bodyPr/>
          <a:lstStyle/>
          <a:p>
            <a:r>
              <a:rPr lang="es-ES" sz="3600" b="0" dirty="0">
                <a:solidFill>
                  <a:srgbClr val="F24F4F"/>
                </a:solidFill>
                <a:latin typeface="Cambria" panose="02040503050406030204" pitchFamily="18" charset="0"/>
              </a:rPr>
              <a:t>UNIT 4. PROCEDURY </a:t>
            </a:r>
            <a:r>
              <a:rPr lang="es-ES" b="0" dirty="0">
                <a:solidFill>
                  <a:srgbClr val="F24F4F"/>
                </a:solidFill>
                <a:latin typeface="Cambria" panose="02040503050406030204" pitchFamily="18" charset="0"/>
              </a:rPr>
              <a:t>P</a:t>
            </a:r>
            <a:r>
              <a:rPr lang="es-ES" sz="3600" b="0" dirty="0">
                <a:solidFill>
                  <a:srgbClr val="F24F4F"/>
                </a:solidFill>
                <a:latin typeface="Cambria" panose="02040503050406030204" pitchFamily="18" charset="0"/>
              </a:rPr>
              <a:t>RAWNE</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8443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Procedury</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prawne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42696" y="1354078"/>
            <a:ext cx="8397274" cy="3009366"/>
          </a:xfrm>
        </p:spPr>
        <p:txBody>
          <a:bodyPr/>
          <a:lstStyle/>
          <a:p>
            <a:pPr marL="0" indent="0" algn="just" eaLnBrk="0" fontAlgn="base" hangingPunct="0">
              <a:lnSpc>
                <a:spcPct val="100000"/>
              </a:lnSpc>
              <a:spcBef>
                <a:spcPct val="0"/>
              </a:spcBef>
              <a:spcAft>
                <a:spcPct val="0"/>
              </a:spcAft>
              <a:buClrTx/>
              <a:buSzTx/>
              <a:buNone/>
            </a:pPr>
            <a:r>
              <a:rPr lang="pl-PL" altLang="pl-PL" dirty="0">
                <a:solidFill>
                  <a:srgbClr val="222222"/>
                </a:solidFill>
                <a:latin typeface="Calibri" panose="020F0502020204030204" pitchFamily="34" charset="0"/>
                <a:ea typeface="Times New Roman" panose="02020603050405020304" pitchFamily="18" charset="0"/>
                <a:cs typeface="Calibri" panose="020F0502020204030204" pitchFamily="34" charset="0"/>
              </a:rPr>
              <a:t>Założenie własnej firmy może być świetnym doświadczeniem ale i trudnym. Po przeprowadzeniu badań rynkowych, napisaniu biznesplanu lub mapy drogowej i podjęciu decyzji o strukturze biznesowej, należy rozważyć inne związane z tym aspekty i wymogi prawne tak, aby firma działała zgodnie ze wszystkimi wymaganymi </a:t>
            </a:r>
            <a:r>
              <a:rPr lang="pl-PL" altLang="pl-PL" dirty="0">
                <a:solidFill>
                  <a:srgbClr val="000000"/>
                </a:solidFill>
                <a:latin typeface="Calibri" panose="020F0502020204030204" pitchFamily="34" charset="0"/>
                <a:ea typeface="Times New Roman" panose="02020603050405020304" pitchFamily="18" charset="0"/>
                <a:cs typeface="Calibri" panose="020F0502020204030204" pitchFamily="34" charset="0"/>
              </a:rPr>
              <a:t>koncesjami i zezwoleniami.</a:t>
            </a:r>
          </a:p>
          <a:p>
            <a:pPr marL="0" lvl="0" indent="0" algn="just" eaLnBrk="0" fontAlgn="base" hangingPunct="0">
              <a:lnSpc>
                <a:spcPct val="100000"/>
              </a:lnSpc>
              <a:spcBef>
                <a:spcPct val="0"/>
              </a:spcBef>
              <a:spcAft>
                <a:spcPct val="0"/>
              </a:spcAft>
              <a:buClrTx/>
              <a:buSzTx/>
              <a:buNone/>
            </a:pPr>
            <a:endParaRPr lang="pl-PL" altLang="pl-PL"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marL="0" lvl="0" indent="0" algn="just" eaLnBrk="0" fontAlgn="base" hangingPunct="0">
              <a:lnSpc>
                <a:spcPct val="100000"/>
              </a:lnSpc>
              <a:spcBef>
                <a:spcPct val="0"/>
              </a:spcBef>
              <a:spcAft>
                <a:spcPct val="0"/>
              </a:spcAft>
              <a:buClrTx/>
              <a:buSzTx/>
              <a:buNone/>
            </a:pPr>
            <a:r>
              <a:rPr lang="pl-PL" altLang="pl-PL" dirty="0">
                <a:solidFill>
                  <a:srgbClr val="222222"/>
                </a:solidFill>
                <a:latin typeface="Calibri" panose="020F0502020204030204" pitchFamily="34" charset="0"/>
                <a:ea typeface="Times New Roman" panose="02020603050405020304" pitchFamily="18" charset="0"/>
                <a:cs typeface="Calibri" panose="020F0502020204030204" pitchFamily="34" charset="0"/>
              </a:rPr>
              <a:t>Dwie najważniejsze kwestie prawne, z którymi należy się zapoznać i zrozumieć przed założeniem małej firmy opisane są poniżej.</a:t>
            </a:r>
          </a:p>
          <a:p>
            <a:pPr marL="0" lvl="0" indent="0" algn="just" eaLnBrk="0" fontAlgn="base" hangingPunct="0">
              <a:lnSpc>
                <a:spcPct val="100000"/>
              </a:lnSpc>
              <a:spcBef>
                <a:spcPct val="0"/>
              </a:spcBef>
              <a:spcAft>
                <a:spcPct val="0"/>
              </a:spcAft>
              <a:buClrTx/>
              <a:buSzTx/>
              <a:buNone/>
            </a:pPr>
            <a:endParaRPr lang="pl-PL" altLang="pl-PL"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eaLnBrk="0" fontAlgn="base" hangingPunct="0">
              <a:lnSpc>
                <a:spcPct val="100000"/>
              </a:lnSpc>
              <a:spcBef>
                <a:spcPct val="0"/>
              </a:spcBef>
              <a:spcAft>
                <a:spcPct val="0"/>
              </a:spcAft>
              <a:buClrTx/>
              <a:buSzTx/>
              <a:buAutoNum type="arabicPeriod"/>
            </a:pPr>
            <a:r>
              <a:rPr lang="pl-PL" altLang="pl-PL"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Rejestracja nazwy firmy</a:t>
            </a:r>
          </a:p>
          <a:p>
            <a:pPr marL="0" lvl="0" indent="0" algn="just" eaLnBrk="0" fontAlgn="base" hangingPunct="0">
              <a:lnSpc>
                <a:spcPct val="100000"/>
              </a:lnSpc>
              <a:spcBef>
                <a:spcPct val="0"/>
              </a:spcBef>
              <a:spcAft>
                <a:spcPct val="0"/>
              </a:spcAft>
              <a:buClrTx/>
              <a:buSzTx/>
              <a:buNone/>
            </a:pPr>
            <a:endParaRPr lang="pl-PL" altLang="pl-PL" b="1"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marL="0" lvl="0" indent="0" algn="just" eaLnBrk="0" fontAlgn="base" hangingPunct="0">
              <a:lnSpc>
                <a:spcPct val="100000"/>
              </a:lnSpc>
              <a:spcBef>
                <a:spcPct val="0"/>
              </a:spcBef>
              <a:spcAft>
                <a:spcPct val="0"/>
              </a:spcAft>
              <a:buClrTx/>
              <a:buSzTx/>
              <a:buNone/>
            </a:pPr>
            <a:r>
              <a:rPr lang="pl-PL" altLang="pl-PL" dirty="0">
                <a:solidFill>
                  <a:srgbClr val="222222"/>
                </a:solidFill>
                <a:latin typeface="Calibri" panose="020F0502020204030204" pitchFamily="34" charset="0"/>
                <a:ea typeface="Times New Roman" panose="02020603050405020304" pitchFamily="18" charset="0"/>
                <a:cs typeface="Calibri" panose="020F0502020204030204" pitchFamily="34" charset="0"/>
              </a:rPr>
              <a:t>Aby zarejestrować nazwę swojej firmy, prawdopodobnie będzie to rejestracja „</a:t>
            </a:r>
            <a:r>
              <a:rPr lang="pl-PL" altLang="pl-PL" dirty="0" err="1">
                <a:solidFill>
                  <a:srgbClr val="222222"/>
                </a:solidFill>
                <a:latin typeface="Calibri" panose="020F0502020204030204" pitchFamily="34" charset="0"/>
                <a:ea typeface="Times New Roman" panose="02020603050405020304" pitchFamily="18" charset="0"/>
                <a:cs typeface="Calibri" panose="020F0502020204030204" pitchFamily="34" charset="0"/>
              </a:rPr>
              <a:t>Doing</a:t>
            </a:r>
            <a:r>
              <a:rPr lang="pl-PL" altLang="pl-PL" dirty="0">
                <a:solidFill>
                  <a:srgbClr val="222222"/>
                </a:solidFill>
                <a:latin typeface="Calibri" panose="020F0502020204030204" pitchFamily="34" charset="0"/>
                <a:ea typeface="Times New Roman" panose="02020603050405020304" pitchFamily="18" charset="0"/>
                <a:cs typeface="Calibri" panose="020F0502020204030204" pitchFamily="34" charset="0"/>
              </a:rPr>
              <a:t> Business As” (DBA) czyli „Działający pod nazwą”. Ten proces pozwala konkretnemu państwu lub władzom lokalnym poznać nazwę, pod którą prowadzona jest działalność. Taka rejestracja nie zapewnia ochrony znaku towarowego, ale pozwala tworzyć i używać nazwy, która wybrana została dla celów kreowania marki.</a:t>
            </a:r>
          </a:p>
          <a:p>
            <a:pPr marL="114300" indent="0" algn="just">
              <a:buNone/>
            </a:pPr>
            <a:endParaRPr lang="en-US" dirty="0"/>
          </a:p>
          <a:p>
            <a:pPr marL="114300" indent="0" algn="just">
              <a:buNone/>
            </a:pP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err="1"/>
              <a:t>Unit</a:t>
            </a:r>
            <a:r>
              <a:rPr lang="es-ES" dirty="0"/>
              <a:t> 4. PROCEDURY PRWNE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75139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1201434"/>
            <a:ext cx="8881289" cy="3103354"/>
          </a:xfrm>
        </p:spPr>
        <p:txBody>
          <a:bodyPr/>
          <a:lstStyle/>
          <a:p>
            <a:pPr marL="0" lvl="0" indent="0" algn="just" eaLnBrk="0" fontAlgn="base" hangingPunct="0">
              <a:lnSpc>
                <a:spcPct val="100000"/>
              </a:lnSpc>
              <a:spcBef>
                <a:spcPct val="0"/>
              </a:spcBef>
              <a:spcAft>
                <a:spcPct val="0"/>
              </a:spcAft>
              <a:buClrTx/>
              <a:buSzTx/>
              <a:buNone/>
            </a:pPr>
            <a:endParaRPr lang="pl-PL" altLang="pl-PL"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marL="0" lvl="0" indent="0" algn="just" eaLnBrk="0" fontAlgn="base" hangingPunct="0">
              <a:lnSpc>
                <a:spcPct val="100000"/>
              </a:lnSpc>
              <a:spcBef>
                <a:spcPct val="0"/>
              </a:spcBef>
              <a:spcAft>
                <a:spcPct val="0"/>
              </a:spcAft>
              <a:buClrTx/>
              <a:buSzTx/>
              <a:buNone/>
            </a:pPr>
            <a:r>
              <a:rPr lang="pl-PL" altLang="pl-PL"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2. Niezbędne </a:t>
            </a:r>
            <a:r>
              <a:rPr lang="pl-PL" altLang="pl-PL"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koncesje i zezwolenia</a:t>
            </a:r>
          </a:p>
          <a:p>
            <a:pPr marL="0" lvl="0" indent="0" algn="just" eaLnBrk="0" fontAlgn="base" hangingPunct="0">
              <a:lnSpc>
                <a:spcPct val="100000"/>
              </a:lnSpc>
              <a:spcBef>
                <a:spcPct val="0"/>
              </a:spcBef>
              <a:spcAft>
                <a:spcPct val="0"/>
              </a:spcAft>
              <a:buClrTx/>
              <a:buSzTx/>
              <a:buNone/>
            </a:pPr>
            <a:endParaRPr lang="pl-PL" altLang="pl-PL"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lvl="0" indent="0" algn="just" eaLnBrk="0" fontAlgn="base" hangingPunct="0">
              <a:lnSpc>
                <a:spcPct val="100000"/>
              </a:lnSpc>
              <a:spcBef>
                <a:spcPct val="0"/>
              </a:spcBef>
              <a:spcAft>
                <a:spcPct val="0"/>
              </a:spcAft>
              <a:buClrTx/>
              <a:buSzTx/>
              <a:buNone/>
            </a:pPr>
            <a:r>
              <a:rPr lang="pl-PL" altLang="pl-PL" dirty="0">
                <a:solidFill>
                  <a:srgbClr val="222222"/>
                </a:solidFill>
                <a:latin typeface="Calibri" panose="020F0502020204030204" pitchFamily="34" charset="0"/>
                <a:ea typeface="Times New Roman" panose="02020603050405020304" pitchFamily="18" charset="0"/>
                <a:cs typeface="Calibri" panose="020F0502020204030204" pitchFamily="34" charset="0"/>
              </a:rPr>
              <a:t>W zależności od rodzaju firmy i miejsca, w którym się znajduje, konieczne mogą się okazać określone licencje biznesowe i pozwolenia w danym kraju lub mieście. Licencje, zezwolenia i rejestracje występują w wielu odmianach. Przykłady obejmują pozwolenia związane z bezpieczeństwem i ochroną zdrowia, zezwolenia dla firm prowadzących działalność w domu, pozwolenia przeciwpożarowe, pozwolenia branżowe (takie jak prowadzenie działalności prawnej, hotelarstwo, budownictwo lub produkcja), licencje na alkohol i więcej.</a:t>
            </a:r>
            <a:r>
              <a:rPr lang="pl-PL" altLang="pl-PL" sz="1000" dirty="0">
                <a:solidFill>
                  <a:schemeClr val="tx1"/>
                </a:solidFill>
              </a:rPr>
              <a:t> </a:t>
            </a:r>
          </a:p>
          <a:p>
            <a:pPr marL="0" lvl="0" indent="0" algn="just" eaLnBrk="0" fontAlgn="base" hangingPunct="0">
              <a:lnSpc>
                <a:spcPct val="100000"/>
              </a:lnSpc>
              <a:spcBef>
                <a:spcPct val="0"/>
              </a:spcBef>
              <a:spcAft>
                <a:spcPct val="0"/>
              </a:spcAft>
              <a:buClrTx/>
              <a:buSzTx/>
              <a:buNone/>
            </a:pPr>
            <a:endParaRPr lang="pl-PL" altLang="pl-PL" sz="1000" dirty="0">
              <a:solidFill>
                <a:schemeClr val="tx1"/>
              </a:solidFill>
            </a:endParaRPr>
          </a:p>
          <a:p>
            <a:pPr marL="0" lvl="0" indent="0" algn="just" eaLnBrk="0" fontAlgn="base" hangingPunct="0">
              <a:lnSpc>
                <a:spcPct val="100000"/>
              </a:lnSpc>
              <a:spcBef>
                <a:spcPct val="0"/>
              </a:spcBef>
              <a:spcAft>
                <a:spcPct val="0"/>
              </a:spcAft>
              <a:buClrTx/>
              <a:buSzTx/>
              <a:buNone/>
            </a:pPr>
            <a:endParaRPr lang="pl-PL" altLang="pl-PL" sz="1200" dirty="0">
              <a:solidFill>
                <a:schemeClr val="tx1"/>
              </a:solidFill>
              <a:latin typeface="Calibri" panose="020F0502020204030204" pitchFamily="34" charset="0"/>
              <a:cs typeface="Calibri" panose="020F0502020204030204" pitchFamily="34" charset="0"/>
            </a:endParaRPr>
          </a:p>
          <a:p>
            <a:pPr marL="0" lvl="0" indent="0" algn="l" eaLnBrk="0" fontAlgn="base" hangingPunct="0">
              <a:lnSpc>
                <a:spcPct val="100000"/>
              </a:lnSpc>
              <a:spcBef>
                <a:spcPct val="0"/>
              </a:spcBef>
              <a:spcAft>
                <a:spcPct val="0"/>
              </a:spcAft>
              <a:buClrTx/>
              <a:buSzTx/>
              <a:buNone/>
            </a:pPr>
            <a:r>
              <a:rPr lang="pl-PL" altLang="pl-PL" sz="1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W poniższym linku można znaleźć wszystkie procedury w zależności od kraju UE</a:t>
            </a:r>
            <a:r>
              <a:rPr lang="pl-PL" altLang="pl-PL" sz="1200" dirty="0">
                <a:solidFill>
                  <a:schemeClr val="tx1"/>
                </a:solidFill>
                <a:latin typeface="Calibri" panose="020F0502020204030204" pitchFamily="34" charset="0"/>
                <a:cs typeface="Calibri" panose="020F0502020204030204" pitchFamily="34" charset="0"/>
              </a:rPr>
              <a:t> </a:t>
            </a:r>
          </a:p>
          <a:p>
            <a:pPr marL="0" lvl="0" indent="0" algn="l" eaLnBrk="0" fontAlgn="base" hangingPunct="0">
              <a:lnSpc>
                <a:spcPct val="100000"/>
              </a:lnSpc>
              <a:spcBef>
                <a:spcPct val="0"/>
              </a:spcBef>
              <a:spcAft>
                <a:spcPct val="0"/>
              </a:spcAft>
              <a:buClrTx/>
              <a:buSzTx/>
              <a:buNone/>
            </a:pPr>
            <a:r>
              <a:rPr lang="pl-PL" altLang="pl-PL" sz="12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2"/>
              </a:rPr>
              <a:t>https://ec.europa.eu/growth/single-market/services/services-directive/in-practice/contact_es</a:t>
            </a:r>
            <a:r>
              <a:rPr lang="pl-PL" altLang="pl-PL"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pl-PL" altLang="pl-PL" sz="1200" dirty="0">
              <a:solidFill>
                <a:schemeClr val="tx1"/>
              </a:solidFill>
              <a:latin typeface="Calibri" panose="020F0502020204030204" pitchFamily="34" charset="0"/>
              <a:cs typeface="Calibri" panose="020F0502020204030204" pitchFamily="34" charset="0"/>
            </a:endParaRPr>
          </a:p>
          <a:p>
            <a:pPr marL="0" lvl="0" indent="0" algn="just" eaLnBrk="0" fontAlgn="base" hangingPunct="0">
              <a:lnSpc>
                <a:spcPct val="100000"/>
              </a:lnSpc>
              <a:spcBef>
                <a:spcPct val="0"/>
              </a:spcBef>
              <a:spcAft>
                <a:spcPct val="0"/>
              </a:spcAft>
              <a:buClrTx/>
              <a:buSzTx/>
              <a:buNone/>
            </a:pPr>
            <a:endParaRPr lang="pl-PL" altLang="pl-PL" sz="1200" dirty="0">
              <a:solidFill>
                <a:schemeClr val="tx1"/>
              </a:solidFill>
              <a:latin typeface="Calibri" panose="020F0502020204030204" pitchFamily="34" charset="0"/>
              <a:cs typeface="Calibri" panose="020F0502020204030204" pitchFamily="34" charset="0"/>
            </a:endParaRPr>
          </a:p>
          <a:p>
            <a:pPr marL="0" lvl="0" indent="0" algn="just" eaLnBrk="0" fontAlgn="base" hangingPunct="0">
              <a:lnSpc>
                <a:spcPct val="100000"/>
              </a:lnSpc>
              <a:spcBef>
                <a:spcPct val="0"/>
              </a:spcBef>
              <a:spcAft>
                <a:spcPct val="0"/>
              </a:spcAft>
              <a:buClrTx/>
              <a:buSzTx/>
              <a:buNone/>
            </a:pPr>
            <a:endParaRPr lang="pl-PL" altLang="pl-PL" sz="1000" dirty="0">
              <a:solidFill>
                <a:schemeClr val="tx1"/>
              </a:solidFill>
            </a:endParaRPr>
          </a:p>
          <a:p>
            <a:pPr marL="0" lvl="0" indent="0" algn="just" eaLnBrk="0" fontAlgn="base" hangingPunct="0">
              <a:lnSpc>
                <a:spcPct val="100000"/>
              </a:lnSpc>
              <a:spcBef>
                <a:spcPct val="0"/>
              </a:spcBef>
              <a:spcAft>
                <a:spcPct val="0"/>
              </a:spcAft>
              <a:buClrTx/>
              <a:buSzTx/>
              <a:buNone/>
            </a:pPr>
            <a:endParaRPr lang="pl-PL" altLang="pl-PL" sz="1000" dirty="0">
              <a:solidFill>
                <a:schemeClr val="tx1"/>
              </a:solidFill>
            </a:endParaRPr>
          </a:p>
          <a:p>
            <a:pPr marL="0" lvl="0" indent="0" algn="just" eaLnBrk="0" fontAlgn="base" hangingPunct="0">
              <a:lnSpc>
                <a:spcPct val="100000"/>
              </a:lnSpc>
              <a:spcBef>
                <a:spcPct val="0"/>
              </a:spcBef>
              <a:spcAft>
                <a:spcPct val="0"/>
              </a:spcAft>
              <a:buClrTx/>
              <a:buSzTx/>
              <a:buNone/>
            </a:pPr>
            <a:endParaRPr lang="pl-PL" altLang="pl-PL" sz="1000" dirty="0">
              <a:solidFill>
                <a:schemeClr val="tx1"/>
              </a:solidFill>
              <a:latin typeface="Arial" panose="020B0604020202020204" pitchFamily="34" charset="0"/>
            </a:endParaRPr>
          </a:p>
          <a:p>
            <a:pPr marL="0" lvl="0" indent="0" algn="just" eaLnBrk="0" fontAlgn="base" hangingPunct="0">
              <a:lnSpc>
                <a:spcPct val="100000"/>
              </a:lnSpc>
              <a:spcBef>
                <a:spcPct val="0"/>
              </a:spcBef>
              <a:spcAft>
                <a:spcPct val="0"/>
              </a:spcAft>
              <a:buClrTx/>
              <a:buSzTx/>
              <a:buNone/>
            </a:pPr>
            <a:endParaRPr lang="pl-PL" altLang="pl-PL" sz="2400" dirty="0">
              <a:solidFill>
                <a:schemeClr val="tx1"/>
              </a:solidFill>
              <a:latin typeface="Arial" panose="020B0604020202020204" pitchFamily="34" charset="0"/>
            </a:endParaRPr>
          </a:p>
          <a:p>
            <a:pPr marL="114300" indent="0" algn="just">
              <a:buNone/>
            </a:pPr>
            <a:endParaRPr lang="en-US" dirty="0"/>
          </a:p>
          <a:p>
            <a:pPr marL="114300" indent="0" algn="just">
              <a:buNone/>
            </a:pPr>
            <a:endParaRPr lang="es-ES" dirty="0"/>
          </a:p>
        </p:txBody>
      </p:sp>
      <p:sp>
        <p:nvSpPr>
          <p:cNvPr id="4" name="3 CuadroTexto"/>
          <p:cNvSpPr txBox="1"/>
          <p:nvPr/>
        </p:nvSpPr>
        <p:spPr>
          <a:xfrm>
            <a:off x="358114" y="210537"/>
            <a:ext cx="4026289" cy="307777"/>
          </a:xfrm>
          <a:prstGeom prst="rect">
            <a:avLst/>
          </a:prstGeom>
          <a:noFill/>
        </p:spPr>
        <p:txBody>
          <a:bodyPr wrap="square" rtlCol="0">
            <a:spAutoFit/>
          </a:bodyPr>
          <a:lstStyle/>
          <a:p>
            <a:r>
              <a:rPr lang="es-ES" dirty="0" err="1"/>
              <a:t>Unit</a:t>
            </a:r>
            <a:r>
              <a:rPr lang="es-ES" dirty="0"/>
              <a:t> 4. PROCEDURY PRWNE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088898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584712"/>
            <a:ext cx="7138200" cy="1263600"/>
          </a:xfrm>
        </p:spPr>
        <p:txBody>
          <a:bodyPr/>
          <a:lstStyle/>
          <a:p>
            <a:r>
              <a:rPr lang="es-ES" sz="3600" b="0" dirty="0">
                <a:solidFill>
                  <a:srgbClr val="F24F4F"/>
                </a:solidFill>
                <a:latin typeface="Cambria" panose="02040503050406030204" pitchFamily="18" charset="0"/>
              </a:rPr>
              <a:t>UNIT 5. SAMOZATRUDNIENIE </a:t>
            </a:r>
            <a:br>
              <a:rPr lang="es-ES" sz="3600" b="0" dirty="0">
                <a:solidFill>
                  <a:srgbClr val="F24F4F"/>
                </a:solidFill>
                <a:latin typeface="Cambria" panose="02040503050406030204" pitchFamily="18" charset="0"/>
              </a:rPr>
            </a:br>
            <a:r>
              <a:rPr lang="es-ES" sz="3600" b="0" dirty="0">
                <a:solidFill>
                  <a:srgbClr val="F24F4F"/>
                </a:solidFill>
                <a:latin typeface="Cambria" panose="02040503050406030204" pitchFamily="18" charset="0"/>
              </a:rPr>
              <a:t>W </a:t>
            </a:r>
            <a:r>
              <a:rPr lang="es-ES" b="0" dirty="0">
                <a:solidFill>
                  <a:srgbClr val="F24F4F"/>
                </a:solidFill>
                <a:latin typeface="Cambria" panose="02040503050406030204" pitchFamily="18" charset="0"/>
              </a:rPr>
              <a:t>EUROPE</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611646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Samozatrudnienie</a:t>
            </a:r>
            <a:r>
              <a:rPr lang="es-ES" dirty="0">
                <a:solidFill>
                  <a:srgbClr val="F24F4F"/>
                </a:solidFill>
                <a:latin typeface="Cambria" panose="02040503050406030204" pitchFamily="18" charset="0"/>
              </a:rPr>
              <a:t> w </a:t>
            </a:r>
            <a:r>
              <a:rPr lang="es-ES" dirty="0" err="1">
                <a:solidFill>
                  <a:srgbClr val="F24F4F"/>
                </a:solidFill>
                <a:latin typeface="Cambria" panose="02040503050406030204" pitchFamily="18" charset="0"/>
              </a:rPr>
              <a:t>Europie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4"/>
            <a:ext cx="8881289" cy="3103354"/>
          </a:xfrm>
        </p:spPr>
        <p:txBody>
          <a:bodyPr/>
          <a:lstStyle/>
          <a:p>
            <a:pPr marL="114300" indent="0" algn="just">
              <a:buNone/>
            </a:pPr>
            <a:r>
              <a:rPr lang="en-US" dirty="0"/>
              <a:t>Although it is difficult to draw parallels between the different regimes, because the coverage differs greatly, we briefly summarize the situation of the self-employed in Europe.</a:t>
            </a:r>
          </a:p>
          <a:p>
            <a:pPr marL="114300" indent="0" algn="just">
              <a:buNone/>
            </a:pPr>
            <a:r>
              <a:rPr lang="pl-PL" dirty="0"/>
              <a:t>Chociaż trudno jest porównać podobieństwa między różnymi krajami, w materiałach krótko podsumowana jest sytuacja osób prowadzących działalność na własny rachunek w wybranych krajach w Europie. </a:t>
            </a:r>
          </a:p>
          <a:p>
            <a:pPr marL="114300" indent="0" algn="just">
              <a:buNone/>
            </a:pPr>
            <a:r>
              <a:rPr lang="pl-PL" dirty="0"/>
              <a:t>Hiszpania</a:t>
            </a:r>
          </a:p>
          <a:p>
            <a:pPr marL="114300" indent="0" algn="just">
              <a:buNone/>
            </a:pPr>
            <a:r>
              <a:rPr lang="pl-PL" dirty="0"/>
              <a:t>Wielka Brytania</a:t>
            </a:r>
          </a:p>
          <a:p>
            <a:pPr marL="114300" indent="0" algn="just">
              <a:buNone/>
            </a:pPr>
            <a:r>
              <a:rPr lang="pl-PL" dirty="0"/>
              <a:t>Holandia</a:t>
            </a:r>
          </a:p>
          <a:p>
            <a:pPr marL="114300" indent="0" algn="just">
              <a:buNone/>
            </a:pPr>
            <a:r>
              <a:rPr lang="pl-PL" dirty="0"/>
              <a:t>Irlandia</a:t>
            </a:r>
          </a:p>
          <a:p>
            <a:pPr marL="114300" indent="0" algn="just">
              <a:buNone/>
            </a:pPr>
            <a:r>
              <a:rPr lang="pl-PL" dirty="0"/>
              <a:t>Niemcy</a:t>
            </a:r>
          </a:p>
          <a:p>
            <a:pPr marL="114300" indent="0" algn="just">
              <a:buNone/>
            </a:pPr>
            <a:r>
              <a:rPr lang="pl-PL" dirty="0"/>
              <a:t>Portugalia</a:t>
            </a:r>
          </a:p>
          <a:p>
            <a:pPr marL="114300" indent="0" algn="just">
              <a:buNone/>
            </a:pPr>
            <a:r>
              <a:rPr lang="pl-PL" dirty="0"/>
              <a:t>Dania</a:t>
            </a:r>
          </a:p>
          <a:p>
            <a:pPr marL="114300" indent="0" algn="just">
              <a:buNone/>
            </a:pPr>
            <a:r>
              <a:rPr lang="pl-PL" dirty="0"/>
              <a:t>Włochy</a:t>
            </a:r>
          </a:p>
          <a:p>
            <a:pPr marL="114300" indent="0" algn="just">
              <a:buNone/>
            </a:pPr>
            <a:r>
              <a:rPr lang="pl-PL" dirty="0"/>
              <a:t>Francja</a:t>
            </a:r>
            <a:endParaRPr lang="en-US" dirty="0"/>
          </a:p>
          <a:p>
            <a:pPr marL="114300" indent="0" algn="just">
              <a:buNone/>
            </a:pPr>
            <a:endParaRPr lang="en-US" dirty="0"/>
          </a:p>
          <a:p>
            <a:pPr marL="114300" indent="0" algn="just">
              <a:buNone/>
            </a:pP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err="1"/>
              <a:t>Unit</a:t>
            </a:r>
            <a:r>
              <a:rPr lang="es-ES" dirty="0"/>
              <a:t> 5. SAMOZATRUDNIENIE W EUROPIE</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Texto 8"/>
          <p:cNvSpPr txBox="1"/>
          <p:nvPr/>
        </p:nvSpPr>
        <p:spPr>
          <a:xfrm>
            <a:off x="4620846" y="3126154"/>
            <a:ext cx="184666" cy="307777"/>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286756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239345" cy="1586432"/>
          </a:xfrm>
          <a:prstGeom prst="rect">
            <a:avLst/>
          </a:prstGeom>
        </p:spPr>
        <p:txBody>
          <a:bodyPr spcFirstLastPara="1" wrap="square" lIns="91425" tIns="91425" rIns="91425" bIns="91425" anchor="t" anchorCtr="0">
            <a:noAutofit/>
          </a:bodyPr>
          <a:lstStyle/>
          <a:p>
            <a:pPr lvl="0" algn="l"/>
            <a:r>
              <a:rPr lang="es" sz="3200" b="0" dirty="0">
                <a:solidFill>
                  <a:srgbClr val="E06666"/>
                </a:solidFill>
                <a:latin typeface="Cambria"/>
                <a:ea typeface="Cambria"/>
                <a:cs typeface="Cambria"/>
                <a:sym typeface="Cambria"/>
              </a:rPr>
              <a:t>Module 1.</a:t>
            </a:r>
            <a:r>
              <a:rPr lang="es-ES" sz="3200" b="0" dirty="0">
                <a:solidFill>
                  <a:srgbClr val="E06666"/>
                </a:solidFill>
                <a:latin typeface="Cambria"/>
                <a:ea typeface="Cambria"/>
                <a:cs typeface="Cambria"/>
                <a:sym typeface="Cambria"/>
              </a:rPr>
              <a:t> </a:t>
            </a:r>
            <a:r>
              <a:rPr lang="en-US" sz="3200" b="0" dirty="0">
                <a:solidFill>
                  <a:srgbClr val="E06666"/>
                </a:solidFill>
                <a:latin typeface="Cambria"/>
                <a:ea typeface="Cambria"/>
                <a:cs typeface="Cambria"/>
                <a:sym typeface="Cambria"/>
              </a:rPr>
              <a:t>ARTIST ANDA BUSINESSMAN, KNOWS THE LEGAL ASPECTS</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dirty="0">
                <a:solidFill>
                  <a:srgbClr val="E06666"/>
                </a:solidFill>
                <a:latin typeface="Cambria"/>
                <a:ea typeface="Cambria"/>
                <a:cs typeface="Cambria"/>
                <a:sym typeface="Cambria"/>
              </a:rPr>
              <a:t>DZIĘKUJĘ!</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670253"/>
            <a:ext cx="7663118" cy="1263600"/>
          </a:xfrm>
        </p:spPr>
        <p:txBody>
          <a:bodyPr/>
          <a:lstStyle/>
          <a:p>
            <a:r>
              <a:rPr lang="es-ES" b="0" dirty="0">
                <a:solidFill>
                  <a:srgbClr val="F24F4F"/>
                </a:solidFill>
                <a:latin typeface="Cambria" panose="02040503050406030204" pitchFamily="18" charset="0"/>
              </a:rPr>
              <a:t>UNIT 1. RODZAJE PRZEDSIĘBIORCÓW</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err="1">
                <a:solidFill>
                  <a:srgbClr val="F24F4F"/>
                </a:solidFill>
                <a:latin typeface="Cambria" panose="02040503050406030204" pitchFamily="18" charset="0"/>
              </a:rPr>
              <a:t>Rodzaje</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przedsiębiorców</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46710" y="1533034"/>
            <a:ext cx="7138200" cy="2848902"/>
          </a:xfrm>
        </p:spPr>
        <p:txBody>
          <a:bodyPr/>
          <a:lstStyle/>
          <a:p>
            <a:pPr marL="139700" indent="0" algn="just">
              <a:buNone/>
            </a:pPr>
            <a:r>
              <a:rPr lang="es-ES" dirty="0"/>
              <a:t>SPÓŁKI KAPITAŁOWE </a:t>
            </a:r>
          </a:p>
          <a:p>
            <a:pPr marL="139700" indent="0" algn="just">
              <a:buNone/>
            </a:pPr>
            <a:r>
              <a:rPr lang="es-ES" dirty="0" err="1"/>
              <a:t>Ograniczona</a:t>
            </a:r>
            <a:r>
              <a:rPr lang="es-ES" dirty="0"/>
              <a:t> </a:t>
            </a:r>
            <a:r>
              <a:rPr lang="es-ES" dirty="0" err="1"/>
              <a:t>odpowiedzialność</a:t>
            </a:r>
            <a:r>
              <a:rPr lang="es-ES" dirty="0"/>
              <a:t>: </a:t>
            </a:r>
          </a:p>
          <a:p>
            <a:pPr marL="139700" indent="0" algn="just">
              <a:buNone/>
            </a:pPr>
            <a:r>
              <a:rPr lang="es-ES" dirty="0"/>
              <a:t>-</a:t>
            </a:r>
            <a:r>
              <a:rPr lang="es-ES" dirty="0" err="1"/>
              <a:t>Spółka</a:t>
            </a:r>
            <a:r>
              <a:rPr lang="es-ES" dirty="0"/>
              <a:t> </a:t>
            </a:r>
            <a:r>
              <a:rPr lang="es-ES" dirty="0" err="1"/>
              <a:t>akcyjna</a:t>
            </a:r>
            <a:r>
              <a:rPr lang="es-ES" dirty="0"/>
              <a:t> </a:t>
            </a:r>
            <a:r>
              <a:rPr lang="es-ES" dirty="0" err="1"/>
              <a:t>ociety</a:t>
            </a:r>
            <a:r>
              <a:rPr lang="es-ES" dirty="0"/>
              <a:t> Anonymous (S.A.)</a:t>
            </a:r>
          </a:p>
          <a:p>
            <a:pPr marL="139700" indent="0" algn="just">
              <a:buNone/>
            </a:pPr>
            <a:r>
              <a:rPr lang="es-ES" dirty="0"/>
              <a:t>-</a:t>
            </a:r>
            <a:r>
              <a:rPr lang="es-ES" dirty="0" err="1"/>
              <a:t>Spółka</a:t>
            </a:r>
            <a:r>
              <a:rPr lang="es-ES" dirty="0"/>
              <a:t> z </a:t>
            </a:r>
            <a:r>
              <a:rPr lang="es-ES" dirty="0" err="1"/>
              <a:t>ograniczoną</a:t>
            </a:r>
            <a:r>
              <a:rPr lang="es-ES" dirty="0"/>
              <a:t> </a:t>
            </a:r>
            <a:r>
              <a:rPr lang="es-ES" dirty="0" err="1"/>
              <a:t>odpowiedzialnością</a:t>
            </a:r>
            <a:r>
              <a:rPr lang="es-ES" dirty="0"/>
              <a:t> (z </a:t>
            </a:r>
            <a:r>
              <a:rPr lang="es-ES" dirty="0" err="1"/>
              <a:t>o.o</a:t>
            </a:r>
            <a:r>
              <a:rPr lang="es-ES" dirty="0"/>
              <a:t>.)</a:t>
            </a:r>
          </a:p>
          <a:p>
            <a:pPr marL="139700" indent="0" algn="just">
              <a:buNone/>
            </a:pPr>
            <a:endParaRPr lang="es-ES" dirty="0"/>
          </a:p>
          <a:p>
            <a:pPr marL="139700" indent="0" algn="just">
              <a:buNone/>
            </a:pPr>
            <a:r>
              <a:rPr lang="es-ES" dirty="0"/>
              <a:t>PRZEDSIĘBIORSTWA SPOŁECZNE</a:t>
            </a:r>
          </a:p>
          <a:p>
            <a:pPr marL="139700" indent="0" algn="just">
              <a:buNone/>
            </a:pPr>
            <a:r>
              <a:rPr lang="pl-PL" dirty="0"/>
              <a:t>Ekonomia społeczna (partner = pracownik) </a:t>
            </a:r>
          </a:p>
          <a:p>
            <a:pPr marL="139700" indent="0" algn="just">
              <a:buNone/>
            </a:pPr>
            <a:r>
              <a:rPr lang="es-ES" dirty="0" err="1"/>
              <a:t>Ograniczona</a:t>
            </a:r>
            <a:r>
              <a:rPr lang="es-ES" dirty="0"/>
              <a:t> </a:t>
            </a:r>
            <a:r>
              <a:rPr lang="es-ES" dirty="0" err="1"/>
              <a:t>odpowiedzialność</a:t>
            </a:r>
            <a:r>
              <a:rPr lang="es-ES" dirty="0"/>
              <a:t>: </a:t>
            </a:r>
          </a:p>
          <a:p>
            <a:pPr marL="139700" indent="0" algn="just">
              <a:buNone/>
            </a:pPr>
            <a:r>
              <a:rPr lang="es-ES" dirty="0"/>
              <a:t>- </a:t>
            </a:r>
            <a:r>
              <a:rPr lang="pl-PL" dirty="0"/>
              <a:t>Spółdzielnie (z ang. </a:t>
            </a:r>
            <a:r>
              <a:rPr lang="pl-PL" dirty="0" err="1"/>
              <a:t>Soc.Coop</a:t>
            </a:r>
            <a:r>
              <a:rPr lang="pl-PL" dirty="0"/>
              <a:t>. And.) </a:t>
            </a:r>
          </a:p>
          <a:p>
            <a:pPr marL="139700" indent="0" algn="just">
              <a:buNone/>
            </a:pPr>
            <a:r>
              <a:rPr lang="pl-PL" dirty="0"/>
              <a:t>- Towarzystwa Pracy (z ang. S.L.L. i S.A.L.)</a:t>
            </a:r>
            <a:endParaRPr lang="es-ES" dirty="0"/>
          </a:p>
        </p:txBody>
      </p:sp>
      <p:sp>
        <p:nvSpPr>
          <p:cNvPr id="4" name="3 CuadroTexto"/>
          <p:cNvSpPr txBox="1"/>
          <p:nvPr/>
        </p:nvSpPr>
        <p:spPr>
          <a:xfrm>
            <a:off x="432449" y="206156"/>
            <a:ext cx="4035257" cy="307777"/>
          </a:xfrm>
          <a:prstGeom prst="rect">
            <a:avLst/>
          </a:prstGeom>
          <a:noFill/>
        </p:spPr>
        <p:txBody>
          <a:bodyPr wrap="square" rtlCol="0">
            <a:spAutoFit/>
          </a:bodyPr>
          <a:lstStyle/>
          <a:p>
            <a:r>
              <a:rPr lang="es-ES" dirty="0"/>
              <a:t>Unit 1. RODZAJE PRZEDSIĘBIORCÓW</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899" y="833968"/>
            <a:ext cx="7236639" cy="3469675"/>
          </a:xfrm>
        </p:spPr>
        <p:txBody>
          <a:bodyPr/>
          <a:lstStyle/>
          <a:p>
            <a:pPr marL="139700" indent="0" algn="just">
              <a:buNone/>
            </a:pPr>
            <a:r>
              <a:rPr lang="pl-PL" dirty="0"/>
              <a:t>Możemy wyróżnić trzy główne rodzaje działalności przedsiębiorstw: </a:t>
            </a:r>
          </a:p>
          <a:p>
            <a:pPr marL="139700" lvl="0" indent="0" algn="just">
              <a:buNone/>
            </a:pPr>
            <a:r>
              <a:rPr lang="en-GB" dirty="0"/>
              <a:t>1. </a:t>
            </a:r>
            <a:r>
              <a:rPr lang="en-GB" dirty="0" err="1"/>
              <a:t>Działalność</a:t>
            </a:r>
            <a:r>
              <a:rPr lang="en-GB" dirty="0"/>
              <a:t> </a:t>
            </a:r>
            <a:r>
              <a:rPr lang="en-GB" dirty="0" err="1"/>
              <a:t>usługowa</a:t>
            </a:r>
            <a:r>
              <a:rPr lang="en-GB" dirty="0"/>
              <a:t> </a:t>
            </a:r>
            <a:endParaRPr lang="pl-PL" dirty="0"/>
          </a:p>
          <a:p>
            <a:pPr marL="139700" lvl="0" indent="0" algn="just">
              <a:buNone/>
            </a:pPr>
            <a:r>
              <a:rPr lang="pl-PL" dirty="0"/>
              <a:t>Firmy usługowe oferują usługi czyli dobra niematerialne. Zwykle takie firmy oferują profesjonalne umiejętności, wiedzę ekspercką, doradztwo i inne podobne produkty. </a:t>
            </a:r>
          </a:p>
          <a:p>
            <a:pPr marL="139700" indent="0" algn="just">
              <a:buNone/>
            </a:pPr>
            <a:r>
              <a:rPr lang="pl-PL" dirty="0"/>
              <a:t>Wśród przykładów firm usługowych możemy wyróżnić: salony usługowe, sklepy, szkoły, banki, firmy finansowe, kancelarie prawne. </a:t>
            </a:r>
          </a:p>
          <a:p>
            <a:pPr marL="139700" indent="0" algn="just">
              <a:buNone/>
            </a:pPr>
            <a:endParaRPr lang="pl-PL" dirty="0"/>
          </a:p>
          <a:p>
            <a:pPr marL="139700" indent="0" algn="just">
              <a:buNone/>
            </a:pPr>
            <a:r>
              <a:rPr lang="pl-PL" dirty="0"/>
              <a:t>2.  Działalność handlowa </a:t>
            </a:r>
          </a:p>
          <a:p>
            <a:pPr marL="139700" indent="0" algn="just">
              <a:buNone/>
            </a:pPr>
            <a:r>
              <a:rPr lang="pl-PL" dirty="0"/>
              <a:t>Firmy handlowe  zajmują się kupnem towarów po cenie hurtowej i jego sprzedażą po cenie detalicznej. Takie firmy nazywane są jako "</a:t>
            </a:r>
            <a:r>
              <a:rPr lang="pl-PL" i="1" dirty="0" err="1"/>
              <a:t>buy</a:t>
            </a:r>
            <a:r>
              <a:rPr lang="pl-PL" i="1" dirty="0"/>
              <a:t> and </a:t>
            </a:r>
            <a:r>
              <a:rPr lang="pl-PL" i="1" dirty="0" err="1"/>
              <a:t>sell</a:t>
            </a:r>
            <a:r>
              <a:rPr lang="pl-PL" i="1" dirty="0"/>
              <a:t>" </a:t>
            </a:r>
            <a:r>
              <a:rPr lang="pl-PL" i="1" dirty="0" err="1"/>
              <a:t>businesses</a:t>
            </a:r>
            <a:r>
              <a:rPr lang="pl-PL" dirty="0"/>
              <a:t> (z języka angielskiego) czyli firmy typu “kup i sprzedaj”. Firmy te przynoszą zyski ze sprzedaży produktów po cenie wyższej aniżeli koszty zakupu. Firmy handlowe sprzedają produkt bez zmiany jego formy. Przykładami takich firm mogą być: sklepy spożywcze, sklepy wielobranżowe, hurtownie i inni sprzedawcy. </a:t>
            </a:r>
          </a:p>
          <a:p>
            <a:pPr marL="139700" indent="0" algn="l">
              <a:buNone/>
            </a:pPr>
            <a:endParaRPr lang="en-US" dirty="0"/>
          </a:p>
          <a:p>
            <a:pPr marL="139700" indent="0" algn="l">
              <a:buNone/>
            </a:pPr>
            <a:endParaRPr lang="en-US" dirty="0"/>
          </a:p>
          <a:p>
            <a:pPr marL="139700" indent="0" algn="l">
              <a:buNone/>
            </a:pPr>
            <a:endParaRPr lang="es-ES" dirty="0"/>
          </a:p>
        </p:txBody>
      </p:sp>
      <p:sp>
        <p:nvSpPr>
          <p:cNvPr id="4" name="3 CuadroTexto"/>
          <p:cNvSpPr txBox="1"/>
          <p:nvPr/>
        </p:nvSpPr>
        <p:spPr>
          <a:xfrm>
            <a:off x="502024" y="159026"/>
            <a:ext cx="4474577" cy="307777"/>
          </a:xfrm>
          <a:prstGeom prst="rect">
            <a:avLst/>
          </a:prstGeom>
          <a:noFill/>
        </p:spPr>
        <p:txBody>
          <a:bodyPr wrap="square" rtlCol="0">
            <a:spAutoFit/>
          </a:bodyPr>
          <a:lstStyle/>
          <a:p>
            <a:r>
              <a:rPr lang="es-ES" dirty="0" err="1"/>
              <a:t>Unit</a:t>
            </a:r>
            <a:r>
              <a:rPr lang="es-ES" dirty="0"/>
              <a:t> 1. RODZAJE PRZEDSIĘBIORCÓW</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1295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899" y="833968"/>
            <a:ext cx="7236639" cy="3469675"/>
          </a:xfrm>
        </p:spPr>
        <p:txBody>
          <a:bodyPr/>
          <a:lstStyle/>
          <a:p>
            <a:pPr marL="139700" indent="0" algn="just">
              <a:buNone/>
            </a:pPr>
            <a:r>
              <a:rPr lang="en-GB" dirty="0"/>
              <a:t>3. </a:t>
            </a:r>
            <a:r>
              <a:rPr lang="en-GB" dirty="0" err="1"/>
              <a:t>Działalność</a:t>
            </a:r>
            <a:r>
              <a:rPr lang="en-GB" dirty="0"/>
              <a:t> </a:t>
            </a:r>
            <a:r>
              <a:rPr lang="en-GB" dirty="0" err="1"/>
              <a:t>produkcyjna</a:t>
            </a:r>
            <a:r>
              <a:rPr lang="en-GB" dirty="0"/>
              <a:t> </a:t>
            </a:r>
            <a:endParaRPr lang="pl-PL" dirty="0"/>
          </a:p>
          <a:p>
            <a:pPr marL="139700" indent="0" algn="just">
              <a:buNone/>
            </a:pPr>
            <a:r>
              <a:rPr lang="pl-PL" dirty="0"/>
              <a:t>W przeciwieństwie do firm handlowych, firmy produkcyjne kupują produkty z intencją wykorzystania ich jako materiały w produkcji nowych produktów. Występuje tu więc zmiana zakupionych produktów. Firmy produkcyjne łączą surowce, pracę ludzką i technologię  w procesie produkcyjnym. Wytworzone produkty są w dalszej kolejności sprzedane klientom. </a:t>
            </a:r>
          </a:p>
          <a:p>
            <a:pPr algn="just"/>
            <a:endParaRPr lang="pl-PL" dirty="0"/>
          </a:p>
          <a:p>
            <a:pPr marL="139700" indent="0" algn="just">
              <a:buNone/>
            </a:pPr>
            <a:r>
              <a:rPr lang="pl-PL" dirty="0"/>
              <a:t>Działalność hybrydowa </a:t>
            </a:r>
          </a:p>
          <a:p>
            <a:pPr marL="139700" indent="0" algn="just">
              <a:buNone/>
            </a:pPr>
            <a:r>
              <a:rPr lang="pl-PL" dirty="0"/>
              <a:t>Firmy, których działalność może zostać zaklasyfikowana do więcej aniżeli jednego typu działalności nazywane są firmami hybrydowymi (</a:t>
            </a:r>
            <a:r>
              <a:rPr lang="pl-PL" i="1" dirty="0" err="1"/>
              <a:t>Hybrid</a:t>
            </a:r>
            <a:r>
              <a:rPr lang="pl-PL" i="1" dirty="0"/>
              <a:t> </a:t>
            </a:r>
            <a:r>
              <a:rPr lang="pl-PL" i="1" dirty="0" err="1"/>
              <a:t>businesses</a:t>
            </a:r>
            <a:r>
              <a:rPr lang="pl-PL" dirty="0"/>
              <a:t>). Restauracja, przykładowo łączy różne składniki w procesie przygotowywania potraw (czyli w procesie produkcji), sprzedaje zimne napoje (handel), i realizuje zamówienia klientów (usługi). Takie firmy mogą być sklasyfikowane według głównego rodzaju działalności. W tym przypadku restauracje klasyfikowane są jako firmy usługowe</a:t>
            </a:r>
            <a:r>
              <a:rPr lang="en-GB" dirty="0"/>
              <a:t>.</a:t>
            </a:r>
            <a:endParaRPr lang="en-US" dirty="0"/>
          </a:p>
          <a:p>
            <a:pPr marL="139700" indent="0" algn="l">
              <a:buNone/>
            </a:pPr>
            <a:endParaRPr lang="es-ES" dirty="0"/>
          </a:p>
        </p:txBody>
      </p:sp>
      <p:sp>
        <p:nvSpPr>
          <p:cNvPr id="4" name="3 CuadroTexto"/>
          <p:cNvSpPr txBox="1"/>
          <p:nvPr/>
        </p:nvSpPr>
        <p:spPr>
          <a:xfrm>
            <a:off x="502025" y="159026"/>
            <a:ext cx="4215632" cy="307777"/>
          </a:xfrm>
          <a:prstGeom prst="rect">
            <a:avLst/>
          </a:prstGeom>
          <a:noFill/>
        </p:spPr>
        <p:txBody>
          <a:bodyPr wrap="square" rtlCol="0">
            <a:spAutoFit/>
          </a:bodyPr>
          <a:lstStyle/>
          <a:p>
            <a:r>
              <a:rPr lang="en-US" dirty="0"/>
              <a:t>Unit 1. </a:t>
            </a:r>
            <a:r>
              <a:rPr lang="es-ES" dirty="0"/>
              <a:t>RODZAJE PRZEDSIĘBIORCÓW</a:t>
            </a:r>
            <a:endParaRPr lang="en-U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6289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0" dirty="0">
                <a:solidFill>
                  <a:srgbClr val="F24F4F"/>
                </a:solidFill>
                <a:latin typeface="Cambria" panose="02040503050406030204" pitchFamily="18" charset="0"/>
              </a:rPr>
              <a:t>UNIT 2. FORMY PRAWNE</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Formy</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prawne</a:t>
            </a:r>
            <a:r>
              <a:rPr lang="es-ES" dirty="0">
                <a:solidFill>
                  <a:srgbClr val="F24F4F"/>
                </a:solidFill>
                <a:latin typeface="Cambria" panose="02040503050406030204" pitchFamily="18" charset="0"/>
              </a:rPr>
              <a:t> </a:t>
            </a:r>
            <a:br>
              <a:rPr lang="es-ES" dirty="0">
                <a:solidFill>
                  <a:srgbClr val="F24F4F"/>
                </a:solidFill>
                <a:latin typeface="Cambria" panose="02040503050406030204" pitchFamily="18" charset="0"/>
              </a:rPr>
            </a:br>
            <a:r>
              <a:rPr lang="es-ES" sz="1400" dirty="0" err="1">
                <a:solidFill>
                  <a:srgbClr val="F24F4F"/>
                </a:solidFill>
                <a:latin typeface="Cambria" panose="02040503050406030204" pitchFamily="18" charset="0"/>
              </a:rPr>
              <a:t>prowadzenia</a:t>
            </a:r>
            <a:r>
              <a:rPr lang="es-ES" sz="1400" dirty="0">
                <a:solidFill>
                  <a:srgbClr val="F24F4F"/>
                </a:solidFill>
                <a:latin typeface="Cambria" panose="02040503050406030204" pitchFamily="18" charset="0"/>
              </a:rPr>
              <a:t> </a:t>
            </a:r>
            <a:r>
              <a:rPr lang="es-ES" sz="1400" dirty="0" err="1">
                <a:solidFill>
                  <a:srgbClr val="F24F4F"/>
                </a:solidFill>
                <a:latin typeface="Cambria" panose="02040503050406030204" pitchFamily="18" charset="0"/>
              </a:rPr>
              <a:t>działalności</a:t>
            </a:r>
            <a:r>
              <a:rPr lang="es-ES" sz="1400" dirty="0">
                <a:solidFill>
                  <a:srgbClr val="F24F4F"/>
                </a:solidFill>
                <a:latin typeface="Cambria" panose="02040503050406030204" pitchFamily="18" charset="0"/>
              </a:rPr>
              <a:t> </a:t>
            </a:r>
            <a:r>
              <a:rPr lang="es-ES" sz="1400" dirty="0" err="1">
                <a:solidFill>
                  <a:srgbClr val="F24F4F"/>
                </a:solidFill>
                <a:latin typeface="Cambria" panose="02040503050406030204" pitchFamily="18" charset="0"/>
              </a:rPr>
              <a:t>gospodarczej</a:t>
            </a:r>
            <a:endParaRPr lang="es-ES" sz="14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63348" y="1415305"/>
            <a:ext cx="8705523" cy="2940812"/>
          </a:xfrm>
        </p:spPr>
        <p:txBody>
          <a:bodyPr/>
          <a:lstStyle/>
          <a:p>
            <a:pPr marL="0" lvl="0" indent="0" algn="just" eaLnBrk="0" fontAlgn="base" hangingPunct="0">
              <a:lnSpc>
                <a:spcPct val="100000"/>
              </a:lnSpc>
              <a:spcBef>
                <a:spcPct val="0"/>
              </a:spcBef>
              <a:spcAft>
                <a:spcPct val="0"/>
              </a:spcAft>
              <a:buClrTx/>
              <a:buSzTx/>
              <a:buNone/>
            </a:pPr>
            <a:r>
              <a:rPr lang="pl-PL" altLang="pl-PL" dirty="0">
                <a:solidFill>
                  <a:srgbClr val="000000"/>
                </a:solidFill>
                <a:latin typeface="Calibri" panose="020F0502020204030204" pitchFamily="34" charset="0"/>
                <a:ea typeface="Calibri" panose="020F0502020204030204" pitchFamily="34" charset="0"/>
                <a:cs typeface="Calibri" panose="020F0502020204030204" pitchFamily="34" charset="0"/>
              </a:rPr>
              <a:t>Wyróżnia się kilka podstawowych form prawnych w których można prowadzić działalność gospodarczą</a:t>
            </a:r>
          </a:p>
          <a:p>
            <a:pPr marL="0" lvl="0" indent="0" algn="just" eaLnBrk="0" fontAlgn="base" hangingPunct="0">
              <a:lnSpc>
                <a:spcPct val="100000"/>
              </a:lnSpc>
              <a:spcBef>
                <a:spcPct val="0"/>
              </a:spcBef>
              <a:spcAft>
                <a:spcPct val="0"/>
              </a:spcAft>
              <a:buClrTx/>
              <a:buSzTx/>
              <a:buNone/>
            </a:pPr>
            <a:endParaRPr lang="pl-PL" altLang="pl-PL" dirty="0">
              <a:solidFill>
                <a:schemeClr val="tx1"/>
              </a:solidFill>
              <a:latin typeface="Calibri" panose="020F0502020204030204" pitchFamily="34" charset="0"/>
              <a:cs typeface="Calibri" panose="020F0502020204030204" pitchFamily="34" charset="0"/>
            </a:endParaRPr>
          </a:p>
          <a:p>
            <a:pPr marL="0" lvl="0" indent="0" algn="just" eaLnBrk="0" fontAlgn="base" hangingPunct="0">
              <a:lnSpc>
                <a:spcPct val="100000"/>
              </a:lnSpc>
              <a:spcBef>
                <a:spcPct val="0"/>
              </a:spcBef>
              <a:spcAft>
                <a:spcPct val="0"/>
              </a:spcAft>
              <a:buClrTx/>
              <a:buSzTx/>
              <a:buNone/>
            </a:pPr>
            <a:r>
              <a:rPr lang="pl-PL" altLang="pl-PL" dirty="0">
                <a:solidFill>
                  <a:schemeClr val="tx1"/>
                </a:solidFill>
                <a:latin typeface="Calibri" panose="020F0502020204030204" pitchFamily="34" charset="0"/>
                <a:ea typeface="Calibri" panose="020F0502020204030204" pitchFamily="34" charset="0"/>
                <a:cs typeface="Calibri" panose="020F0502020204030204" pitchFamily="34" charset="0"/>
              </a:rPr>
              <a:t>1. Jednoosobowa działalność </a:t>
            </a:r>
            <a:r>
              <a:rPr lang="pl-PL" altLang="pl-PL" dirty="0">
                <a:solidFill>
                  <a:srgbClr val="000000"/>
                </a:solidFill>
                <a:latin typeface="Calibri" panose="020F0502020204030204" pitchFamily="34" charset="0"/>
                <a:ea typeface="Calibri" panose="020F0502020204030204" pitchFamily="34" charset="0"/>
                <a:cs typeface="Calibri" panose="020F0502020204030204" pitchFamily="34" charset="0"/>
              </a:rPr>
              <a:t>gospodarcza czyli przedsiębiorca jednoosobowy</a:t>
            </a:r>
            <a:endParaRPr lang="pl-PL" altLang="pl-PL"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lvl="0" indent="0" algn="just" eaLnBrk="0" fontAlgn="base" hangingPunct="0">
              <a:lnSpc>
                <a:spcPct val="100000"/>
              </a:lnSpc>
              <a:spcBef>
                <a:spcPct val="0"/>
              </a:spcBef>
              <a:spcAft>
                <a:spcPct val="0"/>
              </a:spcAft>
              <a:buClrTx/>
              <a:buSzTx/>
              <a:buNone/>
            </a:pPr>
            <a:r>
              <a:rPr lang="pl-PL" altLang="pl-PL" dirty="0">
                <a:solidFill>
                  <a:srgbClr val="000000"/>
                </a:solidFill>
                <a:latin typeface="Calibri" panose="020F0502020204030204" pitchFamily="34" charset="0"/>
                <a:ea typeface="Times New Roman" panose="02020603050405020304" pitchFamily="18" charset="0"/>
                <a:cs typeface="Calibri" panose="020F0502020204030204" pitchFamily="34" charset="0"/>
              </a:rPr>
              <a:t>Jednoosobowa działalność gospodarcza to firma należąca tylko do jednej osoby fizycznej, czyli jednego człowieka. Taką działalność stosunkowo prosto jest założyć i zorganizować a dodatkowo forma ta jest najmniej kosztowna spośród wszystkich form prowadzenia działalności gospodarczej. Właściciel ponosi nieograniczoną odpowiedzialność całym swoim majątkiem, co oznacza, że wierzyciele firmy mogą sięgać po majątek osobisty właściciela, jeśli firma nie jest w stanie ich spłacić</a:t>
            </a:r>
            <a:r>
              <a:rPr lang="pl-PL" altLang="pl-PL" dirty="0">
                <a:solidFill>
                  <a:srgbClr val="222222"/>
                </a:solidFill>
                <a:latin typeface="Calibri" panose="020F0502020204030204" pitchFamily="34" charset="0"/>
                <a:ea typeface="Times New Roman" panose="02020603050405020304" pitchFamily="18" charset="0"/>
                <a:cs typeface="Calibri" panose="020F0502020204030204" pitchFamily="34" charset="0"/>
              </a:rPr>
              <a:t>. Jednoosobowa działalność gospodarcza jest zazwyczaj przyjmowana przez małe podmioty gospodarcze.</a:t>
            </a:r>
            <a:r>
              <a:rPr lang="pl-PL" altLang="pl-PL" dirty="0">
                <a:solidFill>
                  <a:schemeClr val="tx1"/>
                </a:solidFill>
                <a:latin typeface="Calibri" panose="020F0502020204030204" pitchFamily="34" charset="0"/>
                <a:cs typeface="Calibri" panose="020F0502020204030204" pitchFamily="34" charset="0"/>
              </a:rPr>
              <a:t> </a:t>
            </a:r>
          </a:p>
          <a:p>
            <a:pPr marL="0" lvl="0" indent="0" algn="just" eaLnBrk="0" fontAlgn="base" hangingPunct="0">
              <a:lnSpc>
                <a:spcPct val="100000"/>
              </a:lnSpc>
              <a:spcBef>
                <a:spcPct val="0"/>
              </a:spcBef>
              <a:spcAft>
                <a:spcPct val="0"/>
              </a:spcAft>
              <a:buClrTx/>
              <a:buSzTx/>
              <a:buNone/>
            </a:pPr>
            <a:endParaRPr lang="pl-PL" altLang="pl-PL" dirty="0">
              <a:solidFill>
                <a:schemeClr val="tx1"/>
              </a:solidFill>
              <a:latin typeface="Calibri" panose="020F0502020204030204" pitchFamily="34" charset="0"/>
              <a:cs typeface="Calibri" panose="020F0502020204030204" pitchFamily="34" charset="0"/>
            </a:endParaRPr>
          </a:p>
          <a:p>
            <a:pPr marL="0" lvl="0" indent="0" algn="just" eaLnBrk="0" fontAlgn="base" hangingPunct="0">
              <a:lnSpc>
                <a:spcPct val="100000"/>
              </a:lnSpc>
              <a:spcBef>
                <a:spcPct val="0"/>
              </a:spcBef>
              <a:spcAft>
                <a:spcPct val="0"/>
              </a:spcAft>
              <a:buClrTx/>
              <a:buSzTx/>
              <a:buNone/>
            </a:pPr>
            <a:r>
              <a:rPr lang="pl-PL" altLang="pl-PL" dirty="0">
                <a:solidFill>
                  <a:schemeClr val="tx1"/>
                </a:solidFill>
                <a:latin typeface="Calibri" panose="020F0502020204030204" pitchFamily="34" charset="0"/>
                <a:ea typeface="Calibri" panose="020F0502020204030204" pitchFamily="34" charset="0"/>
                <a:cs typeface="Calibri" panose="020F0502020204030204" pitchFamily="34" charset="0"/>
              </a:rPr>
              <a:t>2.  </a:t>
            </a:r>
            <a:r>
              <a:rPr lang="pl-PL" altLang="pl-PL" dirty="0">
                <a:solidFill>
                  <a:srgbClr val="000000"/>
                </a:solidFill>
                <a:latin typeface="Calibri" panose="020F0502020204030204" pitchFamily="34" charset="0"/>
                <a:ea typeface="Calibri" panose="020F0502020204030204" pitchFamily="34" charset="0"/>
                <a:cs typeface="Calibri" panose="020F0502020204030204" pitchFamily="34" charset="0"/>
              </a:rPr>
              <a:t>Spółka jawna</a:t>
            </a:r>
            <a:endParaRPr lang="pl-PL" altLang="pl-PL"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marL="0" lvl="0" indent="0" algn="just" eaLnBrk="0" fontAlgn="base" hangingPunct="0">
              <a:lnSpc>
                <a:spcPct val="100000"/>
              </a:lnSpc>
              <a:spcBef>
                <a:spcPct val="0"/>
              </a:spcBef>
              <a:spcAft>
                <a:spcPct val="0"/>
              </a:spcAft>
              <a:buClrTx/>
              <a:buSzTx/>
              <a:buNone/>
            </a:pPr>
            <a:r>
              <a:rPr lang="pl-PL" altLang="pl-PL" dirty="0">
                <a:solidFill>
                  <a:srgbClr val="222222"/>
                </a:solidFill>
                <a:latin typeface="Calibri" panose="020F0502020204030204" pitchFamily="34" charset="0"/>
                <a:ea typeface="Times New Roman" panose="02020603050405020304" pitchFamily="18" charset="0"/>
                <a:cs typeface="Calibri" panose="020F0502020204030204" pitchFamily="34" charset="0"/>
              </a:rPr>
              <a:t>Spółka </a:t>
            </a:r>
            <a:r>
              <a:rPr lang="pl-PL" altLang="pl-PL" dirty="0">
                <a:solidFill>
                  <a:srgbClr val="000000"/>
                </a:solidFill>
                <a:latin typeface="Calibri" panose="020F0502020204030204" pitchFamily="34" charset="0"/>
                <a:ea typeface="Times New Roman" panose="02020603050405020304" pitchFamily="18" charset="0"/>
                <a:cs typeface="Calibri" panose="020F0502020204030204" pitchFamily="34" charset="0"/>
              </a:rPr>
              <a:t>jawna to spółka osobowa utworzona przez co najmniej dwie osobowy – zwanymi wspólnikami, które wnoszą wkłady (zasoby) do jednostki. Wspólnicy dzielą między siebie zyski firmy zgodnie z umową spółki, a jeżeli umowa tej kwestii nie reguluje, to zyski przypadają po równo.</a:t>
            </a:r>
            <a:r>
              <a:rPr lang="pl-PL" altLang="pl-PL" dirty="0">
                <a:solidFill>
                  <a:srgbClr val="222222"/>
                </a:solidFill>
                <a:latin typeface="Calibri" panose="020F0502020204030204" pitchFamily="34" charset="0"/>
                <a:ea typeface="Times New Roman" panose="02020603050405020304" pitchFamily="18" charset="0"/>
                <a:cs typeface="Calibri" panose="020F0502020204030204" pitchFamily="34" charset="0"/>
              </a:rPr>
              <a:t> </a:t>
            </a:r>
            <a:endParaRPr lang="es-ES" dirty="0">
              <a:latin typeface="Calibri" panose="020F0502020204030204" pitchFamily="34" charset="0"/>
              <a:cs typeface="Calibri" panose="020F0502020204030204" pitchFamily="34" charset="0"/>
            </a:endParaRPr>
          </a:p>
        </p:txBody>
      </p:sp>
      <p:sp>
        <p:nvSpPr>
          <p:cNvPr id="4" name="3 CuadroTexto"/>
          <p:cNvSpPr txBox="1"/>
          <p:nvPr/>
        </p:nvSpPr>
        <p:spPr>
          <a:xfrm>
            <a:off x="333838" y="239709"/>
            <a:ext cx="2564295" cy="307777"/>
          </a:xfrm>
          <a:prstGeom prst="rect">
            <a:avLst/>
          </a:prstGeom>
          <a:noFill/>
        </p:spPr>
        <p:txBody>
          <a:bodyPr wrap="square" rtlCol="0">
            <a:spAutoFit/>
          </a:bodyPr>
          <a:lstStyle/>
          <a:p>
            <a:r>
              <a:rPr lang="es-ES" dirty="0"/>
              <a:t>Unit 2. FORMY PRAWNE</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15133" y="818872"/>
            <a:ext cx="8881289" cy="3103354"/>
          </a:xfrm>
        </p:spPr>
        <p:txBody>
          <a:bodyPr/>
          <a:lstStyle/>
          <a:p>
            <a:pPr marL="114300" indent="0" algn="just">
              <a:buNone/>
            </a:pPr>
            <a:r>
              <a:rPr lang="pl-PL" altLang="pl-PL" dirty="0">
                <a:solidFill>
                  <a:srgbClr val="222222"/>
                </a:solidFill>
                <a:latin typeface="Calibri" panose="020F0502020204030204" pitchFamily="34" charset="0"/>
                <a:ea typeface="Times New Roman" panose="02020603050405020304" pitchFamily="18" charset="0"/>
                <a:cs typeface="Calibri" panose="020F0502020204030204" pitchFamily="34" charset="0"/>
              </a:rPr>
              <a:t>W spółkach jawnych wszyscy</a:t>
            </a:r>
            <a:r>
              <a:rPr lang="pl-PL" altLang="pl-PL" dirty="0">
                <a:solidFill>
                  <a:srgbClr val="000000"/>
                </a:solidFill>
                <a:latin typeface="Calibri" panose="020F0502020204030204" pitchFamily="34" charset="0"/>
                <a:ea typeface="Times New Roman" panose="02020603050405020304" pitchFamily="18" charset="0"/>
                <a:cs typeface="Calibri" panose="020F0502020204030204" pitchFamily="34" charset="0"/>
              </a:rPr>
              <a:t> ponoszą</a:t>
            </a:r>
            <a:r>
              <a:rPr lang="pl-PL" altLang="pl-PL" dirty="0">
                <a:solidFill>
                  <a:srgbClr val="222222"/>
                </a:solidFill>
                <a:latin typeface="Calibri" panose="020F0502020204030204" pitchFamily="34" charset="0"/>
                <a:ea typeface="Times New Roman" panose="02020603050405020304" pitchFamily="18" charset="0"/>
                <a:cs typeface="Calibri" panose="020F0502020204030204" pitchFamily="34" charset="0"/>
              </a:rPr>
              <a:t> nieograniczoną odpowiedzialność za zobowiązania spółki.</a:t>
            </a:r>
          </a:p>
          <a:p>
            <a:pPr marL="114300" indent="0" algn="just">
              <a:buNone/>
            </a:pPr>
            <a:r>
              <a:rPr lang="pl-PL" altLang="pl-PL" dirty="0">
                <a:solidFill>
                  <a:srgbClr val="000000"/>
                </a:solidFill>
                <a:latin typeface="Calibri" panose="020F0502020204030204" pitchFamily="34" charset="0"/>
                <a:ea typeface="Times New Roman" panose="02020603050405020304" pitchFamily="18" charset="0"/>
              </a:rPr>
              <a:t>Spółka komandytowa - to rodzaj spółki, w której istnieją dwa rodzaj wspólników – komplementariusze i komandytariusze. Komplementariusz ponosi odpowiedzialność za zobowiązania spółki tak jak wspólnik spółki jawnej. Komandytariusz odpowiada za zobowiązania spółki wobec jej wierzycieli tylko do wysokości sumy komandytowej określonej w umowie. </a:t>
            </a:r>
          </a:p>
          <a:p>
            <a:pPr marL="114300" indent="0" algn="just">
              <a:buNone/>
            </a:pPr>
            <a:endParaRPr lang="pl-PL" altLang="pl-PL" sz="2400" dirty="0">
              <a:solidFill>
                <a:schemeClr val="tx1"/>
              </a:solidFill>
              <a:latin typeface="Arial" panose="020B0604020202020204" pitchFamily="34" charset="0"/>
            </a:endParaRPr>
          </a:p>
          <a:p>
            <a:pPr marL="0" lvl="0" indent="0" algn="just" eaLnBrk="0" fontAlgn="base" hangingPunct="0">
              <a:lnSpc>
                <a:spcPct val="100000"/>
              </a:lnSpc>
              <a:spcBef>
                <a:spcPct val="0"/>
              </a:spcBef>
              <a:spcAft>
                <a:spcPct val="0"/>
              </a:spcAft>
              <a:buClrTx/>
              <a:buSzTx/>
              <a:buNone/>
            </a:pPr>
            <a:r>
              <a:rPr lang="pl-PL" altLang="pl-PL" dirty="0">
                <a:solidFill>
                  <a:schemeClr val="tx1"/>
                </a:solidFill>
                <a:latin typeface="Arial" panose="020B0604020202020204" pitchFamily="34" charset="0"/>
                <a:ea typeface="Calibri" panose="020F0502020204030204" pitchFamily="34" charset="0"/>
                <a:cs typeface="Arial" panose="020B0604020202020204" pitchFamily="34" charset="0"/>
              </a:rPr>
              <a:t>3. </a:t>
            </a:r>
            <a:r>
              <a:rPr lang="pl-PL" altLang="pl-PL" dirty="0">
                <a:solidFill>
                  <a:schemeClr val="tx1"/>
                </a:solidFill>
                <a:latin typeface="Calibri" panose="020F0502020204030204" pitchFamily="34" charset="0"/>
                <a:ea typeface="Calibri" panose="020F0502020204030204" pitchFamily="34" charset="0"/>
                <a:cs typeface="Calibri" panose="020F0502020204030204" pitchFamily="34" charset="0"/>
              </a:rPr>
              <a:t>Spółka akcyjna </a:t>
            </a:r>
            <a:endParaRPr lang="pl-PL" altLang="pl-PL"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lvl="0" indent="0" algn="just" eaLnBrk="0" fontAlgn="base" hangingPunct="0">
              <a:lnSpc>
                <a:spcPct val="100000"/>
              </a:lnSpc>
              <a:spcBef>
                <a:spcPct val="0"/>
              </a:spcBef>
              <a:spcAft>
                <a:spcPct val="0"/>
              </a:spcAft>
              <a:buClrTx/>
              <a:buSzTx/>
              <a:buNone/>
            </a:pPr>
            <a:r>
              <a:rPr lang="pl-PL" altLang="pl-PL" dirty="0">
                <a:solidFill>
                  <a:srgbClr val="000000"/>
                </a:solidFill>
                <a:latin typeface="Calibri" panose="020F0502020204030204" pitchFamily="34" charset="0"/>
                <a:ea typeface="Times New Roman" panose="02020603050405020304" pitchFamily="18" charset="0"/>
              </a:rPr>
              <a:t>Spółka akcyjna jest spółką kapitałową, która posiada osobowość prawną (czyli jest odrębnym od akcjonariuszy podmiotem prawa) oraz kapitał zakładowy utworzony z wkładów swoich założycieli. Własność w spółce akcyjnej jest reprezentowana przez akcje. Spółka akcyjna działa przez swoje organy (zarząd i radę nadzorczą) wybierane przez akcjonariuszy. </a:t>
            </a:r>
            <a:endParaRPr lang="pl-PL" b="1" dirty="0">
              <a:solidFill>
                <a:srgbClr val="000000"/>
              </a:solidFill>
              <a:latin typeface="Calibri" panose="020F0502020204030204" pitchFamily="34" charset="0"/>
              <a:cs typeface="Calibri" panose="020F0502020204030204" pitchFamily="34" charset="0"/>
            </a:endParaRPr>
          </a:p>
          <a:p>
            <a:pPr marL="114300" indent="0" algn="just">
              <a:buNone/>
            </a:pPr>
            <a:endParaRPr lang="es-ES" dirty="0"/>
          </a:p>
          <a:p>
            <a:pPr marL="114300" indent="0" algn="just">
              <a:buNone/>
            </a:pPr>
            <a:endParaRPr lang="es-ES" dirty="0"/>
          </a:p>
        </p:txBody>
      </p:sp>
      <p:sp>
        <p:nvSpPr>
          <p:cNvPr id="4" name="3 CuadroTexto"/>
          <p:cNvSpPr txBox="1"/>
          <p:nvPr/>
        </p:nvSpPr>
        <p:spPr>
          <a:xfrm>
            <a:off x="333838" y="239709"/>
            <a:ext cx="2564295" cy="307777"/>
          </a:xfrm>
          <a:prstGeom prst="rect">
            <a:avLst/>
          </a:prstGeom>
          <a:noFill/>
        </p:spPr>
        <p:txBody>
          <a:bodyPr wrap="square" rtlCol="0">
            <a:spAutoFit/>
          </a:bodyPr>
          <a:lstStyle/>
          <a:p>
            <a:r>
              <a:rPr lang="es-ES" dirty="0"/>
              <a:t>Unit 2. FORMY PRAWNE</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Rectangle 4">
            <a:extLst>
              <a:ext uri="{FF2B5EF4-FFF2-40B4-BE49-F238E27FC236}">
                <a16:creationId xmlns:a16="http://schemas.microsoft.com/office/drawing/2014/main" id="{820381F4-0C23-BD48-B6B3-A54F189674D1}"/>
              </a:ext>
            </a:extLst>
          </p:cNvPr>
          <p:cNvSpPr>
            <a:spLocks noChangeArrowheads="1"/>
          </p:cNvSpPr>
          <p:nvPr/>
        </p:nvSpPr>
        <p:spPr bwMode="auto">
          <a:xfrm>
            <a:off x="4181259" y="120878"/>
            <a:ext cx="7814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49121"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2ai.</a:t>
            </a:r>
            <a:r>
              <a:rPr kumimoji="0" lang="pl-PL" altLang="pl-PL" sz="800" b="0" i="0" u="none" strike="noStrike" cap="none" normalizeH="0" baseline="0" dirty="0">
                <a:ln>
                  <a:noFill/>
                </a:ln>
                <a:solidFill>
                  <a:schemeClr val="tx1"/>
                </a:solidFill>
                <a:effectLst/>
              </a:rPr>
              <a:t> </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515368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2318</Words>
  <Application>Microsoft Macintosh PowerPoint</Application>
  <PresentationFormat>Pokaz na ekranie (16:9)</PresentationFormat>
  <Paragraphs>173</Paragraphs>
  <Slides>20</Slides>
  <Notes>4</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20</vt:i4>
      </vt:variant>
    </vt:vector>
  </HeadingPairs>
  <TitlesOfParts>
    <vt:vector size="29" baseType="lpstr">
      <vt:lpstr>Cambria</vt:lpstr>
      <vt:lpstr>Century Gothic</vt:lpstr>
      <vt:lpstr>EB Garamond</vt:lpstr>
      <vt:lpstr>Times New Roman</vt:lpstr>
      <vt:lpstr>EB Garamond Medium</vt:lpstr>
      <vt:lpstr>Calibri</vt:lpstr>
      <vt:lpstr>Arial</vt:lpstr>
      <vt:lpstr>Garamond</vt:lpstr>
      <vt:lpstr>Simple Light</vt:lpstr>
      <vt:lpstr> ARTCademy “Arts and Crafts Academy”</vt:lpstr>
      <vt:lpstr>Module 1. ARTIST ANDA BUSINESSMAN, KNOWS THE LEGAL ASPECTS</vt:lpstr>
      <vt:lpstr>UNIT 1. RODZAJE PRZEDSIĘBIORCÓW</vt:lpstr>
      <vt:lpstr>Rodzaje przedsiębiorców</vt:lpstr>
      <vt:lpstr>Prezentacja programu PowerPoint</vt:lpstr>
      <vt:lpstr>Prezentacja programu PowerPoint</vt:lpstr>
      <vt:lpstr>UNIT 2. FORMY PRAWNE</vt:lpstr>
      <vt:lpstr>Formy prawne  prowadzenia działalności gospodarczej</vt:lpstr>
      <vt:lpstr>Prezentacja programu PowerPoint</vt:lpstr>
      <vt:lpstr>Prezentacja programu PowerPoint</vt:lpstr>
      <vt:lpstr>UNIT 3. WADY I ZALETY</vt:lpstr>
      <vt:lpstr>Wady i zalety</vt:lpstr>
      <vt:lpstr>Prezentacja programu PowerPoint</vt:lpstr>
      <vt:lpstr>Prezentacja programu PowerPoint</vt:lpstr>
      <vt:lpstr>UNIT 4. PROCEDURY PRAWNE</vt:lpstr>
      <vt:lpstr>Procedury prawne</vt:lpstr>
      <vt:lpstr>Prezentacja programu PowerPoint</vt:lpstr>
      <vt:lpstr>UNIT 5. SAMOZATRUDNIENIE  W EUROPE</vt:lpstr>
      <vt:lpstr>Samozatrudnienie w Europie</vt:lpstr>
      <vt:lpstr>DZIĘKUJĘ!</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Microsoft Office User</cp:lastModifiedBy>
  <cp:revision>60</cp:revision>
  <dcterms:modified xsi:type="dcterms:W3CDTF">2020-02-18T19:18:35Z</dcterms:modified>
</cp:coreProperties>
</file>