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2"/>
  </p:notesMasterIdLst>
  <p:sldIdLst>
    <p:sldId id="256" r:id="rId2"/>
    <p:sldId id="272" r:id="rId3"/>
    <p:sldId id="283" r:id="rId4"/>
    <p:sldId id="275" r:id="rId5"/>
    <p:sldId id="276" r:id="rId6"/>
    <p:sldId id="286" r:id="rId7"/>
    <p:sldId id="285" r:id="rId8"/>
    <p:sldId id="282" r:id="rId9"/>
    <p:sldId id="288" r:id="rId10"/>
    <p:sldId id="295" r:id="rId11"/>
    <p:sldId id="289" r:id="rId12"/>
    <p:sldId id="290" r:id="rId13"/>
    <p:sldId id="306" r:id="rId14"/>
    <p:sldId id="292" r:id="rId15"/>
    <p:sldId id="308" r:id="rId16"/>
    <p:sldId id="294" r:id="rId17"/>
    <p:sldId id="298" r:id="rId18"/>
    <p:sldId id="307" r:id="rId19"/>
    <p:sldId id="309" r:id="rId20"/>
    <p:sldId id="274" r:id="rId21"/>
  </p:sldIdLst>
  <p:sldSz cx="9144000" cy="5143500" type="screen16x9"/>
  <p:notesSz cx="6858000" cy="9144000"/>
  <p:embeddedFontLst>
    <p:embeddedFont>
      <p:font typeface="Cambria" panose="02040503050406030204" pitchFamily="18" charset="0"/>
      <p:regular r:id="rId23"/>
      <p:bold r:id="rId24"/>
      <p:italic r:id="rId25"/>
      <p:boldItalic r:id="rId26"/>
    </p:embeddedFont>
    <p:embeddedFont>
      <p:font typeface="Century Gothic" panose="020B0502020202020204" pitchFamily="34" charset="0"/>
      <p:regular r:id="rId27"/>
      <p:bold r:id="rId28"/>
      <p:italic r:id="rId29"/>
      <p:boldItalic r:id="rId30"/>
    </p:embeddedFont>
    <p:embeddedFont>
      <p:font typeface="Garamond" panose="02020404030301010803" pitchFamily="18" charset="0"/>
      <p:regular r:id="rId31"/>
      <p:bold r:id="rId32"/>
      <p: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21" autoAdjust="0"/>
    <p:restoredTop sz="94737" autoAdjust="0"/>
  </p:normalViewPr>
  <p:slideViewPr>
    <p:cSldViewPr snapToGrid="0">
      <p:cViewPr varScale="1">
        <p:scale>
          <a:sx n="96" d="100"/>
          <a:sy n="96" d="100"/>
        </p:scale>
        <p:origin x="492" y="90"/>
      </p:cViewPr>
      <p:guideLst>
        <p:guide orient="horz" pos="1620"/>
        <p:guide pos="2880"/>
      </p:guideLst>
    </p:cSldViewPr>
  </p:slideViewPr>
  <p:outlineViewPr>
    <p:cViewPr>
      <p:scale>
        <a:sx n="33" d="100"/>
        <a:sy n="33" d="100"/>
      </p:scale>
      <p:origin x="0" y="233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7113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276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81a02bcd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81a02bcd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63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2105247" y="1"/>
            <a:ext cx="7038765" cy="5138761"/>
            <a:chOff x="3388636" y="43347"/>
            <a:chExt cx="5755327" cy="4201767"/>
          </a:xfrm>
        </p:grpSpPr>
        <p:sp>
          <p:nvSpPr>
            <p:cNvPr id="53" name="Google Shape;53;p13"/>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13"/>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600"/>
              <a:buNone/>
              <a:defRPr sz="3600" b="1">
                <a:solidFill>
                  <a:srgbClr val="E06666"/>
                </a:solidFill>
              </a:defRPr>
            </a:lvl1pPr>
            <a:lvl2pPr lvl="1" algn="l" rtl="0">
              <a:lnSpc>
                <a:spcPct val="100000"/>
              </a:lnSpc>
              <a:spcBef>
                <a:spcPts val="0"/>
              </a:spcBef>
              <a:spcAft>
                <a:spcPts val="0"/>
              </a:spcAft>
              <a:buClr>
                <a:schemeClr val="dk1"/>
              </a:buClr>
              <a:buSzPts val="3600"/>
              <a:buNone/>
              <a:defRPr sz="3600" b="1">
                <a:solidFill>
                  <a:srgbClr val="E06666"/>
                </a:solidFill>
              </a:defRPr>
            </a:lvl2pPr>
            <a:lvl3pPr lvl="2" algn="l" rtl="0">
              <a:lnSpc>
                <a:spcPct val="100000"/>
              </a:lnSpc>
              <a:spcBef>
                <a:spcPts val="0"/>
              </a:spcBef>
              <a:spcAft>
                <a:spcPts val="0"/>
              </a:spcAft>
              <a:buClr>
                <a:schemeClr val="dk1"/>
              </a:buClr>
              <a:buSzPts val="3600"/>
              <a:buNone/>
              <a:defRPr sz="3600" b="1">
                <a:solidFill>
                  <a:srgbClr val="E06666"/>
                </a:solidFill>
              </a:defRPr>
            </a:lvl3pPr>
            <a:lvl4pPr lvl="3" algn="l" rtl="0">
              <a:lnSpc>
                <a:spcPct val="100000"/>
              </a:lnSpc>
              <a:spcBef>
                <a:spcPts val="0"/>
              </a:spcBef>
              <a:spcAft>
                <a:spcPts val="0"/>
              </a:spcAft>
              <a:buClr>
                <a:schemeClr val="dk1"/>
              </a:buClr>
              <a:buSzPts val="3600"/>
              <a:buNone/>
              <a:defRPr sz="3600" b="1">
                <a:solidFill>
                  <a:srgbClr val="E06666"/>
                </a:solidFill>
              </a:defRPr>
            </a:lvl4pPr>
            <a:lvl5pPr lvl="4" algn="l" rtl="0">
              <a:lnSpc>
                <a:spcPct val="100000"/>
              </a:lnSpc>
              <a:spcBef>
                <a:spcPts val="0"/>
              </a:spcBef>
              <a:spcAft>
                <a:spcPts val="0"/>
              </a:spcAft>
              <a:buClr>
                <a:schemeClr val="dk1"/>
              </a:buClr>
              <a:buSzPts val="3600"/>
              <a:buNone/>
              <a:defRPr sz="3600" b="1">
                <a:solidFill>
                  <a:srgbClr val="E06666"/>
                </a:solidFill>
              </a:defRPr>
            </a:lvl5pPr>
            <a:lvl6pPr lvl="5" algn="l" rtl="0">
              <a:lnSpc>
                <a:spcPct val="100000"/>
              </a:lnSpc>
              <a:spcBef>
                <a:spcPts val="0"/>
              </a:spcBef>
              <a:spcAft>
                <a:spcPts val="0"/>
              </a:spcAft>
              <a:buClr>
                <a:schemeClr val="dk1"/>
              </a:buClr>
              <a:buSzPts val="3600"/>
              <a:buNone/>
              <a:defRPr sz="3600" b="1">
                <a:solidFill>
                  <a:srgbClr val="E06666"/>
                </a:solidFill>
              </a:defRPr>
            </a:lvl6pPr>
            <a:lvl7pPr lvl="6" algn="l" rtl="0">
              <a:lnSpc>
                <a:spcPct val="100000"/>
              </a:lnSpc>
              <a:spcBef>
                <a:spcPts val="0"/>
              </a:spcBef>
              <a:spcAft>
                <a:spcPts val="0"/>
              </a:spcAft>
              <a:buClr>
                <a:schemeClr val="dk1"/>
              </a:buClr>
              <a:buSzPts val="3600"/>
              <a:buNone/>
              <a:defRPr sz="3600" b="1">
                <a:solidFill>
                  <a:srgbClr val="E06666"/>
                </a:solidFill>
              </a:defRPr>
            </a:lvl7pPr>
            <a:lvl8pPr lvl="7" algn="l" rtl="0">
              <a:lnSpc>
                <a:spcPct val="100000"/>
              </a:lnSpc>
              <a:spcBef>
                <a:spcPts val="0"/>
              </a:spcBef>
              <a:spcAft>
                <a:spcPts val="0"/>
              </a:spcAft>
              <a:buClr>
                <a:schemeClr val="dk1"/>
              </a:buClr>
              <a:buSzPts val="3600"/>
              <a:buNone/>
              <a:defRPr sz="3600" b="1">
                <a:solidFill>
                  <a:srgbClr val="E06666"/>
                </a:solidFill>
              </a:defRPr>
            </a:lvl8pPr>
            <a:lvl9pPr lvl="8" algn="l" rtl="0">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79" name="Google Shape;179;p13"/>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chemeClr val="dk2"/>
              </a:buClr>
              <a:buSzPts val="1800"/>
              <a:buNone/>
              <a:defRPr sz="1800">
                <a:solidFill>
                  <a:schemeClr val="dk2"/>
                </a:solidFill>
              </a:defRPr>
            </a:lvl1pPr>
            <a:lvl2pPr lvl="1" algn="l" rtl="0">
              <a:lnSpc>
                <a:spcPct val="100000"/>
              </a:lnSpc>
              <a:spcBef>
                <a:spcPts val="0"/>
              </a:spcBef>
              <a:spcAft>
                <a:spcPts val="0"/>
              </a:spcAft>
              <a:buClr>
                <a:schemeClr val="dk2"/>
              </a:buClr>
              <a:buSzPts val="1800"/>
              <a:buNone/>
              <a:defRPr sz="1800">
                <a:solidFill>
                  <a:schemeClr val="dk2"/>
                </a:solidFill>
              </a:defRPr>
            </a:lvl2pPr>
            <a:lvl3pPr lvl="2" algn="l" rtl="0">
              <a:lnSpc>
                <a:spcPct val="100000"/>
              </a:lnSpc>
              <a:spcBef>
                <a:spcPts val="0"/>
              </a:spcBef>
              <a:spcAft>
                <a:spcPts val="0"/>
              </a:spcAft>
              <a:buClr>
                <a:schemeClr val="dk2"/>
              </a:buClr>
              <a:buSzPts val="1800"/>
              <a:buNone/>
              <a:defRPr sz="1800">
                <a:solidFill>
                  <a:schemeClr val="dk2"/>
                </a:solidFill>
              </a:defRPr>
            </a:lvl3pPr>
            <a:lvl4pPr lvl="3" algn="l" rtl="0">
              <a:lnSpc>
                <a:spcPct val="100000"/>
              </a:lnSpc>
              <a:spcBef>
                <a:spcPts val="0"/>
              </a:spcBef>
              <a:spcAft>
                <a:spcPts val="0"/>
              </a:spcAft>
              <a:buClr>
                <a:schemeClr val="dk2"/>
              </a:buClr>
              <a:buSzPts val="1800"/>
              <a:buNone/>
              <a:defRPr sz="1800">
                <a:solidFill>
                  <a:schemeClr val="dk2"/>
                </a:solidFill>
              </a:defRPr>
            </a:lvl4pPr>
            <a:lvl5pPr lvl="4" algn="l" rtl="0">
              <a:lnSpc>
                <a:spcPct val="100000"/>
              </a:lnSpc>
              <a:spcBef>
                <a:spcPts val="0"/>
              </a:spcBef>
              <a:spcAft>
                <a:spcPts val="0"/>
              </a:spcAft>
              <a:buClr>
                <a:schemeClr val="dk2"/>
              </a:buClr>
              <a:buSzPts val="1800"/>
              <a:buNone/>
              <a:defRPr sz="1800">
                <a:solidFill>
                  <a:schemeClr val="dk2"/>
                </a:solidFill>
              </a:defRPr>
            </a:lvl5pPr>
            <a:lvl6pPr lvl="5" algn="l" rtl="0">
              <a:lnSpc>
                <a:spcPct val="100000"/>
              </a:lnSpc>
              <a:spcBef>
                <a:spcPts val="0"/>
              </a:spcBef>
              <a:spcAft>
                <a:spcPts val="0"/>
              </a:spcAft>
              <a:buClr>
                <a:schemeClr val="dk2"/>
              </a:buClr>
              <a:buSzPts val="1800"/>
              <a:buNone/>
              <a:defRPr sz="1800">
                <a:solidFill>
                  <a:schemeClr val="dk2"/>
                </a:solidFill>
              </a:defRPr>
            </a:lvl6pPr>
            <a:lvl7pPr lvl="6" algn="l" rtl="0">
              <a:lnSpc>
                <a:spcPct val="100000"/>
              </a:lnSpc>
              <a:spcBef>
                <a:spcPts val="0"/>
              </a:spcBef>
              <a:spcAft>
                <a:spcPts val="0"/>
              </a:spcAft>
              <a:buClr>
                <a:schemeClr val="dk2"/>
              </a:buClr>
              <a:buSzPts val="1800"/>
              <a:buNone/>
              <a:defRPr sz="1800">
                <a:solidFill>
                  <a:schemeClr val="dk2"/>
                </a:solidFill>
              </a:defRPr>
            </a:lvl7pPr>
            <a:lvl8pPr lvl="7" algn="l" rtl="0">
              <a:lnSpc>
                <a:spcPct val="100000"/>
              </a:lnSpc>
              <a:spcBef>
                <a:spcPts val="0"/>
              </a:spcBef>
              <a:spcAft>
                <a:spcPts val="0"/>
              </a:spcAft>
              <a:buClr>
                <a:schemeClr val="dk2"/>
              </a:buClr>
              <a:buSzPts val="1800"/>
              <a:buNone/>
              <a:defRPr sz="1800">
                <a:solidFill>
                  <a:schemeClr val="dk2"/>
                </a:solidFill>
              </a:defRPr>
            </a:lvl8pPr>
            <a:lvl9pPr lvl="8" algn="l"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80" name="Google Shape;180;p13"/>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81"/>
        <p:cNvGrpSpPr/>
        <p:nvPr/>
      </p:nvGrpSpPr>
      <p:grpSpPr>
        <a:xfrm>
          <a:off x="0" y="0"/>
          <a:ext cx="0" cy="0"/>
          <a:chOff x="0" y="0"/>
          <a:chExt cx="0" cy="0"/>
        </a:xfrm>
      </p:grpSpPr>
      <p:sp>
        <p:nvSpPr>
          <p:cNvPr id="182" name="Google Shape;182;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0" y="5085676"/>
            <a:ext cx="3048000" cy="579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47999" y="5085676"/>
            <a:ext cx="3048000" cy="579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title"/>
          </p:nvPr>
        </p:nvSpPr>
        <p:spPr>
          <a:xfrm>
            <a:off x="1002900" y="1018675"/>
            <a:ext cx="7138200" cy="1263600"/>
          </a:xfrm>
          <a:prstGeom prst="rect">
            <a:avLst/>
          </a:prstGeom>
          <a:noFill/>
        </p:spPr>
        <p:txBody>
          <a:bodyPr spcFirstLastPara="1" wrap="square" lIns="91425" tIns="91425" rIns="91425" bIns="91425" anchor="b" anchorCtr="0"/>
          <a:lstStyle>
            <a:lvl1pPr lvl="0" algn="ctr" rtl="0">
              <a:lnSpc>
                <a:spcPct val="100000"/>
              </a:lnSpc>
              <a:spcBef>
                <a:spcPts val="0"/>
              </a:spcBef>
              <a:spcAft>
                <a:spcPts val="0"/>
              </a:spcAft>
              <a:buClr>
                <a:srgbClr val="000000"/>
              </a:buClr>
              <a:buSzPts val="3600"/>
              <a:buNone/>
              <a:defRPr sz="3600" b="1">
                <a:solidFill>
                  <a:srgbClr val="000000"/>
                </a:solidFill>
              </a:defRPr>
            </a:lvl1pPr>
            <a:lvl2pPr lvl="1" algn="l" rtl="0">
              <a:lnSpc>
                <a:spcPct val="100000"/>
              </a:lnSpc>
              <a:spcBef>
                <a:spcPts val="0"/>
              </a:spcBef>
              <a:spcAft>
                <a:spcPts val="0"/>
              </a:spcAft>
              <a:buClr>
                <a:srgbClr val="000000"/>
              </a:buClr>
              <a:buSzPts val="3600"/>
              <a:buNone/>
              <a:defRPr sz="3600" b="1">
                <a:solidFill>
                  <a:srgbClr val="000000"/>
                </a:solidFill>
              </a:defRPr>
            </a:lvl2pPr>
            <a:lvl3pPr lvl="2" algn="l" rtl="0">
              <a:lnSpc>
                <a:spcPct val="100000"/>
              </a:lnSpc>
              <a:spcBef>
                <a:spcPts val="0"/>
              </a:spcBef>
              <a:spcAft>
                <a:spcPts val="0"/>
              </a:spcAft>
              <a:buClr>
                <a:srgbClr val="000000"/>
              </a:buClr>
              <a:buSzPts val="3600"/>
              <a:buNone/>
              <a:defRPr sz="3600" b="1">
                <a:solidFill>
                  <a:srgbClr val="000000"/>
                </a:solidFill>
              </a:defRPr>
            </a:lvl3pPr>
            <a:lvl4pPr lvl="3" algn="l" rtl="0">
              <a:lnSpc>
                <a:spcPct val="100000"/>
              </a:lnSpc>
              <a:spcBef>
                <a:spcPts val="0"/>
              </a:spcBef>
              <a:spcAft>
                <a:spcPts val="0"/>
              </a:spcAft>
              <a:buClr>
                <a:srgbClr val="000000"/>
              </a:buClr>
              <a:buSzPts val="3600"/>
              <a:buNone/>
              <a:defRPr sz="3600" b="1">
                <a:solidFill>
                  <a:srgbClr val="000000"/>
                </a:solidFill>
              </a:defRPr>
            </a:lvl4pPr>
            <a:lvl5pPr lvl="4" algn="l" rtl="0">
              <a:lnSpc>
                <a:spcPct val="100000"/>
              </a:lnSpc>
              <a:spcBef>
                <a:spcPts val="0"/>
              </a:spcBef>
              <a:spcAft>
                <a:spcPts val="0"/>
              </a:spcAft>
              <a:buClr>
                <a:srgbClr val="000000"/>
              </a:buClr>
              <a:buSzPts val="3600"/>
              <a:buNone/>
              <a:defRPr sz="3600" b="1">
                <a:solidFill>
                  <a:srgbClr val="000000"/>
                </a:solidFill>
              </a:defRPr>
            </a:lvl5pPr>
            <a:lvl6pPr lvl="5" algn="l" rtl="0">
              <a:lnSpc>
                <a:spcPct val="100000"/>
              </a:lnSpc>
              <a:spcBef>
                <a:spcPts val="0"/>
              </a:spcBef>
              <a:spcAft>
                <a:spcPts val="0"/>
              </a:spcAft>
              <a:buClr>
                <a:srgbClr val="000000"/>
              </a:buClr>
              <a:buSzPts val="3600"/>
              <a:buNone/>
              <a:defRPr sz="3600" b="1">
                <a:solidFill>
                  <a:srgbClr val="000000"/>
                </a:solidFill>
              </a:defRPr>
            </a:lvl6pPr>
            <a:lvl7pPr lvl="6" algn="l" rtl="0">
              <a:lnSpc>
                <a:spcPct val="100000"/>
              </a:lnSpc>
              <a:spcBef>
                <a:spcPts val="0"/>
              </a:spcBef>
              <a:spcAft>
                <a:spcPts val="0"/>
              </a:spcAft>
              <a:buClr>
                <a:srgbClr val="000000"/>
              </a:buClr>
              <a:buSzPts val="3600"/>
              <a:buNone/>
              <a:defRPr sz="3600" b="1">
                <a:solidFill>
                  <a:srgbClr val="000000"/>
                </a:solidFill>
              </a:defRPr>
            </a:lvl7pPr>
            <a:lvl8pPr lvl="7" algn="l" rtl="0">
              <a:lnSpc>
                <a:spcPct val="100000"/>
              </a:lnSpc>
              <a:spcBef>
                <a:spcPts val="0"/>
              </a:spcBef>
              <a:spcAft>
                <a:spcPts val="0"/>
              </a:spcAft>
              <a:buClr>
                <a:srgbClr val="000000"/>
              </a:buClr>
              <a:buSzPts val="3600"/>
              <a:buNone/>
              <a:defRPr sz="3600" b="1">
                <a:solidFill>
                  <a:srgbClr val="000000"/>
                </a:solidFill>
              </a:defRPr>
            </a:lvl8pPr>
            <a:lvl9pPr lvl="8" algn="l" rtl="0">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87" name="Google Shape;187;p14"/>
          <p:cNvSpPr txBox="1">
            <a:spLocks noGrp="1"/>
          </p:cNvSpPr>
          <p:nvPr>
            <p:ph type="body" idx="1"/>
          </p:nvPr>
        </p:nvSpPr>
        <p:spPr>
          <a:xfrm>
            <a:off x="1002900" y="2535725"/>
            <a:ext cx="7138200" cy="1741500"/>
          </a:xfrm>
          <a:prstGeom prst="rect">
            <a:avLst/>
          </a:prstGeom>
          <a:noFill/>
        </p:spPr>
        <p:txBody>
          <a:bodyPr spcFirstLastPara="1" wrap="square" lIns="91425" tIns="91425" rIns="91425" bIns="91425" anchor="t" anchorCtr="0"/>
          <a:lstStyle>
            <a:lvl1pPr marL="457200" lvl="0" indent="-317500" algn="ctr" rtl="0">
              <a:lnSpc>
                <a:spcPct val="115000"/>
              </a:lnSpc>
              <a:spcBef>
                <a:spcPts val="0"/>
              </a:spcBef>
              <a:spcAft>
                <a:spcPts val="0"/>
              </a:spcAft>
              <a:buClr>
                <a:srgbClr val="666666"/>
              </a:buClr>
              <a:buSzPts val="1400"/>
              <a:buChar char="●"/>
              <a:defRPr sz="1400">
                <a:solidFill>
                  <a:srgbClr val="666666"/>
                </a:solidFill>
              </a:defRPr>
            </a:lvl1pPr>
            <a:lvl2pPr marL="914400" lvl="1" indent="-304800" algn="ctr" rtl="0">
              <a:lnSpc>
                <a:spcPct val="115000"/>
              </a:lnSpc>
              <a:spcBef>
                <a:spcPts val="1600"/>
              </a:spcBef>
              <a:spcAft>
                <a:spcPts val="0"/>
              </a:spcAft>
              <a:buClr>
                <a:srgbClr val="666666"/>
              </a:buClr>
              <a:buSzPts val="1200"/>
              <a:buChar char="○"/>
              <a:defRPr sz="1200">
                <a:solidFill>
                  <a:srgbClr val="666666"/>
                </a:solidFill>
              </a:defRPr>
            </a:lvl2pPr>
            <a:lvl3pPr marL="1371600" lvl="2" indent="-304800" algn="ctr" rtl="0">
              <a:lnSpc>
                <a:spcPct val="115000"/>
              </a:lnSpc>
              <a:spcBef>
                <a:spcPts val="1600"/>
              </a:spcBef>
              <a:spcAft>
                <a:spcPts val="0"/>
              </a:spcAft>
              <a:buClr>
                <a:srgbClr val="666666"/>
              </a:buClr>
              <a:buSzPts val="1200"/>
              <a:buChar char="■"/>
              <a:defRPr sz="1200">
                <a:solidFill>
                  <a:srgbClr val="666666"/>
                </a:solidFill>
              </a:defRPr>
            </a:lvl3pPr>
            <a:lvl4pPr marL="1828800" lvl="3" indent="-304800" algn="ctr" rtl="0">
              <a:lnSpc>
                <a:spcPct val="115000"/>
              </a:lnSpc>
              <a:spcBef>
                <a:spcPts val="1600"/>
              </a:spcBef>
              <a:spcAft>
                <a:spcPts val="0"/>
              </a:spcAft>
              <a:buClr>
                <a:srgbClr val="666666"/>
              </a:buClr>
              <a:buSzPts val="1200"/>
              <a:buChar char="●"/>
              <a:defRPr sz="1200">
                <a:solidFill>
                  <a:srgbClr val="666666"/>
                </a:solidFill>
              </a:defRPr>
            </a:lvl4pPr>
            <a:lvl5pPr marL="2286000" lvl="4" indent="-304800" algn="ctr" rtl="0">
              <a:lnSpc>
                <a:spcPct val="115000"/>
              </a:lnSpc>
              <a:spcBef>
                <a:spcPts val="1600"/>
              </a:spcBef>
              <a:spcAft>
                <a:spcPts val="0"/>
              </a:spcAft>
              <a:buClr>
                <a:srgbClr val="666666"/>
              </a:buClr>
              <a:buSzPts val="1200"/>
              <a:buChar char="○"/>
              <a:defRPr sz="1200">
                <a:solidFill>
                  <a:srgbClr val="666666"/>
                </a:solidFill>
              </a:defRPr>
            </a:lvl5pPr>
            <a:lvl6pPr marL="2743200" lvl="5" indent="-304800" algn="ctr" rtl="0">
              <a:lnSpc>
                <a:spcPct val="115000"/>
              </a:lnSpc>
              <a:spcBef>
                <a:spcPts val="1600"/>
              </a:spcBef>
              <a:spcAft>
                <a:spcPts val="0"/>
              </a:spcAft>
              <a:buClr>
                <a:srgbClr val="666666"/>
              </a:buClr>
              <a:buSzPts val="1200"/>
              <a:buChar char="■"/>
              <a:defRPr sz="1200">
                <a:solidFill>
                  <a:srgbClr val="666666"/>
                </a:solidFill>
              </a:defRPr>
            </a:lvl6pPr>
            <a:lvl7pPr marL="3200400" lvl="6" indent="-304800" algn="ctr" rtl="0">
              <a:lnSpc>
                <a:spcPct val="115000"/>
              </a:lnSpc>
              <a:spcBef>
                <a:spcPts val="1600"/>
              </a:spcBef>
              <a:spcAft>
                <a:spcPts val="0"/>
              </a:spcAft>
              <a:buClr>
                <a:srgbClr val="666666"/>
              </a:buClr>
              <a:buSzPts val="1200"/>
              <a:buChar char="●"/>
              <a:defRPr sz="1200">
                <a:solidFill>
                  <a:srgbClr val="666666"/>
                </a:solidFill>
              </a:defRPr>
            </a:lvl7pPr>
            <a:lvl8pPr marL="3657600" lvl="7" indent="-304800" algn="ctr" rtl="0">
              <a:lnSpc>
                <a:spcPct val="115000"/>
              </a:lnSpc>
              <a:spcBef>
                <a:spcPts val="1600"/>
              </a:spcBef>
              <a:spcAft>
                <a:spcPts val="0"/>
              </a:spcAft>
              <a:buClr>
                <a:srgbClr val="666666"/>
              </a:buClr>
              <a:buSzPts val="1200"/>
              <a:buChar char="○"/>
              <a:defRPr sz="1200">
                <a:solidFill>
                  <a:srgbClr val="666666"/>
                </a:solidFill>
              </a:defRPr>
            </a:lvl8pPr>
            <a:lvl9pPr marL="4114800" lvl="8" indent="-304800" algn="ctr"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88" name="Google Shape;18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c.europa.eu/growth/single-market/services/services-directive/in-practice/contact_it" TargetMode="Externa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ctrTitle"/>
          </p:nvPr>
        </p:nvSpPr>
        <p:spPr>
          <a:xfrm>
            <a:off x="920675" y="2015800"/>
            <a:ext cx="3863976"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r>
              <a:rPr lang="es" sz="2400" b="0" dirty="0">
                <a:latin typeface="Cambria"/>
                <a:ea typeface="Cambria"/>
                <a:cs typeface="Cambria"/>
                <a:sym typeface="Cambria"/>
              </a:rPr>
              <a:t>ARTCademy</a:t>
            </a:r>
            <a:endParaRPr sz="2400" b="0" dirty="0">
              <a:latin typeface="Cambria"/>
              <a:ea typeface="Cambria"/>
              <a:cs typeface="Cambria"/>
              <a:sym typeface="Cambria"/>
            </a:endParaRPr>
          </a:p>
          <a:p>
            <a:pPr marL="0" lvl="0" indent="0" algn="l" rtl="0">
              <a:spcBef>
                <a:spcPts val="0"/>
              </a:spcBef>
              <a:spcAft>
                <a:spcPts val="0"/>
              </a:spcAft>
              <a:buClr>
                <a:schemeClr val="dk1"/>
              </a:buClr>
              <a:buSzPts val="1100"/>
              <a:buFont typeface="Arial"/>
              <a:buNone/>
            </a:pPr>
            <a:r>
              <a:rPr lang="es" sz="2400" b="0" dirty="0">
                <a:solidFill>
                  <a:srgbClr val="E06666"/>
                </a:solidFill>
                <a:latin typeface="Cambria"/>
                <a:ea typeface="Cambria"/>
                <a:cs typeface="Cambria"/>
                <a:sym typeface="Cambria"/>
              </a:rPr>
              <a:t>“Arts and Crafts Academy”</a:t>
            </a:r>
            <a:endParaRPr sz="2400" dirty="0">
              <a:solidFill>
                <a:srgbClr val="E06666"/>
              </a:solidFill>
              <a:latin typeface="Cambria"/>
              <a:ea typeface="Cambria"/>
              <a:cs typeface="Cambria"/>
              <a:sym typeface="Cambria"/>
            </a:endParaRPr>
          </a:p>
        </p:txBody>
      </p:sp>
      <p:sp>
        <p:nvSpPr>
          <p:cNvPr id="194" name="Google Shape;194;p15"/>
          <p:cNvSpPr txBox="1">
            <a:spLocks noGrp="1"/>
          </p:cNvSpPr>
          <p:nvPr>
            <p:ph type="subTitle" idx="1"/>
          </p:nvPr>
        </p:nvSpPr>
        <p:spPr>
          <a:xfrm>
            <a:off x="920675" y="2740325"/>
            <a:ext cx="4976100" cy="152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sz="1600" dirty="0">
              <a:solidFill>
                <a:srgbClr val="595959"/>
              </a:solidFill>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solidFill>
                <a:srgbClr val="595959"/>
              </a:solidFill>
            </a:endParaRPr>
          </a:p>
          <a:p>
            <a:pPr marL="0" lvl="0" indent="0" algn="l" rtl="0">
              <a:lnSpc>
                <a:spcPct val="115000"/>
              </a:lnSpc>
              <a:spcBef>
                <a:spcPts val="0"/>
              </a:spcBef>
              <a:spcAft>
                <a:spcPts val="0"/>
              </a:spcAft>
              <a:buNone/>
            </a:pPr>
            <a:endParaRPr dirty="0">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dirty="0">
              <a:latin typeface="Cambria"/>
              <a:ea typeface="Cambria"/>
              <a:cs typeface="Cambria"/>
              <a:sym typeface="Cambria"/>
            </a:endParaRPr>
          </a:p>
          <a:p>
            <a:pPr marL="0" lvl="0" indent="0" algn="l" rtl="0">
              <a:spcBef>
                <a:spcPts val="0"/>
              </a:spcBef>
              <a:spcAft>
                <a:spcPts val="0"/>
              </a:spcAft>
              <a:buNone/>
            </a:pPr>
            <a:endParaRPr dirty="0">
              <a:latin typeface="Cambria"/>
              <a:ea typeface="Cambria"/>
              <a:cs typeface="Cambria"/>
              <a:sym typeface="Cambria"/>
            </a:endParaRPr>
          </a:p>
          <a:p>
            <a:pPr marL="0" lvl="0" indent="0" algn="l" rtl="0">
              <a:spcBef>
                <a:spcPts val="0"/>
              </a:spcBef>
              <a:spcAft>
                <a:spcPts val="0"/>
              </a:spcAft>
              <a:buNone/>
            </a:pPr>
            <a:endParaRPr sz="1600" dirty="0">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p>
        </p:txBody>
      </p:sp>
      <p:sp>
        <p:nvSpPr>
          <p:cNvPr id="2" name="Rectángulo 1">
            <a:extLst>
              <a:ext uri="{FF2B5EF4-FFF2-40B4-BE49-F238E27FC236}">
                <a16:creationId xmlns:a16="http://schemas.microsoft.com/office/drawing/2014/main" id="{36F06DE5-45FC-444B-8859-B68E60C3FBBD}"/>
              </a:ext>
            </a:extLst>
          </p:cNvPr>
          <p:cNvSpPr/>
          <p:nvPr/>
        </p:nvSpPr>
        <p:spPr>
          <a:xfrm>
            <a:off x="1529012" y="3504425"/>
            <a:ext cx="2864887" cy="677108"/>
          </a:xfrm>
          <a:prstGeom prst="rect">
            <a:avLst/>
          </a:prstGeom>
        </p:spPr>
        <p:txBody>
          <a:bodyPr wrap="none">
            <a:spAutoFit/>
          </a:bodyPr>
          <a:lstStyle/>
          <a:p>
            <a:r>
              <a:rPr lang="es-ES" sz="2400" dirty="0">
                <a:solidFill>
                  <a:srgbClr val="E06666"/>
                </a:solidFill>
                <a:latin typeface="Cambria"/>
              </a:rPr>
              <a:t>ART- startup toolkit</a:t>
            </a:r>
          </a:p>
          <a:p>
            <a:r>
              <a:rPr lang="en-US" dirty="0">
                <a:solidFill>
                  <a:srgbClr val="E06666"/>
                </a:solidFill>
                <a:latin typeface="Cambria"/>
                <a:ea typeface="Cambria"/>
                <a:sym typeface="Cambria"/>
              </a:rPr>
              <a:t>GLI ADEMPIMENTI LEGALI </a:t>
            </a:r>
            <a:endParaRPr lang="es-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1355" y="1241542"/>
            <a:ext cx="8881289" cy="3334632"/>
          </a:xfrm>
        </p:spPr>
        <p:txBody>
          <a:bodyPr/>
          <a:lstStyle/>
          <a:p>
            <a:pPr marL="114300" indent="0" algn="l">
              <a:buNone/>
            </a:pPr>
            <a:r>
              <a:rPr lang="en-US" b="1" dirty="0"/>
              <a:t>4.    </a:t>
            </a:r>
            <a:r>
              <a:rPr lang="it-IT" b="1" dirty="0"/>
              <a:t>Società a responsabilità limitata</a:t>
            </a:r>
            <a:br>
              <a:rPr lang="it-IT" b="1" dirty="0"/>
            </a:br>
            <a:r>
              <a:rPr lang="it-IT" dirty="0"/>
              <a:t>Le società a responsabilità limitata sono delle forme ibride con caratteristiche provenienti sia dal mondo delle corporation che delle partnership. </a:t>
            </a:r>
            <a:endParaRPr lang="it-IT" b="1" dirty="0"/>
          </a:p>
          <a:p>
            <a:pPr marL="114300" indent="0" algn="just">
              <a:buNone/>
            </a:pPr>
            <a:endParaRPr lang="en-US" dirty="0"/>
          </a:p>
          <a:p>
            <a:pPr marL="114300" indent="0" algn="l">
              <a:buNone/>
            </a:pPr>
            <a:r>
              <a:rPr lang="en-US" b="1" dirty="0"/>
              <a:t>5.    Cooperative</a:t>
            </a:r>
            <a:br>
              <a:rPr lang="en-US" b="1" dirty="0"/>
            </a:br>
            <a:r>
              <a:rPr lang="it-IT" dirty="0"/>
              <a:t>Una cooperative è un’organizzazione di proprietà di un gruppo di persone che opera per il loro mutuale interesse. Alcuni esempi ne sono le cooperative del credito e dell’intermediazione finanziaria, dei servizi di prima necessità come acqua ed elettricità, di edilizia, etc. </a:t>
            </a:r>
          </a:p>
          <a:p>
            <a:pPr marL="114300" indent="0" algn="just">
              <a:buNone/>
            </a:pPr>
            <a:endParaRPr lang="es-ES" dirty="0"/>
          </a:p>
        </p:txBody>
      </p:sp>
      <p:sp>
        <p:nvSpPr>
          <p:cNvPr id="4" name="3 CuadroTexto"/>
          <p:cNvSpPr txBox="1"/>
          <p:nvPr/>
        </p:nvSpPr>
        <p:spPr>
          <a:xfrm>
            <a:off x="333838" y="239709"/>
            <a:ext cx="4079136" cy="307777"/>
          </a:xfrm>
          <a:prstGeom prst="rect">
            <a:avLst/>
          </a:prstGeom>
          <a:noFill/>
        </p:spPr>
        <p:txBody>
          <a:bodyPr wrap="square" rtlCol="0">
            <a:spAutoFit/>
          </a:bodyPr>
          <a:lstStyle/>
          <a:p>
            <a:r>
              <a:rPr lang="es-ES" dirty="0"/>
              <a:t>Unit 2. </a:t>
            </a:r>
            <a:r>
              <a:rPr lang="en-GB" dirty="0"/>
              <a:t>ASSETTO LEGALE E PROPRIET</a:t>
            </a:r>
            <a:r>
              <a:rPr lang="es-ES" dirty="0"/>
              <a:t>Á</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696328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900" y="1584712"/>
            <a:ext cx="7138200" cy="1263600"/>
          </a:xfrm>
        </p:spPr>
        <p:txBody>
          <a:bodyPr/>
          <a:lstStyle/>
          <a:p>
            <a:r>
              <a:rPr lang="es-ES" sz="3600" b="0" dirty="0">
                <a:solidFill>
                  <a:srgbClr val="F24F4F"/>
                </a:solidFill>
                <a:latin typeface="Cambria" panose="02040503050406030204" pitchFamily="18" charset="0"/>
              </a:rPr>
              <a:t>UNIT 3. VANTAGGI E SVANTAGGI </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835904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s-ES" dirty="0">
                <a:solidFill>
                  <a:srgbClr val="F24F4F"/>
                </a:solidFill>
                <a:latin typeface="Cambria" panose="02040503050406030204" pitchFamily="18" charset="0"/>
              </a:rPr>
              <a:t>Vantaggi e Svantaggi </a:t>
            </a:r>
          </a:p>
        </p:txBody>
      </p:sp>
      <p:sp>
        <p:nvSpPr>
          <p:cNvPr id="3" name="2 Marcador de texto"/>
          <p:cNvSpPr>
            <a:spLocks noGrp="1"/>
          </p:cNvSpPr>
          <p:nvPr>
            <p:ph type="body" idx="1"/>
          </p:nvPr>
        </p:nvSpPr>
        <p:spPr>
          <a:xfrm>
            <a:off x="98612" y="1201433"/>
            <a:ext cx="8881289" cy="3270205"/>
          </a:xfrm>
        </p:spPr>
        <p:txBody>
          <a:bodyPr/>
          <a:lstStyle/>
          <a:p>
            <a:pPr marL="114300" indent="0" algn="just">
              <a:buNone/>
            </a:pPr>
            <a:r>
              <a:rPr lang="it-IT" dirty="0"/>
              <a:t>Essere un imprenditore implica una serie di considerazioni molto importanti di cui non si può assolutamente non avere riguardo.</a:t>
            </a:r>
          </a:p>
          <a:p>
            <a:pPr marL="114300" indent="0" algn="just">
              <a:buNone/>
            </a:pPr>
            <a:r>
              <a:rPr lang="it-IT" dirty="0"/>
              <a:t>Prima di tutto, i vantaggi dell’essere imprenditore: </a:t>
            </a:r>
          </a:p>
          <a:p>
            <a:pPr marL="114300" indent="0" algn="just">
              <a:buNone/>
            </a:pPr>
            <a:endParaRPr lang="it-IT" dirty="0"/>
          </a:p>
          <a:p>
            <a:pPr indent="-342900" algn="just">
              <a:buFont typeface="+mj-lt"/>
              <a:buAutoNum type="arabicPeriod"/>
            </a:pPr>
            <a:r>
              <a:rPr lang="it-IT" dirty="0"/>
              <a:t>Un forte senso di realizzazione personale e di padronanza delle proprie capacità</a:t>
            </a:r>
          </a:p>
          <a:p>
            <a:pPr indent="-342900" algn="just">
              <a:buFont typeface="+mj-lt"/>
              <a:buAutoNum type="arabicPeriod"/>
            </a:pPr>
            <a:r>
              <a:rPr lang="it-IT" dirty="0"/>
              <a:t>La costruzione e la gestione di un qualcosa più grande del proprio sé da cui attingono e traggono beneficio una moltitudine di interessati</a:t>
            </a:r>
          </a:p>
          <a:p>
            <a:pPr indent="-342900" algn="just">
              <a:buFont typeface="+mj-lt"/>
              <a:buAutoNum type="arabicPeriod"/>
            </a:pPr>
            <a:r>
              <a:rPr lang="it-IT" dirty="0"/>
              <a:t>Il traguardo di uno degli status sociale tra i più ambiti </a:t>
            </a:r>
          </a:p>
          <a:p>
            <a:pPr indent="-342900" algn="just">
              <a:buFont typeface="+mj-lt"/>
              <a:buAutoNum type="arabicPeriod"/>
            </a:pPr>
            <a:r>
              <a:rPr lang="it-IT" dirty="0"/>
              <a:t>L’ammirazione della propria comunità di riferimento </a:t>
            </a:r>
          </a:p>
          <a:p>
            <a:pPr indent="-342900" algn="just">
              <a:buFont typeface="+mj-lt"/>
              <a:buAutoNum type="arabicPeriod"/>
            </a:pPr>
            <a:r>
              <a:rPr lang="it-IT" dirty="0"/>
              <a:t>È un percorso di vita all’insegna del continuo apprendimento </a:t>
            </a:r>
          </a:p>
          <a:p>
            <a:pPr indent="-342900" algn="just">
              <a:buFont typeface="+mj-lt"/>
              <a:buAutoNum type="arabicPeriod"/>
            </a:pPr>
            <a:r>
              <a:rPr lang="it-IT" dirty="0"/>
              <a:t>Soddisfazioni e benefit di lungo periodo </a:t>
            </a:r>
          </a:p>
          <a:p>
            <a:pPr indent="-342900" algn="just">
              <a:buFont typeface="+mj-lt"/>
              <a:buAutoNum type="arabicPeriod"/>
            </a:pPr>
            <a:endParaRPr lang="it-IT" dirty="0"/>
          </a:p>
          <a:p>
            <a:pPr indent="-342900" algn="just">
              <a:buFont typeface="+mj-lt"/>
              <a:buAutoNum type="arabicPeriod"/>
            </a:pPr>
            <a:endParaRPr lang="en-US" dirty="0"/>
          </a:p>
          <a:p>
            <a:pPr marL="114300" indent="0" algn="just">
              <a:buNone/>
            </a:pPr>
            <a:endParaRPr lang="en-US" dirty="0"/>
          </a:p>
          <a:p>
            <a:pPr marL="114300" indent="0" algn="just">
              <a:buNone/>
            </a:pPr>
            <a:endParaRPr lang="en-US" dirty="0"/>
          </a:p>
          <a:p>
            <a:pPr marL="114300" indent="0" algn="just">
              <a:buNone/>
            </a:pPr>
            <a:endParaRPr lang="en-US" dirty="0"/>
          </a:p>
          <a:p>
            <a:pPr marL="114300" indent="0" algn="just">
              <a:buNone/>
            </a:pPr>
            <a:endParaRPr lang="en-US" dirty="0"/>
          </a:p>
        </p:txBody>
      </p:sp>
      <p:sp>
        <p:nvSpPr>
          <p:cNvPr id="4" name="3 CuadroTexto"/>
          <p:cNvSpPr txBox="1"/>
          <p:nvPr/>
        </p:nvSpPr>
        <p:spPr>
          <a:xfrm>
            <a:off x="333838" y="239709"/>
            <a:ext cx="4026289" cy="307777"/>
          </a:xfrm>
          <a:prstGeom prst="rect">
            <a:avLst/>
          </a:prstGeom>
          <a:noFill/>
        </p:spPr>
        <p:txBody>
          <a:bodyPr wrap="square" rtlCol="0">
            <a:spAutoFit/>
          </a:bodyPr>
          <a:lstStyle/>
          <a:p>
            <a:r>
              <a:rPr lang="es-ES" dirty="0"/>
              <a:t>Unit 3. VANTAGGI E SVANTAGGI </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802808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98612" y="992459"/>
            <a:ext cx="8881289" cy="3479179"/>
          </a:xfrm>
        </p:spPr>
        <p:txBody>
          <a:bodyPr/>
          <a:lstStyle/>
          <a:p>
            <a:pPr marL="114300" indent="0" algn="just">
              <a:buNone/>
            </a:pPr>
            <a:r>
              <a:rPr lang="it-IT" dirty="0"/>
              <a:t>Dall’altro lato, fare impresa vuol dire accettare esplicitamente il cd. «rischio d’impresa», ossia quel rischio intrinseco nel processo di creazione del valore. Fare impresa coincide anche con una seria assunzione di responsabilità non meno vincolati:</a:t>
            </a:r>
          </a:p>
          <a:p>
            <a:pPr marL="114300" indent="0" algn="just">
              <a:buNone/>
            </a:pPr>
            <a:endParaRPr lang="it-IT" dirty="0"/>
          </a:p>
          <a:p>
            <a:pPr indent="-342900" algn="just">
              <a:buFont typeface="+mj-lt"/>
              <a:buAutoNum type="arabicPeriod"/>
            </a:pPr>
            <a:r>
              <a:rPr lang="it-IT" dirty="0"/>
              <a:t>Una dedica totale al proprio business e ai propri clienti</a:t>
            </a:r>
          </a:p>
          <a:p>
            <a:pPr indent="-342900" algn="just">
              <a:buFont typeface="+mj-lt"/>
              <a:buAutoNum type="arabicPeriod"/>
            </a:pPr>
            <a:r>
              <a:rPr lang="it-IT" dirty="0"/>
              <a:t>La scarsità delle risorse e della capacità di assorbimento del mercato</a:t>
            </a:r>
          </a:p>
          <a:p>
            <a:pPr indent="-342900" algn="just">
              <a:buFont typeface="+mj-lt"/>
              <a:buAutoNum type="arabicPeriod"/>
            </a:pPr>
            <a:r>
              <a:rPr lang="it-IT" dirty="0"/>
              <a:t>Il rischio della proprietà e la rinuncia a qualunque sicurezza salariale</a:t>
            </a:r>
          </a:p>
          <a:p>
            <a:pPr indent="-342900" algn="just">
              <a:buFont typeface="+mj-lt"/>
              <a:buAutoNum type="arabicPeriod"/>
            </a:pPr>
            <a:r>
              <a:rPr lang="it-IT" dirty="0"/>
              <a:t>Il già menzionato rischio d’impresa </a:t>
            </a:r>
          </a:p>
          <a:p>
            <a:pPr marL="114300" indent="0" algn="just">
              <a:buNone/>
            </a:pPr>
            <a:endParaRPr lang="en-US" dirty="0"/>
          </a:p>
          <a:p>
            <a:pPr marL="114300" indent="0" algn="just">
              <a:buNone/>
            </a:pPr>
            <a:endParaRPr lang="es-ES" dirty="0"/>
          </a:p>
        </p:txBody>
      </p:sp>
      <p:sp>
        <p:nvSpPr>
          <p:cNvPr id="4" name="3 CuadroTexto"/>
          <p:cNvSpPr txBox="1"/>
          <p:nvPr/>
        </p:nvSpPr>
        <p:spPr>
          <a:xfrm>
            <a:off x="333838" y="239709"/>
            <a:ext cx="4026289" cy="307777"/>
          </a:xfrm>
          <a:prstGeom prst="rect">
            <a:avLst/>
          </a:prstGeom>
          <a:noFill/>
        </p:spPr>
        <p:txBody>
          <a:bodyPr wrap="square" rtlCol="0">
            <a:spAutoFit/>
          </a:bodyPr>
          <a:lstStyle/>
          <a:p>
            <a:r>
              <a:rPr lang="es-ES" dirty="0"/>
              <a:t>Unit 3. VANTAGGI E SVANTAGGI</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469948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900" y="1584712"/>
            <a:ext cx="7138200" cy="1263600"/>
          </a:xfrm>
        </p:spPr>
        <p:txBody>
          <a:bodyPr/>
          <a:lstStyle/>
          <a:p>
            <a:r>
              <a:rPr lang="es-ES" sz="3600" b="0" dirty="0">
                <a:solidFill>
                  <a:srgbClr val="F24F4F"/>
                </a:solidFill>
                <a:latin typeface="Cambria" panose="02040503050406030204" pitchFamily="18" charset="0"/>
              </a:rPr>
              <a:t>UNIT 4. </a:t>
            </a:r>
            <a:r>
              <a:rPr lang="es-ES" b="0" dirty="0">
                <a:solidFill>
                  <a:srgbClr val="F24F4F"/>
                </a:solidFill>
                <a:latin typeface="Cambria" panose="02040503050406030204" pitchFamily="18" charset="0"/>
              </a:rPr>
              <a:t>ADEMPIMENTI AMMINISTRATIVI</a:t>
            </a:r>
            <a:endParaRPr lang="es-ES" sz="3600"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584439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s-ES" dirty="0">
                <a:solidFill>
                  <a:srgbClr val="F24F4F"/>
                </a:solidFill>
                <a:latin typeface="Cambria" panose="02040503050406030204" pitchFamily="18" charset="0"/>
              </a:rPr>
              <a:t>Adempimenti Amministrativi</a:t>
            </a:r>
          </a:p>
        </p:txBody>
      </p:sp>
      <p:sp>
        <p:nvSpPr>
          <p:cNvPr id="3" name="2 Marcador de texto"/>
          <p:cNvSpPr>
            <a:spLocks noGrp="1"/>
          </p:cNvSpPr>
          <p:nvPr>
            <p:ph type="body" idx="1"/>
          </p:nvPr>
        </p:nvSpPr>
        <p:spPr>
          <a:xfrm>
            <a:off x="98612" y="1201434"/>
            <a:ext cx="8881289" cy="3103354"/>
          </a:xfrm>
        </p:spPr>
        <p:txBody>
          <a:bodyPr/>
          <a:lstStyle/>
          <a:p>
            <a:pPr marL="114300" indent="0" algn="just">
              <a:buNone/>
            </a:pPr>
            <a:r>
              <a:rPr lang="it-IT" dirty="0"/>
              <a:t>Dare il via alla tua attività è certamente qualcosa di molto stimolante. Dopo aver dato maggiore struttura e concretezza al tuo business plan e alla fase più creativa di pianificazione, è opportuno iniziare a considerare seriamente tutti gli adempimenti amministrativi necessari per concludere la costituzione dell’impresa vera e propria. </a:t>
            </a:r>
          </a:p>
          <a:p>
            <a:pPr marL="114300" indent="0" algn="just">
              <a:buNone/>
            </a:pPr>
            <a:endParaRPr lang="it-IT" dirty="0"/>
          </a:p>
          <a:p>
            <a:pPr marL="114300" indent="0" algn="just">
              <a:buNone/>
            </a:pPr>
            <a:r>
              <a:rPr lang="it-IT" dirty="0"/>
              <a:t>I primi due step sono essenzialmente: </a:t>
            </a:r>
            <a:endParaRPr lang="en-US" dirty="0"/>
          </a:p>
          <a:p>
            <a:pPr marL="114300" indent="0" algn="just">
              <a:buNone/>
            </a:pPr>
            <a:endParaRPr lang="en-US" dirty="0"/>
          </a:p>
          <a:p>
            <a:pPr indent="-342900" algn="just">
              <a:buAutoNum type="arabicPeriod"/>
            </a:pPr>
            <a:r>
              <a:rPr lang="it-IT" dirty="0"/>
              <a:t>La registrazione della ragione sociali </a:t>
            </a:r>
          </a:p>
          <a:p>
            <a:pPr marL="114300" indent="0" algn="just">
              <a:buNone/>
            </a:pPr>
            <a:r>
              <a:rPr lang="it-IT" dirty="0"/>
              <a:t>Per registrare il tuo business ti affiderai con ogni probabilità o ad un nome “fittizio” (di fantasia) o assegnerai alla tua organizzazione un nome commerciale. Questo semplice processo serve a renderti identificabile e riconoscibile al mercato e alle autorità di governo.</a:t>
            </a:r>
          </a:p>
          <a:p>
            <a:pPr marL="114300" indent="0" algn="just">
              <a:buNone/>
            </a:pPr>
            <a:endParaRPr lang="en-US" dirty="0"/>
          </a:p>
          <a:p>
            <a:pPr marL="114300" indent="0" algn="just">
              <a:buNone/>
            </a:pPr>
            <a:endParaRPr lang="es-ES" dirty="0"/>
          </a:p>
        </p:txBody>
      </p:sp>
      <p:sp>
        <p:nvSpPr>
          <p:cNvPr id="4" name="3 CuadroTexto"/>
          <p:cNvSpPr txBox="1"/>
          <p:nvPr/>
        </p:nvSpPr>
        <p:spPr>
          <a:xfrm>
            <a:off x="333838" y="239709"/>
            <a:ext cx="4026289" cy="307777"/>
          </a:xfrm>
          <a:prstGeom prst="rect">
            <a:avLst/>
          </a:prstGeom>
          <a:noFill/>
        </p:spPr>
        <p:txBody>
          <a:bodyPr wrap="square" rtlCol="0">
            <a:spAutoFit/>
          </a:bodyPr>
          <a:lstStyle/>
          <a:p>
            <a:r>
              <a:rPr lang="es-ES" dirty="0"/>
              <a:t>Unit 4. ADEMPIMENTI AMMINISTRATIVI </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751390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1355" y="1472820"/>
            <a:ext cx="8881289" cy="3103354"/>
          </a:xfrm>
        </p:spPr>
        <p:txBody>
          <a:bodyPr/>
          <a:lstStyle/>
          <a:p>
            <a:pPr indent="-342900" algn="just">
              <a:buAutoNum type="arabicPeriod" startAt="2"/>
            </a:pPr>
            <a:r>
              <a:rPr lang="it-IT" dirty="0"/>
              <a:t>Permessi, licenze, brevetti, etc.</a:t>
            </a:r>
          </a:p>
          <a:p>
            <a:pPr marL="114300" indent="0" algn="just">
              <a:buNone/>
            </a:pPr>
            <a:endParaRPr lang="it-IT" dirty="0"/>
          </a:p>
          <a:p>
            <a:pPr marL="114300" indent="0" algn="just">
              <a:buNone/>
            </a:pPr>
            <a:r>
              <a:rPr lang="it-IT" dirty="0"/>
              <a:t>A seconda del tipo attività che svolgi, dove la svolgi e con quali mezzi la svolgi, avrai necessità di permessi dedicati e specifici propedeutici all’esercizio della tua impresa. </a:t>
            </a:r>
          </a:p>
          <a:p>
            <a:pPr marL="114300" indent="0" algn="just">
              <a:buNone/>
            </a:pPr>
            <a:r>
              <a:rPr lang="it-IT" dirty="0"/>
              <a:t>Le possibilità sono molto e il rischio di perdersi nella burocrazia è alto: assicurati di fare bene le tue ricerche così da adeguarti perfettamente alla legislazione vigente. </a:t>
            </a:r>
          </a:p>
          <a:p>
            <a:pPr marL="114300" indent="0" algn="just">
              <a:buNone/>
            </a:pPr>
            <a:endParaRPr lang="en-US" dirty="0"/>
          </a:p>
          <a:p>
            <a:pPr marL="114300" indent="0" algn="just">
              <a:buNone/>
            </a:pPr>
            <a:endParaRPr lang="es-ES" dirty="0"/>
          </a:p>
        </p:txBody>
      </p:sp>
      <p:sp>
        <p:nvSpPr>
          <p:cNvPr id="4" name="3 CuadroTexto"/>
          <p:cNvSpPr txBox="1"/>
          <p:nvPr/>
        </p:nvSpPr>
        <p:spPr>
          <a:xfrm>
            <a:off x="333838" y="239709"/>
            <a:ext cx="4026289" cy="307777"/>
          </a:xfrm>
          <a:prstGeom prst="rect">
            <a:avLst/>
          </a:prstGeom>
          <a:noFill/>
        </p:spPr>
        <p:txBody>
          <a:bodyPr wrap="square" rtlCol="0">
            <a:spAutoFit/>
          </a:bodyPr>
          <a:lstStyle/>
          <a:p>
            <a:r>
              <a:rPr lang="es-ES" dirty="0"/>
              <a:t>Unit 4. ADEMPIMENTI AMMINISTRATIVI</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3088898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98612" y="1201434"/>
            <a:ext cx="8881289" cy="3103354"/>
          </a:xfrm>
        </p:spPr>
        <p:txBody>
          <a:bodyPr/>
          <a:lstStyle/>
          <a:p>
            <a:pPr marL="114300" indent="0" algn="just">
              <a:buNone/>
            </a:pPr>
            <a:endParaRPr lang="en-US" dirty="0"/>
          </a:p>
          <a:p>
            <a:pPr marL="114300" indent="0" algn="just">
              <a:buNone/>
            </a:pPr>
            <a:endParaRPr lang="en-US" dirty="0"/>
          </a:p>
          <a:p>
            <a:pPr marL="114300" indent="0" algn="just">
              <a:buNone/>
            </a:pPr>
            <a:r>
              <a:rPr lang="it-IT" dirty="0"/>
              <a:t>Il seguente link riporta ad una piccola finestra sugli sportelli unici europei, portali di informazione consultabili liberamente da aspiranti imprenditori e non: </a:t>
            </a:r>
          </a:p>
          <a:p>
            <a:pPr marL="114300" indent="0" algn="just">
              <a:buNone/>
            </a:pPr>
            <a:r>
              <a:rPr lang="en-GB" dirty="0">
                <a:hlinkClick r:id="rId2"/>
              </a:rPr>
              <a:t>https://ec.europa.eu/growth/single-market/services/services-directive/in-practice/contact_it</a:t>
            </a:r>
            <a:endParaRPr lang="it-IT" dirty="0"/>
          </a:p>
        </p:txBody>
      </p:sp>
      <p:sp>
        <p:nvSpPr>
          <p:cNvPr id="4" name="3 CuadroTexto"/>
          <p:cNvSpPr txBox="1"/>
          <p:nvPr/>
        </p:nvSpPr>
        <p:spPr>
          <a:xfrm>
            <a:off x="333838" y="239709"/>
            <a:ext cx="4026289" cy="307777"/>
          </a:xfrm>
          <a:prstGeom prst="rect">
            <a:avLst/>
          </a:prstGeom>
          <a:noFill/>
        </p:spPr>
        <p:txBody>
          <a:bodyPr wrap="square" rtlCol="0">
            <a:spAutoFit/>
          </a:bodyPr>
          <a:lstStyle/>
          <a:p>
            <a:r>
              <a:rPr lang="es-ES" dirty="0"/>
              <a:t>Unit 4. ADEMPIMENTI AMMINISTRATIVI</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908038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900" y="1584712"/>
            <a:ext cx="7138200" cy="1263600"/>
          </a:xfrm>
        </p:spPr>
        <p:txBody>
          <a:bodyPr/>
          <a:lstStyle/>
          <a:p>
            <a:r>
              <a:rPr lang="es-ES" sz="3600" b="0" dirty="0">
                <a:solidFill>
                  <a:srgbClr val="F24F4F"/>
                </a:solidFill>
                <a:latin typeface="Cambria" panose="02040503050406030204" pitchFamily="18" charset="0"/>
              </a:rPr>
              <a:t>UNIT 5. IL LAVORO AUTONOMO IN EUROPA</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611646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s-ES" dirty="0">
                <a:solidFill>
                  <a:srgbClr val="F24F4F"/>
                </a:solidFill>
                <a:latin typeface="Cambria" panose="02040503050406030204" pitchFamily="18" charset="0"/>
              </a:rPr>
              <a:t>Il lavoro autonomo in Europa</a:t>
            </a:r>
          </a:p>
        </p:txBody>
      </p:sp>
      <p:sp>
        <p:nvSpPr>
          <p:cNvPr id="3" name="2 Marcador de texto"/>
          <p:cNvSpPr>
            <a:spLocks noGrp="1"/>
          </p:cNvSpPr>
          <p:nvPr>
            <p:ph type="body" idx="1"/>
          </p:nvPr>
        </p:nvSpPr>
        <p:spPr>
          <a:xfrm>
            <a:off x="98612" y="1201434"/>
            <a:ext cx="8881289" cy="3103354"/>
          </a:xfrm>
        </p:spPr>
        <p:txBody>
          <a:bodyPr/>
          <a:lstStyle/>
          <a:p>
            <a:pPr marL="114300" indent="0" algn="just">
              <a:buNone/>
            </a:pPr>
            <a:r>
              <a:rPr lang="it-IT" dirty="0"/>
              <a:t>Seppur non è facile tracciare delle similitudini tra un mercato e l’altro, abbiamo comunque cercato di tracciare un quadro molto generale del lavoro autonomo in Europa per le seguenti nazioni: </a:t>
            </a:r>
          </a:p>
          <a:p>
            <a:pPr marL="114300" indent="0" algn="just">
              <a:buNone/>
            </a:pPr>
            <a:endParaRPr lang="it-IT" dirty="0"/>
          </a:p>
          <a:p>
            <a:pPr marL="114300" indent="0" algn="just">
              <a:buNone/>
            </a:pPr>
            <a:r>
              <a:rPr lang="it-IT" dirty="0"/>
              <a:t>Spagna</a:t>
            </a:r>
          </a:p>
          <a:p>
            <a:pPr marL="114300" indent="0" algn="just">
              <a:buNone/>
            </a:pPr>
            <a:r>
              <a:rPr lang="it-IT" dirty="0"/>
              <a:t>UK</a:t>
            </a:r>
          </a:p>
          <a:p>
            <a:pPr marL="114300" indent="0" algn="just">
              <a:buNone/>
            </a:pPr>
            <a:r>
              <a:rPr lang="it-IT" dirty="0"/>
              <a:t>Olanda</a:t>
            </a:r>
          </a:p>
          <a:p>
            <a:pPr marL="114300" indent="0" algn="just">
              <a:buNone/>
            </a:pPr>
            <a:r>
              <a:rPr lang="it-IT" dirty="0"/>
              <a:t>Irlanda</a:t>
            </a:r>
          </a:p>
          <a:p>
            <a:pPr marL="114300" indent="0" algn="just">
              <a:buNone/>
            </a:pPr>
            <a:r>
              <a:rPr lang="it-IT" dirty="0"/>
              <a:t>Germania</a:t>
            </a:r>
          </a:p>
          <a:p>
            <a:pPr marL="114300" indent="0" algn="just">
              <a:buNone/>
            </a:pPr>
            <a:r>
              <a:rPr lang="it-IT" dirty="0"/>
              <a:t>Portogallo</a:t>
            </a:r>
          </a:p>
          <a:p>
            <a:pPr marL="114300" indent="0" algn="just">
              <a:buNone/>
            </a:pPr>
            <a:r>
              <a:rPr lang="it-IT" dirty="0"/>
              <a:t>Danimarca</a:t>
            </a:r>
          </a:p>
          <a:p>
            <a:pPr marL="114300" indent="0" algn="just">
              <a:buNone/>
            </a:pPr>
            <a:r>
              <a:rPr lang="it-IT" dirty="0"/>
              <a:t>Italia </a:t>
            </a:r>
          </a:p>
          <a:p>
            <a:pPr marL="114300" indent="0" algn="just">
              <a:buNone/>
            </a:pPr>
            <a:r>
              <a:rPr lang="it-IT" dirty="0"/>
              <a:t>Francia</a:t>
            </a:r>
          </a:p>
          <a:p>
            <a:pPr marL="114300" indent="0" algn="just">
              <a:buNone/>
            </a:pPr>
            <a:endParaRPr lang="en-US" dirty="0"/>
          </a:p>
          <a:p>
            <a:pPr marL="114300" indent="0" algn="just">
              <a:buNone/>
            </a:pPr>
            <a:endParaRPr lang="es-ES" dirty="0"/>
          </a:p>
        </p:txBody>
      </p:sp>
      <p:sp>
        <p:nvSpPr>
          <p:cNvPr id="4" name="3 CuadroTexto"/>
          <p:cNvSpPr txBox="1"/>
          <p:nvPr/>
        </p:nvSpPr>
        <p:spPr>
          <a:xfrm>
            <a:off x="333838" y="239709"/>
            <a:ext cx="4026289" cy="307777"/>
          </a:xfrm>
          <a:prstGeom prst="rect">
            <a:avLst/>
          </a:prstGeom>
          <a:noFill/>
        </p:spPr>
        <p:txBody>
          <a:bodyPr wrap="square" rtlCol="0">
            <a:spAutoFit/>
          </a:bodyPr>
          <a:lstStyle/>
          <a:p>
            <a:r>
              <a:rPr lang="es-ES" dirty="0"/>
              <a:t>Unit 5. IL LAVORO AUTONOMO IN EUROPA</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CuadroTexto 8"/>
          <p:cNvSpPr txBox="1"/>
          <p:nvPr/>
        </p:nvSpPr>
        <p:spPr>
          <a:xfrm>
            <a:off x="4620846" y="3126154"/>
            <a:ext cx="184666" cy="307777"/>
          </a:xfrm>
          <a:prstGeom prst="rect">
            <a:avLst/>
          </a:prstGeom>
          <a:noFill/>
        </p:spPr>
        <p:txBody>
          <a:bodyPr wrap="none" rtlCol="0">
            <a:spAutoFit/>
          </a:bodyPr>
          <a:lstStyle/>
          <a:p>
            <a:endParaRPr lang="es-ES" dirty="0"/>
          </a:p>
        </p:txBody>
      </p:sp>
    </p:spTree>
    <p:extLst>
      <p:ext uri="{BB962C8B-B14F-4D97-AF65-F5344CB8AC3E}">
        <p14:creationId xmlns:p14="http://schemas.microsoft.com/office/powerpoint/2010/main" val="2867562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1" name="Google Shape;441;p31"/>
          <p:cNvPicPr preferRelativeResize="0"/>
          <p:nvPr/>
        </p:nvPicPr>
        <p:blipFill>
          <a:blip r:embed="rId3">
            <a:alphaModFix/>
          </a:blip>
          <a:stretch>
            <a:fillRect/>
          </a:stretch>
        </p:blipFill>
        <p:spPr>
          <a:xfrm>
            <a:off x="5208950" y="-12"/>
            <a:ext cx="1715527" cy="815400"/>
          </a:xfrm>
          <a:prstGeom prst="rect">
            <a:avLst/>
          </a:prstGeom>
          <a:noFill/>
          <a:ln>
            <a:noFill/>
          </a:ln>
        </p:spPr>
      </p:pic>
      <p:pic>
        <p:nvPicPr>
          <p:cNvPr id="442" name="Google Shape;442;p31"/>
          <p:cNvPicPr preferRelativeResize="0"/>
          <p:nvPr/>
        </p:nvPicPr>
        <p:blipFill>
          <a:blip r:embed="rId4">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493298" y="1246220"/>
            <a:ext cx="7239345" cy="1586432"/>
          </a:xfrm>
          <a:prstGeom prst="rect">
            <a:avLst/>
          </a:prstGeom>
        </p:spPr>
        <p:txBody>
          <a:bodyPr spcFirstLastPara="1" wrap="square" lIns="91425" tIns="91425" rIns="91425" bIns="91425" anchor="t" anchorCtr="0">
            <a:noAutofit/>
          </a:bodyPr>
          <a:lstStyle/>
          <a:p>
            <a:pPr lvl="0" algn="l"/>
            <a:r>
              <a:rPr lang="es" sz="3200" b="0" dirty="0">
                <a:solidFill>
                  <a:srgbClr val="E06666"/>
                </a:solidFill>
                <a:latin typeface="Cambria"/>
                <a:ea typeface="Cambria"/>
                <a:cs typeface="Cambria"/>
                <a:sym typeface="Cambria"/>
              </a:rPr>
              <a:t>Module 1.</a:t>
            </a:r>
            <a:r>
              <a:rPr lang="es-ES" sz="3200" b="0" dirty="0">
                <a:solidFill>
                  <a:srgbClr val="E06666"/>
                </a:solidFill>
                <a:latin typeface="Cambria"/>
                <a:ea typeface="Cambria"/>
                <a:cs typeface="Cambria"/>
                <a:sym typeface="Cambria"/>
              </a:rPr>
              <a:t> </a:t>
            </a:r>
            <a:r>
              <a:rPr lang="en-US" sz="3200" b="0" dirty="0">
                <a:solidFill>
                  <a:srgbClr val="E06666"/>
                </a:solidFill>
                <a:latin typeface="Cambria"/>
                <a:ea typeface="Cambria"/>
                <a:cs typeface="Cambria"/>
                <a:sym typeface="Cambria"/>
              </a:rPr>
              <a:t>ARTISTA E UOMO DI IMMPRESA: QUALI ASPETTI LEGALI DA CONOSCERE?  </a:t>
            </a:r>
            <a:endParaRPr sz="3200" b="0" dirty="0">
              <a:latin typeface="Cambria"/>
              <a:ea typeface="Cambria"/>
              <a:cs typeface="Cambria"/>
              <a:sym typeface="Cambria"/>
            </a:endParaRPr>
          </a:p>
        </p:txBody>
      </p:sp>
      <p:sp>
        <p:nvSpPr>
          <p:cNvPr id="6"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8"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916125" y="1219525"/>
            <a:ext cx="7138200" cy="45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6000" dirty="0">
                <a:solidFill>
                  <a:srgbClr val="E06666"/>
                </a:solidFill>
                <a:latin typeface="Cambria"/>
                <a:ea typeface="Cambria"/>
                <a:cs typeface="Cambria"/>
                <a:sym typeface="Cambria"/>
              </a:rPr>
              <a:t>G</a:t>
            </a:r>
            <a:r>
              <a:rPr lang="en-GB" sz="6000" dirty="0">
                <a:solidFill>
                  <a:srgbClr val="E06666"/>
                </a:solidFill>
                <a:latin typeface="Cambria"/>
                <a:ea typeface="Cambria"/>
                <a:cs typeface="Cambria"/>
                <a:sym typeface="Cambria"/>
              </a:rPr>
              <a:t>RAZIE</a:t>
            </a:r>
            <a:r>
              <a:rPr lang="es" sz="6000" dirty="0">
                <a:solidFill>
                  <a:srgbClr val="E06666"/>
                </a:solidFill>
                <a:latin typeface="Cambria"/>
                <a:ea typeface="Cambria"/>
                <a:cs typeface="Cambria"/>
                <a:sym typeface="Cambria"/>
              </a:rPr>
              <a:t>!</a:t>
            </a:r>
            <a:endParaRPr sz="6000" b="0" dirty="0">
              <a:latin typeface="Cambria"/>
              <a:ea typeface="Cambria"/>
              <a:cs typeface="Cambria"/>
              <a:sym typeface="Cambria"/>
            </a:endParaRPr>
          </a:p>
        </p:txBody>
      </p:sp>
      <p:sp>
        <p:nvSpPr>
          <p:cNvPr id="461" name="Google Shape;461;p33"/>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5"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900" y="1670253"/>
            <a:ext cx="7138200" cy="1263600"/>
          </a:xfrm>
        </p:spPr>
        <p:txBody>
          <a:bodyPr/>
          <a:lstStyle/>
          <a:p>
            <a:r>
              <a:rPr lang="es-ES" b="0" dirty="0">
                <a:solidFill>
                  <a:srgbClr val="F24F4F"/>
                </a:solidFill>
                <a:latin typeface="Cambria" panose="02040503050406030204" pitchFamily="18" charset="0"/>
              </a:rPr>
              <a:t>UNIT 1. LA FORMA GIURIDICA</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32478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263600"/>
          </a:xfrm>
        </p:spPr>
        <p:txBody>
          <a:bodyPr/>
          <a:lstStyle/>
          <a:p>
            <a:r>
              <a:rPr lang="es-ES" dirty="0">
                <a:solidFill>
                  <a:srgbClr val="F24F4F"/>
                </a:solidFill>
                <a:latin typeface="Cambria" panose="02040503050406030204" pitchFamily="18" charset="0"/>
              </a:rPr>
              <a:t>Tipologie di forme giuridiche</a:t>
            </a:r>
          </a:p>
        </p:txBody>
      </p:sp>
      <p:sp>
        <p:nvSpPr>
          <p:cNvPr id="3" name="2 Marcador de texto"/>
          <p:cNvSpPr>
            <a:spLocks noGrp="1"/>
          </p:cNvSpPr>
          <p:nvPr>
            <p:ph type="body" idx="1"/>
          </p:nvPr>
        </p:nvSpPr>
        <p:spPr>
          <a:xfrm>
            <a:off x="1100458" y="1589283"/>
            <a:ext cx="7138200" cy="2848902"/>
          </a:xfrm>
        </p:spPr>
        <p:txBody>
          <a:bodyPr/>
          <a:lstStyle/>
          <a:p>
            <a:pPr marL="139700" indent="0" algn="just">
              <a:buNone/>
            </a:pPr>
            <a:r>
              <a:rPr lang="es-ES" dirty="0"/>
              <a:t>SOCIETÀ DI CAPITALI </a:t>
            </a:r>
          </a:p>
          <a:p>
            <a:pPr marL="139700" indent="0" algn="just">
              <a:buNone/>
            </a:pPr>
            <a:r>
              <a:rPr lang="es-ES" dirty="0"/>
              <a:t>A responsabilità limitata:</a:t>
            </a:r>
          </a:p>
          <a:p>
            <a:pPr marL="139700" indent="0" algn="just">
              <a:buNone/>
            </a:pPr>
            <a:r>
              <a:rPr lang="es-ES" dirty="0"/>
              <a:t>-Società Anonima (SA)</a:t>
            </a:r>
          </a:p>
          <a:p>
            <a:pPr marL="139700" indent="0" algn="just">
              <a:buNone/>
            </a:pPr>
            <a:r>
              <a:rPr lang="es-ES" dirty="0"/>
              <a:t>-Social a Responsabilità Limitata (SRL)</a:t>
            </a:r>
          </a:p>
          <a:p>
            <a:pPr marL="139700" indent="0" algn="just">
              <a:buNone/>
            </a:pPr>
            <a:endParaRPr lang="es-ES" dirty="0"/>
          </a:p>
          <a:p>
            <a:pPr marL="139700" indent="0" algn="just">
              <a:buNone/>
            </a:pPr>
            <a:r>
              <a:rPr lang="es-ES" dirty="0"/>
              <a:t>SOCIETà DI PERSONA</a:t>
            </a:r>
          </a:p>
          <a:p>
            <a:pPr marL="139700" indent="0" algn="just">
              <a:buNone/>
            </a:pPr>
            <a:r>
              <a:rPr lang="es-ES" dirty="0"/>
              <a:t>No profit/NGO (Partner = manodopera/capitale intelelttuale )</a:t>
            </a:r>
          </a:p>
          <a:p>
            <a:pPr marL="139700" indent="0" algn="just">
              <a:buNone/>
            </a:pPr>
            <a:r>
              <a:rPr lang="es-ES" dirty="0"/>
              <a:t>A responsabilità limitata:</a:t>
            </a:r>
          </a:p>
          <a:p>
            <a:pPr marL="139700" indent="0" algn="just">
              <a:buNone/>
            </a:pPr>
            <a:r>
              <a:rPr lang="es-ES" dirty="0"/>
              <a:t>- Cooperative (Soc.Coop. And.)</a:t>
            </a:r>
          </a:p>
        </p:txBody>
      </p:sp>
      <p:sp>
        <p:nvSpPr>
          <p:cNvPr id="4" name="3 CuadroTexto"/>
          <p:cNvSpPr txBox="1"/>
          <p:nvPr/>
        </p:nvSpPr>
        <p:spPr>
          <a:xfrm>
            <a:off x="432449" y="206156"/>
            <a:ext cx="4035257" cy="307777"/>
          </a:xfrm>
          <a:prstGeom prst="rect">
            <a:avLst/>
          </a:prstGeom>
          <a:noFill/>
        </p:spPr>
        <p:txBody>
          <a:bodyPr wrap="square" rtlCol="0">
            <a:spAutoFit/>
          </a:bodyPr>
          <a:lstStyle/>
          <a:p>
            <a:r>
              <a:rPr lang="es-ES" dirty="0"/>
              <a:t>Unit 1. </a:t>
            </a:r>
            <a:r>
              <a:rPr lang="en-GB" dirty="0"/>
              <a:t>TIPOLOGIE DI FORME GIURIDICHE </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71922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002899" y="833968"/>
            <a:ext cx="7236639" cy="3469675"/>
          </a:xfrm>
        </p:spPr>
        <p:txBody>
          <a:bodyPr/>
          <a:lstStyle/>
          <a:p>
            <a:pPr marL="139700" indent="0" algn="l">
              <a:buNone/>
            </a:pPr>
            <a:r>
              <a:rPr lang="en-US" dirty="0"/>
              <a:t>3 </a:t>
            </a:r>
            <a:r>
              <a:rPr lang="it-IT" dirty="0"/>
              <a:t>MODELLI:</a:t>
            </a:r>
          </a:p>
          <a:p>
            <a:pPr marL="482600" indent="-342900" algn="l">
              <a:buAutoNum type="arabicPeriod"/>
            </a:pPr>
            <a:r>
              <a:rPr lang="it-IT" dirty="0"/>
              <a:t>Industria di Servizi</a:t>
            </a:r>
          </a:p>
          <a:p>
            <a:pPr marL="139700" indent="0" algn="l">
              <a:buNone/>
            </a:pPr>
            <a:r>
              <a:rPr lang="it-IT" dirty="0"/>
              <a:t>Un’industria di servizi offre sul mercato un prodotto intangibile (prodotti che non hanno alcuna consistenza fisica). Si parla ad esempio di una certa professionalità, la propria esperienza e tutto ciò che ruota a qualcosa di simile: una società di consulenza, una banca, una scuola, etc.</a:t>
            </a:r>
          </a:p>
          <a:p>
            <a:pPr marL="139700" indent="0" algn="l">
              <a:buNone/>
            </a:pPr>
            <a:endParaRPr lang="en-US" dirty="0"/>
          </a:p>
          <a:p>
            <a:pPr marL="482600" indent="-342900" algn="l">
              <a:buAutoNum type="arabicPeriod" startAt="2"/>
            </a:pPr>
            <a:r>
              <a:rPr lang="it-IT" dirty="0"/>
              <a:t>Intermediazione e </a:t>
            </a:r>
            <a:r>
              <a:rPr lang="it-IT" dirty="0" err="1"/>
              <a:t>retailing</a:t>
            </a:r>
            <a:r>
              <a:rPr lang="it-IT" dirty="0"/>
              <a:t> </a:t>
            </a:r>
          </a:p>
          <a:p>
            <a:pPr marL="139700" indent="0" algn="l">
              <a:buNone/>
            </a:pPr>
            <a:r>
              <a:rPr lang="it-IT" dirty="0"/>
              <a:t>Un’industria di questa natura opera acquistando grandi quantità di un prodotto all’ingrosso per rimetterlo poi sul mercato primario dei consumatori con un Prezzo maggiorato del margine di profitto. </a:t>
            </a:r>
          </a:p>
          <a:p>
            <a:pPr marL="139700" indent="0" algn="l">
              <a:buNone/>
            </a:pPr>
            <a:r>
              <a:rPr lang="it-IT" dirty="0"/>
              <a:t>Grandi catene commerciali di abbigliamento, supermercati e altri reseller operano tutti seguendo questa logica. </a:t>
            </a:r>
          </a:p>
          <a:p>
            <a:pPr marL="139700" indent="0" algn="l">
              <a:buNone/>
            </a:pPr>
            <a:endParaRPr lang="es-ES" dirty="0"/>
          </a:p>
        </p:txBody>
      </p:sp>
      <p:sp>
        <p:nvSpPr>
          <p:cNvPr id="4" name="3 CuadroTexto"/>
          <p:cNvSpPr txBox="1"/>
          <p:nvPr/>
        </p:nvSpPr>
        <p:spPr>
          <a:xfrm>
            <a:off x="502025" y="159026"/>
            <a:ext cx="4169366" cy="307777"/>
          </a:xfrm>
          <a:prstGeom prst="rect">
            <a:avLst/>
          </a:prstGeom>
          <a:noFill/>
        </p:spPr>
        <p:txBody>
          <a:bodyPr wrap="square" rtlCol="0">
            <a:spAutoFit/>
          </a:bodyPr>
          <a:lstStyle/>
          <a:p>
            <a:r>
              <a:rPr lang="en-US" dirty="0"/>
              <a:t>Unit 1. TIPI DI BUSINESS</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4129512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002899" y="833968"/>
            <a:ext cx="7236639" cy="3469675"/>
          </a:xfrm>
        </p:spPr>
        <p:txBody>
          <a:bodyPr/>
          <a:lstStyle/>
          <a:p>
            <a:pPr marL="139700" indent="0" algn="l">
              <a:buNone/>
            </a:pPr>
            <a:r>
              <a:rPr lang="en-US" dirty="0"/>
              <a:t>3.    </a:t>
            </a:r>
            <a:r>
              <a:rPr lang="it-IT" dirty="0"/>
              <a:t>Il Manifatturiero</a:t>
            </a:r>
            <a:br>
              <a:rPr lang="it-IT" dirty="0"/>
            </a:br>
            <a:r>
              <a:rPr lang="it-IT" dirty="0"/>
              <a:t>L’operatore manifatturiero acquista relativamente grandi quantità di prodotto che costituirà poi l’input del suo processo produttivo. Attraverso la trasformazione del materiale grezzo, l’addetto alla manodopera è capace di realizzare il prodotto finite che verrà consegnato al consumatore finale. </a:t>
            </a:r>
          </a:p>
          <a:p>
            <a:pPr marL="139700" indent="0" algn="l">
              <a:buNone/>
            </a:pPr>
            <a:endParaRPr lang="en-US" dirty="0"/>
          </a:p>
          <a:p>
            <a:pPr marL="139700" indent="0" algn="l">
              <a:buNone/>
            </a:pPr>
            <a:r>
              <a:rPr lang="en-US" dirty="0"/>
              <a:t>4.    </a:t>
            </a:r>
            <a:r>
              <a:rPr lang="it-IT" dirty="0"/>
              <a:t>I business ibridi</a:t>
            </a:r>
            <a:br>
              <a:rPr lang="it-IT" dirty="0"/>
            </a:br>
            <a:r>
              <a:rPr lang="it-IT" dirty="0"/>
              <a:t>Le organizzazioni ibride sono quelle che, come suggerisce il nome stesso, non si limitato ad un solo confine operative – in tale circostanze, un’organizzazione ibrida viene normalmente classificata tenendo conto del business più dominante sugli altri. </a:t>
            </a:r>
          </a:p>
          <a:p>
            <a:pPr marL="139700" indent="0" algn="l">
              <a:buNone/>
            </a:pPr>
            <a:endParaRPr lang="es-ES" dirty="0"/>
          </a:p>
        </p:txBody>
      </p:sp>
      <p:sp>
        <p:nvSpPr>
          <p:cNvPr id="4" name="3 CuadroTexto"/>
          <p:cNvSpPr txBox="1"/>
          <p:nvPr/>
        </p:nvSpPr>
        <p:spPr>
          <a:xfrm>
            <a:off x="502025" y="159026"/>
            <a:ext cx="3077516" cy="307777"/>
          </a:xfrm>
          <a:prstGeom prst="rect">
            <a:avLst/>
          </a:prstGeom>
          <a:noFill/>
        </p:spPr>
        <p:txBody>
          <a:bodyPr wrap="square" rtlCol="0">
            <a:spAutoFit/>
          </a:bodyPr>
          <a:lstStyle/>
          <a:p>
            <a:r>
              <a:rPr lang="en-US" dirty="0"/>
              <a:t>Unit 1. TYPES OF BUSINESSMAN</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262890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600" b="0" dirty="0">
                <a:solidFill>
                  <a:srgbClr val="F24F4F"/>
                </a:solidFill>
                <a:latin typeface="Cambria" panose="02040503050406030204" pitchFamily="18" charset="0"/>
              </a:rPr>
              <a:t>UNIT 2. </a:t>
            </a:r>
            <a:r>
              <a:rPr lang="es-ES" b="0" dirty="0">
                <a:solidFill>
                  <a:srgbClr val="F24F4F"/>
                </a:solidFill>
                <a:latin typeface="Cambria" panose="02040503050406030204" pitchFamily="18" charset="0"/>
              </a:rPr>
              <a:t>ASSETTO LEGALE e PROPRIETÁ</a:t>
            </a:r>
            <a:endParaRPr lang="es-ES" sz="3600"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02423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s-ES" dirty="0">
                <a:solidFill>
                  <a:srgbClr val="F24F4F"/>
                </a:solidFill>
                <a:latin typeface="Cambria" panose="02040503050406030204" pitchFamily="18" charset="0"/>
              </a:rPr>
              <a:t>Assetto legale e proprietà</a:t>
            </a:r>
          </a:p>
        </p:txBody>
      </p:sp>
      <p:sp>
        <p:nvSpPr>
          <p:cNvPr id="3" name="2 Marcador de texto"/>
          <p:cNvSpPr>
            <a:spLocks noGrp="1"/>
          </p:cNvSpPr>
          <p:nvPr>
            <p:ph type="body" idx="1"/>
          </p:nvPr>
        </p:nvSpPr>
        <p:spPr>
          <a:xfrm>
            <a:off x="98612" y="1201434"/>
            <a:ext cx="8881289" cy="3103354"/>
          </a:xfrm>
        </p:spPr>
        <p:txBody>
          <a:bodyPr/>
          <a:lstStyle/>
          <a:p>
            <a:pPr marL="114300" indent="0" algn="just">
              <a:buNone/>
            </a:pPr>
            <a:endParaRPr lang="en-US" dirty="0"/>
          </a:p>
          <a:p>
            <a:pPr indent="-342900" algn="just">
              <a:buAutoNum type="arabicPeriod"/>
            </a:pPr>
            <a:r>
              <a:rPr lang="it-IT" b="1" dirty="0"/>
              <a:t>Ditta individuale</a:t>
            </a:r>
          </a:p>
          <a:p>
            <a:pPr marL="114300" indent="0" algn="just">
              <a:buNone/>
            </a:pPr>
            <a:r>
              <a:rPr lang="it-IT" dirty="0"/>
              <a:t>La proprietà è nelle mani di un’unica persona – è relativamente facile da insediare e costa molto meno rispetto le altre forme di proprietà. Il titolare di una ditta individuale è l’unico responsabile per i crediti e i debiti della sua attività, questo vuol dire che eventuali debitori possono rifarsi anche sul suo patrimonio personale qualora quello dell’impresa non dovesse bastare a soddisfare il loro credito. È la forma tipica di imprese molto piccole e tipicamente a conduzione familiare. </a:t>
            </a:r>
          </a:p>
          <a:p>
            <a:pPr marL="114300" indent="0" algn="just">
              <a:buNone/>
            </a:pPr>
            <a:endParaRPr lang="en-US" dirty="0"/>
          </a:p>
          <a:p>
            <a:pPr marL="114300" indent="0" algn="just">
              <a:buNone/>
            </a:pPr>
            <a:r>
              <a:rPr lang="en-US" b="1" dirty="0"/>
              <a:t>2.    Partnership</a:t>
            </a:r>
          </a:p>
          <a:p>
            <a:pPr marL="114300" indent="0" algn="just">
              <a:buNone/>
            </a:pPr>
            <a:r>
              <a:rPr lang="it-IT" dirty="0"/>
              <a:t>In questo caso titolari del business sono due o più persone che spartiscono reciprocamente tutti i rischi d’impresa. Ciascun socio è responsabile del patrimonio della società nel limite percentuale del capitale da lui detenuto. </a:t>
            </a:r>
          </a:p>
        </p:txBody>
      </p:sp>
      <p:sp>
        <p:nvSpPr>
          <p:cNvPr id="4" name="3 CuadroTexto"/>
          <p:cNvSpPr txBox="1"/>
          <p:nvPr/>
        </p:nvSpPr>
        <p:spPr>
          <a:xfrm>
            <a:off x="333838" y="239709"/>
            <a:ext cx="4733614" cy="307777"/>
          </a:xfrm>
          <a:prstGeom prst="rect">
            <a:avLst/>
          </a:prstGeom>
          <a:noFill/>
        </p:spPr>
        <p:txBody>
          <a:bodyPr wrap="square" rtlCol="0">
            <a:spAutoFit/>
          </a:bodyPr>
          <a:lstStyle/>
          <a:p>
            <a:r>
              <a:rPr lang="es-ES" dirty="0"/>
              <a:t>Unit 2. </a:t>
            </a:r>
            <a:r>
              <a:rPr lang="en-GB" dirty="0"/>
              <a:t>ASSETTO LEGALE e PROPRIETÁ </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231527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98612" y="1201434"/>
            <a:ext cx="8881289" cy="3103354"/>
          </a:xfrm>
        </p:spPr>
        <p:txBody>
          <a:bodyPr/>
          <a:lstStyle/>
          <a:p>
            <a:pPr marL="114300" indent="0" algn="just">
              <a:buNone/>
            </a:pPr>
            <a:endParaRPr lang="en-US" dirty="0"/>
          </a:p>
          <a:p>
            <a:pPr marL="114300" indent="0" algn="just">
              <a:buNone/>
            </a:pPr>
            <a:r>
              <a:rPr lang="en-US" b="1" dirty="0"/>
              <a:t>3.    Corporation</a:t>
            </a:r>
          </a:p>
          <a:p>
            <a:pPr marL="114300" indent="0" algn="just">
              <a:buNone/>
            </a:pPr>
            <a:r>
              <a:rPr lang="it-IT" dirty="0"/>
              <a:t>È l’ipotesi in cui l’entità legale dell’organizzazione è separata da quella dei suoi titolari/proprietari. La proprietà che ciascuno ha di quell’organizzazione è indicata dall’ammontare del capitale da lui detenuto. </a:t>
            </a:r>
          </a:p>
          <a:p>
            <a:pPr marL="114300" indent="0" algn="just">
              <a:buNone/>
            </a:pPr>
            <a:r>
              <a:rPr lang="it-IT" dirty="0"/>
              <a:t>L’azionista ha tuttavia un controllo relativamente limitato sull’attività operativa dell’impresa. È il board dei direttori, eletti tra gli azionisti di maggioranza, a controllare il lato operative vero e proprio. </a:t>
            </a:r>
          </a:p>
          <a:p>
            <a:pPr marL="114300" indent="0" algn="just">
              <a:buNone/>
            </a:pPr>
            <a:endParaRPr lang="en-US" dirty="0"/>
          </a:p>
          <a:p>
            <a:pPr marL="114300" indent="0" algn="just">
              <a:buNone/>
            </a:pPr>
            <a:endParaRPr lang="en-US" dirty="0"/>
          </a:p>
          <a:p>
            <a:pPr marL="114300" indent="0" algn="just">
              <a:buNone/>
            </a:pPr>
            <a:r>
              <a:rPr lang="it-IT" dirty="0"/>
              <a:t>Altre forme legali di proprietà note sono: </a:t>
            </a:r>
          </a:p>
          <a:p>
            <a:pPr marL="114300" indent="0" algn="just">
              <a:buNone/>
            </a:pPr>
            <a:endParaRPr lang="es-ES" dirty="0"/>
          </a:p>
        </p:txBody>
      </p:sp>
      <p:sp>
        <p:nvSpPr>
          <p:cNvPr id="4" name="3 CuadroTexto"/>
          <p:cNvSpPr txBox="1"/>
          <p:nvPr/>
        </p:nvSpPr>
        <p:spPr>
          <a:xfrm>
            <a:off x="333838" y="239709"/>
            <a:ext cx="4238162" cy="307777"/>
          </a:xfrm>
          <a:prstGeom prst="rect">
            <a:avLst/>
          </a:prstGeom>
          <a:noFill/>
        </p:spPr>
        <p:txBody>
          <a:bodyPr wrap="square" rtlCol="0">
            <a:spAutoFit/>
          </a:bodyPr>
          <a:lstStyle/>
          <a:p>
            <a:r>
              <a:rPr lang="es-ES" dirty="0"/>
              <a:t>Unit 2. ASSETTO LEGALE e PROPRIETÁ  </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60515368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1166</TotalTime>
  <Words>1719</Words>
  <Application>Microsoft Office PowerPoint</Application>
  <PresentationFormat>Presentazione su schermo (16:9)</PresentationFormat>
  <Paragraphs>152</Paragraphs>
  <Slides>20</Slides>
  <Notes>3</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20</vt:i4>
      </vt:variant>
    </vt:vector>
  </HeadingPairs>
  <TitlesOfParts>
    <vt:vector size="27" baseType="lpstr">
      <vt:lpstr>EB Garamond</vt:lpstr>
      <vt:lpstr>Century Gothic</vt:lpstr>
      <vt:lpstr>EB Garamond Medium</vt:lpstr>
      <vt:lpstr>Cambria</vt:lpstr>
      <vt:lpstr>Arial</vt:lpstr>
      <vt:lpstr>Garamond</vt:lpstr>
      <vt:lpstr>Simple Light</vt:lpstr>
      <vt:lpstr> ARTCademy “Arts and Crafts Academy”</vt:lpstr>
      <vt:lpstr>Module 1. ARTISTA E UOMO DI IMMPRESA: QUALI ASPETTI LEGALI DA CONOSCERE?  </vt:lpstr>
      <vt:lpstr>UNIT 1. LA FORMA GIURIDICA</vt:lpstr>
      <vt:lpstr>Tipologie di forme giuridiche</vt:lpstr>
      <vt:lpstr>Presentazione standard di PowerPoint</vt:lpstr>
      <vt:lpstr>Presentazione standard di PowerPoint</vt:lpstr>
      <vt:lpstr>UNIT 2. ASSETTO LEGALE e PROPRIETÁ</vt:lpstr>
      <vt:lpstr>Assetto legale e proprietà</vt:lpstr>
      <vt:lpstr>Presentazione standard di PowerPoint</vt:lpstr>
      <vt:lpstr>Presentazione standard di PowerPoint</vt:lpstr>
      <vt:lpstr>UNIT 3. VANTAGGI E SVANTAGGI </vt:lpstr>
      <vt:lpstr>Vantaggi e Svantaggi </vt:lpstr>
      <vt:lpstr>Presentazione standard di PowerPoint</vt:lpstr>
      <vt:lpstr>UNIT 4. ADEMPIMENTI AMMINISTRATIVI</vt:lpstr>
      <vt:lpstr>Adempimenti Amministrativi</vt:lpstr>
      <vt:lpstr>Presentazione standard di PowerPoint</vt:lpstr>
      <vt:lpstr>Presentazione standard di PowerPoint</vt:lpstr>
      <vt:lpstr>UNIT 5. IL LAVORO AUTONOMO IN EUROPA</vt:lpstr>
      <vt:lpstr>Il lavoro autonomo in Europa</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ARTCademy “Arts and Crafts Academy”</dc:title>
  <dc:creator>Usuario</dc:creator>
  <cp:lastModifiedBy>riccardo di marco</cp:lastModifiedBy>
  <cp:revision>66</cp:revision>
  <dcterms:modified xsi:type="dcterms:W3CDTF">2020-02-10T15:43:42Z</dcterms:modified>
</cp:coreProperties>
</file>