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72" r:id="rId3"/>
    <p:sldId id="283" r:id="rId4"/>
    <p:sldId id="275" r:id="rId5"/>
    <p:sldId id="290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74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B Garamond" panose="020B0604020202020204" charset="0"/>
      <p:regular r:id="rId24"/>
      <p:bold r:id="rId25"/>
      <p:italic r:id="rId26"/>
      <p:boldItalic r:id="rId27"/>
    </p:embeddedFont>
    <p:embeddedFont>
      <p:font typeface="EB Garamond Medium" panose="020B0604020202020204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ordpress.org/download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4" y="2320600"/>
            <a:ext cx="4187773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ART</a:t>
            </a:r>
            <a:r>
              <a:rPr lang="sk-SK" sz="2400" b="0" dirty="0" err="1">
                <a:latin typeface="Cambria"/>
                <a:ea typeface="Cambria"/>
                <a:cs typeface="Cambria"/>
                <a:sym typeface="Cambria"/>
              </a:rPr>
              <a:t>kadémia</a:t>
            </a:r>
            <a:endParaRPr sz="2400" b="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buSzPts val="1100"/>
            </a:pPr>
            <a:r>
              <a:rPr lang="sk-SK" sz="2400" b="0" dirty="0">
                <a:latin typeface="Cambria"/>
                <a:ea typeface="Cambria"/>
              </a:rPr>
              <a:t>“Akadémia umenia a remesiel”</a:t>
            </a:r>
            <a:endParaRPr sz="2400" b="0" dirty="0">
              <a:latin typeface="Cambria"/>
              <a:ea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996361"/>
            <a:ext cx="7138200" cy="2465019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Prístup ku globálnemu publiku vyžaduje spoľahlivé metódy, ktoré zaručia, že vyťažíte maximum zo svojho úsilia. Pri marketingu pre medzinárodných zákazníkov na internete je potrebné pamätať na tri osvedčené postupy.</a:t>
            </a:r>
          </a:p>
          <a:p>
            <a:r>
              <a:rPr lang="sk-SK" dirty="0"/>
              <a:t>Na vyhľadanie publika používajte analytické služby</a:t>
            </a:r>
          </a:p>
          <a:p>
            <a:r>
              <a:rPr lang="sk-SK" dirty="0"/>
              <a:t>Poznajte a rešpektujte regionálne zákony a nariadenia</a:t>
            </a:r>
          </a:p>
          <a:p>
            <a:r>
              <a:rPr lang="en-GB" dirty="0"/>
              <a:t> </a:t>
            </a:r>
            <a:r>
              <a:rPr lang="sk-SK" dirty="0"/>
              <a:t>Internacionalizujte svoju webovú stránku</a:t>
            </a:r>
            <a:r>
              <a:rPr lang="en-GB" dirty="0"/>
              <a:t> (</a:t>
            </a:r>
            <a:r>
              <a:rPr lang="sk-SK" dirty="0"/>
              <a:t>viacjazyčné verzie</a:t>
            </a:r>
            <a:r>
              <a:rPr lang="en-GB" dirty="0"/>
              <a:t>)</a:t>
            </a:r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br>
              <a:rPr lang="en-GB" dirty="0"/>
            </a:b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760737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Stratégie digitálnej internacionalizácie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07538481-3916-424A-B9B7-605034071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936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589282"/>
            <a:ext cx="7138200" cy="2465019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Je potrebné zvoliť si vhodnú platformu na správu online obsahu a obchodné postupy. Tu je výber najlepších produktov na spustenie podnikania online:</a:t>
            </a:r>
            <a:br>
              <a:rPr lang="en-GB" dirty="0"/>
            </a:br>
            <a:r>
              <a:rPr lang="en-GB" b="1" dirty="0"/>
              <a:t>WebMatrix </a:t>
            </a:r>
            <a:endParaRPr lang="en-GB" dirty="0"/>
          </a:p>
          <a:p>
            <a:pPr marL="139700" indent="0">
              <a:buNone/>
            </a:pPr>
            <a:r>
              <a:rPr lang="en-GB" b="1" dirty="0" err="1"/>
              <a:t>Flashvortex</a:t>
            </a:r>
            <a:r>
              <a:rPr lang="en-GB" b="1" dirty="0"/>
              <a:t> </a:t>
            </a:r>
            <a:endParaRPr lang="en-GB" dirty="0"/>
          </a:p>
          <a:p>
            <a:pPr marL="139700" indent="0">
              <a:buNone/>
            </a:pPr>
            <a:r>
              <a:rPr lang="en-GB" b="1" dirty="0"/>
              <a:t>Magento </a:t>
            </a:r>
            <a:endParaRPr lang="en-GB" dirty="0"/>
          </a:p>
          <a:p>
            <a:pPr marL="139700" indent="0">
              <a:buNone/>
            </a:pPr>
            <a:r>
              <a:rPr lang="en-GB" b="1" dirty="0" err="1"/>
              <a:t>Oscommerce</a:t>
            </a:r>
            <a:br>
              <a:rPr lang="en-GB" b="1" dirty="0"/>
            </a:br>
            <a:r>
              <a:rPr lang="en-GB" b="1" dirty="0"/>
              <a:t>Shopify </a:t>
            </a:r>
            <a:endParaRPr lang="en-GB" dirty="0"/>
          </a:p>
          <a:p>
            <a:pPr marL="139700" indent="0">
              <a:buNone/>
            </a:pPr>
            <a:r>
              <a:rPr lang="en-GB" b="1" dirty="0"/>
              <a:t>3eTrade</a:t>
            </a:r>
            <a:endParaRPr lang="en-GB" dirty="0"/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207971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Platformy na správu obsahu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DD801BE8-04B9-463D-ABEF-3039462F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662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0458" y="1403498"/>
            <a:ext cx="7138200" cy="2218268"/>
          </a:xfrm>
        </p:spPr>
        <p:txBody>
          <a:bodyPr/>
          <a:lstStyle/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r>
              <a:rPr lang="sk-SK" dirty="0"/>
              <a:t>Je dobré vedieť, ako spolupracovať efektívnejšie s kolegami, zlepšiť svoju bezpečnosť, objaviť nové príležitosti a zaistiť, že zostanete konkurencieschopný. Môžete zdieľať odkaz na priečinky s fotografiami, videami, dokumentmi atď. Môžete to použiť ako spoločné pracovisko pre skupinu ľudí, ktoré im umožní prístup k vytváraniu a úprave súborov v určenej zložke. Cloudové úložisko je služba na ukladanie údajov, v ktorej sú digitálne údaje prakticky uložené v logických fondoch. Tu je zoznam cloudových riešení, ktoré môžete použiť pri každodenných činnostiach:</a:t>
            </a:r>
            <a:endParaRPr lang="en-GB" dirty="0"/>
          </a:p>
          <a:p>
            <a:pPr marL="139700" indent="0">
              <a:buNone/>
            </a:pPr>
            <a:r>
              <a:rPr lang="en-GB" b="1" u="sng" dirty="0"/>
              <a:t>Google Drive, Dropbox, WeTransfer, OneDrive, MEGA, </a:t>
            </a:r>
            <a:r>
              <a:rPr lang="en-GB" b="1" u="sng" dirty="0" err="1"/>
              <a:t>Mediafire</a:t>
            </a:r>
            <a:r>
              <a:rPr lang="en-GB" b="1" u="sng" dirty="0"/>
              <a:t>, </a:t>
            </a:r>
            <a:r>
              <a:rPr lang="en-GB" b="1" u="sng" dirty="0" err="1"/>
              <a:t>Zippyshare</a:t>
            </a:r>
            <a:r>
              <a:rPr lang="en-GB" b="1" u="sng" dirty="0"/>
              <a:t> (https://www.zippyshare.com/) a reep.io (https://reep.io/) </a:t>
            </a:r>
            <a:endParaRPr lang="en-GB" dirty="0"/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r>
              <a:rPr lang="en-GB" dirty="0"/>
              <a:t>, </a:t>
            </a:r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Ako uložiť všetky údaje?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FD528D9B-CC54-4C91-A0D2-EB49233E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048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ĎAKUJEME</a:t>
            </a:r>
            <a:r>
              <a:rPr lang="es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1099354" y="1508837"/>
            <a:ext cx="723934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  <a:t>Digitálna tvorba pre </a:t>
            </a:r>
            <a:b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</a:br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  <a:t>umelecké a remeselné </a:t>
            </a:r>
            <a:b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</a:br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  <a:t>podniky</a:t>
            </a:r>
            <a:b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</a:br>
            <a:br>
              <a:rPr lang="en-GB" sz="3200" b="0" dirty="0">
                <a:solidFill>
                  <a:srgbClr val="E06666"/>
                </a:solidFill>
                <a:latin typeface="Cambria"/>
                <a:ea typeface="Cambria"/>
              </a:rPr>
            </a:br>
            <a:endParaRPr sz="3200" b="0" dirty="0">
              <a:solidFill>
                <a:srgbClr val="E06666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454070"/>
            <a:ext cx="7138200" cy="1263600"/>
          </a:xfrm>
        </p:spPr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CELOK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 1. </a:t>
            </a:r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Hodnotenie a správa údajov, informácií a digitálneho obsahu</a:t>
            </a:r>
            <a:br>
              <a:rPr lang="en-GB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00EFF398-F498-440F-B11F-A96EDB9D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589282"/>
            <a:ext cx="7138200" cy="2465019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Remeselníci môžu získať nové perspektívy pri vytváraní digitálneho obsahu na podnikanie a propagovať svoje výrobky alebo služby online. Stratégie umiestňovania a vyhľadávania sú obzvlášť dôležité, keď nový remeselník vstúpi na elektronický trh.</a:t>
            </a:r>
            <a:r>
              <a:rPr lang="en-GB" dirty="0"/>
              <a:t> </a:t>
            </a:r>
            <a:r>
              <a:rPr lang="sk-SK" dirty="0"/>
              <a:t>Na triedenie webových stránok a filtrovanie vyhľadávaní môžeme použiť rôzne stratégie vyhľadávania, napríklad:</a:t>
            </a:r>
            <a:endParaRPr lang="en-GB" dirty="0"/>
          </a:p>
          <a:p>
            <a:pPr marL="139700" indent="0">
              <a:buNone/>
            </a:pPr>
            <a:r>
              <a:rPr lang="sk-SK" dirty="0"/>
              <a:t>Využitie špecifických kľúčových slov</a:t>
            </a:r>
            <a:r>
              <a:rPr lang="en-GB" dirty="0"/>
              <a:t>, </a:t>
            </a:r>
            <a:r>
              <a:rPr lang="sk-SK" dirty="0"/>
              <a:t>nevyužívanie bežných slov a interpunkcie</a:t>
            </a:r>
            <a:r>
              <a:rPr lang="en-GB" dirty="0"/>
              <a:t>, </a:t>
            </a:r>
            <a:r>
              <a:rPr lang="sk-SK" dirty="0"/>
              <a:t>vylúčenie vyhľadávaní pomocou o</a:t>
            </a:r>
            <a:r>
              <a:rPr lang="en-GB" dirty="0"/>
              <a:t>per</a:t>
            </a:r>
            <a:r>
              <a:rPr lang="sk-SK" dirty="0"/>
              <a:t>á</a:t>
            </a:r>
            <a:r>
              <a:rPr lang="en-GB" dirty="0"/>
              <a:t>tor</a:t>
            </a:r>
            <a:r>
              <a:rPr lang="sk-SK" dirty="0" err="1"/>
              <a:t>ov</a:t>
            </a:r>
            <a:r>
              <a:rPr lang="en-GB" dirty="0"/>
              <a:t> (-)</a:t>
            </a:r>
            <a:r>
              <a:rPr lang="sk-SK" dirty="0"/>
              <a:t>,</a:t>
            </a:r>
            <a:r>
              <a:rPr lang="en-GB" dirty="0"/>
              <a:t> (+)</a:t>
            </a:r>
            <a:r>
              <a:rPr lang="sk-SK" dirty="0"/>
              <a:t>, </a:t>
            </a:r>
            <a:r>
              <a:rPr lang="en-GB" dirty="0"/>
              <a:t>(*)</a:t>
            </a:r>
            <a:r>
              <a:rPr lang="sk-SK" dirty="0"/>
              <a:t>.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es-ES" dirty="0" err="1">
                <a:solidFill>
                  <a:srgbClr val="F24F4F"/>
                </a:solidFill>
                <a:latin typeface="Cambria" panose="02040503050406030204" pitchFamily="18" charset="0"/>
              </a:rPr>
              <a:t>Filt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rovanie</a:t>
            </a:r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údajov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83EFFD4D-DDE6-4AF4-9D87-654CAB72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674626"/>
            <a:ext cx="7138200" cy="2465019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Existuje veľa programov (napríklad </a:t>
            </a:r>
            <a:r>
              <a:rPr lang="sk-SK" dirty="0" err="1"/>
              <a:t>Artisteer</a:t>
            </a:r>
            <a:r>
              <a:rPr lang="sk-SK" dirty="0"/>
              <a:t>, </a:t>
            </a:r>
            <a:r>
              <a:rPr lang="sk-SK" dirty="0" err="1"/>
              <a:t>Dreamweaver</a:t>
            </a:r>
            <a:r>
              <a:rPr lang="sk-SK" dirty="0"/>
              <a:t>) a platforiem (napríklad </a:t>
            </a:r>
            <a:r>
              <a:rPr lang="sk-SK" dirty="0" err="1"/>
              <a:t>Wordpress</a:t>
            </a:r>
            <a:r>
              <a:rPr lang="sk-SK" dirty="0"/>
              <a:t>, </a:t>
            </a:r>
            <a:r>
              <a:rPr lang="sk-SK" dirty="0" err="1"/>
              <a:t>Wix</a:t>
            </a:r>
            <a:r>
              <a:rPr lang="sk-SK" dirty="0"/>
              <a:t>, Sitebuilder.com), ktoré môžete použiť na vytvorenie svojej vlastnej webovej stránky, pričom poskytujú širokú škálu bezplatných šablón dostupných online. Tu je odkaz na inštaláciu aplikácie </a:t>
            </a:r>
            <a:r>
              <a:rPr lang="sk-SK" dirty="0" err="1"/>
              <a:t>Wordpress</a:t>
            </a:r>
            <a:r>
              <a:rPr lang="sk-SK" dirty="0"/>
              <a:t>:</a:t>
            </a:r>
          </a:p>
          <a:p>
            <a:pPr marL="139700" indent="0">
              <a:buNone/>
            </a:pPr>
            <a:r>
              <a:rPr lang="en-GB" u="sng" dirty="0">
                <a:hlinkClick r:id="rId2"/>
              </a:rPr>
              <a:t>http://wordpress.org/download/</a:t>
            </a:r>
            <a:r>
              <a:rPr lang="en-GB" dirty="0"/>
              <a:t>.</a:t>
            </a:r>
          </a:p>
          <a:p>
            <a:pPr marL="139700" indent="0">
              <a:buNone/>
            </a:pPr>
            <a:r>
              <a:rPr lang="sk-SK" dirty="0"/>
              <a:t>Obsah a štruktúra vašej webovej stránky by mala spĺňať tri základné kritériá: použiteľnosť, užívateľskú prívetivosť a dostupnosť. Farby, písmo, logo a webová stránka vášho remeselníckeho podniku hovoria o tom, kto ste a aké sú vaše hodnoty.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496371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Vytvorenie novej webovej stránky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555FF070-D301-4FFF-9751-D27B37BC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694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763261"/>
            <a:ext cx="7138200" cy="2291040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Vytvorenie webovej stránky je zbytočné, ak ju nikto nenavštevuje. Implementujte program SEO (optimalizáciu pre vyhľadávače).</a:t>
            </a:r>
            <a:br>
              <a:rPr lang="sk-SK" dirty="0"/>
            </a:br>
            <a:r>
              <a:rPr lang="sk-SK" dirty="0"/>
              <a:t>Niektoré prvky SEO sú: </a:t>
            </a:r>
            <a:r>
              <a:rPr lang="sk-SK" dirty="0" err="1"/>
              <a:t>metaznačky</a:t>
            </a:r>
            <a:r>
              <a:rPr lang="sk-SK" dirty="0"/>
              <a:t>, metadáta obrázkov, interné prepojenia, štruktúra stránok, vhodné kľúčové slová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426268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Implementácia programu SEO (optimalizácia pre vyhľadávače)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7855FD99-D7C9-4E30-9A68-0F8614A1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841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589282"/>
            <a:ext cx="7138200" cy="2465019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Po vytvorení webovej stránky je čas osvojiť si komunikačné zručnosti, aby ste vedeli osloviť rôznych zákazníkov z hľadiska veku, pohlavia, sociálnych charakteristík a povolaní. Zdieľanie rôzneho obsahu na každej zo svojich sociálnych sietí s cieľom rozšíriť dosah vašej značky a rozšíriť rozsah kampaní.</a:t>
            </a:r>
            <a:br>
              <a:rPr lang="sk-SK" dirty="0"/>
            </a:br>
            <a:r>
              <a:rPr lang="sk-SK" dirty="0"/>
              <a:t>Je tiež dôležité vybrať najvhodnejšie sociálne siete na zviditeľnenie vášho podniku.</a:t>
            </a:r>
            <a:endParaRPr lang="en-GB" dirty="0"/>
          </a:p>
          <a:p>
            <a:pPr marL="139700" indent="0">
              <a:buNone/>
            </a:pP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Sociálne siete pre podniky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166C90EE-1F23-4E25-B3C3-3B18B2DE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642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589282"/>
            <a:ext cx="7138200" cy="2465019"/>
          </a:xfrm>
        </p:spPr>
        <p:txBody>
          <a:bodyPr/>
          <a:lstStyle/>
          <a:p>
            <a:pPr lvl="0"/>
            <a:endParaRPr lang="sk-SK" dirty="0"/>
          </a:p>
          <a:p>
            <a:pPr marL="139700" lvl="0" indent="0">
              <a:buNone/>
            </a:pPr>
            <a:r>
              <a:rPr lang="sk-SK" dirty="0"/>
              <a:t>Aplikácia </a:t>
            </a:r>
            <a:r>
              <a:rPr lang="sk-SK" dirty="0" err="1"/>
              <a:t>Whatsapp</a:t>
            </a:r>
            <a:r>
              <a:rPr lang="sk-SK" dirty="0"/>
              <a:t> zjednodušuje vašu komunikáciu so zákazníkmi po celom svete. Okrem odosielania a prijímania textových správ sú pre vás ako podnikateľa zaujímavé aj jej iné funkcie:</a:t>
            </a:r>
          </a:p>
          <a:p>
            <a:pPr lvl="0"/>
            <a:r>
              <a:rPr lang="sk-SK" dirty="0"/>
              <a:t>Vytvorenie firemného účtu, </a:t>
            </a:r>
            <a:r>
              <a:rPr lang="sk-SK" dirty="0" err="1"/>
              <a:t>chatovanie</a:t>
            </a:r>
            <a:r>
              <a:rPr lang="sk-SK" dirty="0"/>
              <a:t> so zákazníkmi, odpovedanie na otázky a inzercia svojich výtvorov v reálnom čase.</a:t>
            </a:r>
          </a:p>
          <a:p>
            <a:pPr lvl="0"/>
            <a:r>
              <a:rPr lang="sk-SK" dirty="0"/>
              <a:t>Vytváranie </a:t>
            </a:r>
            <a:r>
              <a:rPr lang="sk-SK" dirty="0" err="1"/>
              <a:t>chatovacích</a:t>
            </a:r>
            <a:r>
              <a:rPr lang="sk-SK" dirty="0"/>
              <a:t> skupín so zákazníkmi a propagácia nových výtvorov, zliav, ponúk, atď.</a:t>
            </a:r>
          </a:p>
          <a:p>
            <a:pPr lvl="0"/>
            <a:r>
              <a:rPr lang="sk-SK" dirty="0"/>
              <a:t>Posielanie fotografií, videí, hlasových správ</a:t>
            </a:r>
          </a:p>
          <a:p>
            <a:pPr lvl="0"/>
            <a:r>
              <a:rPr lang="sk-SK" dirty="0"/>
              <a:t>Využitie statusu pod svojim obrázkom na propagáciu značky a zdieľanie pôsobivej a jasnej správy</a:t>
            </a:r>
            <a:endParaRPr lang="en-GB" dirty="0"/>
          </a:p>
          <a:p>
            <a:pPr marL="139700" indent="0">
              <a:buNone/>
            </a:pP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551636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Funkcie aplikácie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Whatsapp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 pre podnikanie: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6A66B9A5-C3F7-4FE8-B3DB-49713D37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999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2900" y="1854865"/>
            <a:ext cx="7138200" cy="2465019"/>
          </a:xfrm>
        </p:spPr>
        <p:txBody>
          <a:bodyPr/>
          <a:lstStyle/>
          <a:p>
            <a:pPr marL="139700" indent="0">
              <a:buNone/>
            </a:pPr>
            <a:r>
              <a:rPr lang="sk-SK" dirty="0"/>
              <a:t>Keď sa chystáte začať dovážať/vyvážať, nemusíte premýšľať o najvzdialenejšom trhu, pretože môžu nastať rôzne problémy, napr. kultúrne. Pred internacionalizáciou vášho podniku by ste mali vedieť o niektorých aspektoch:</a:t>
            </a:r>
          </a:p>
          <a:p>
            <a:pPr lvl="0"/>
            <a:r>
              <a:rPr lang="sk-SK" dirty="0"/>
              <a:t>Podmienky predaja, dovozné obmedzenia alebo clá, ktoré by mohli brániť konkurencieschopnosti</a:t>
            </a:r>
          </a:p>
          <a:p>
            <a:pPr lvl="0"/>
            <a:r>
              <a:rPr lang="sk-SK" dirty="0"/>
              <a:t>Platobné systémy</a:t>
            </a:r>
          </a:p>
          <a:p>
            <a:pPr lvl="0"/>
            <a:r>
              <a:rPr lang="sk-SK" dirty="0"/>
              <a:t>Logistika</a:t>
            </a:r>
          </a:p>
          <a:p>
            <a:pPr lvl="0"/>
            <a:r>
              <a:rPr lang="sk-SK" dirty="0"/>
              <a:t>Služby starostlivosti o zákazníka a asistenčné služby pred a po predaji</a:t>
            </a:r>
          </a:p>
          <a:p>
            <a:pPr lvl="0"/>
            <a:endParaRPr lang="en-GB" dirty="0"/>
          </a:p>
          <a:p>
            <a:pPr marL="139700" indent="0">
              <a:buNone/>
            </a:pP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FB5D831-310C-47F4-BB54-0C921AD8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58" y="59126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Stratégie digitálnej internacionalizácie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93133A9C-B133-40D0-9069-F22E1406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</a:t>
            </a:r>
            <a:r>
              <a:rPr lang="sk-SK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42784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1007</Words>
  <Application>Microsoft Office PowerPoint</Application>
  <PresentationFormat>Prezentácia na obrazovke (16:9)</PresentationFormat>
  <Paragraphs>82</Paragraphs>
  <Slides>13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EB Garamond</vt:lpstr>
      <vt:lpstr>EB Garamond Medium</vt:lpstr>
      <vt:lpstr>Cambria</vt:lpstr>
      <vt:lpstr>Century Gothic</vt:lpstr>
      <vt:lpstr>Garamond</vt:lpstr>
      <vt:lpstr>Simple Light</vt:lpstr>
      <vt:lpstr> ARTkadémia “Akadémia umenia a remesiel”</vt:lpstr>
      <vt:lpstr>Digitálna tvorba pre  umelecké a remeselné  podniky  </vt:lpstr>
      <vt:lpstr>CELOK 1. Hodnotenie a správa údajov, informácií a digitálneho obsahu </vt:lpstr>
      <vt:lpstr>Filtrovanie údajov</vt:lpstr>
      <vt:lpstr>Vytvorenie novej webovej stránky</vt:lpstr>
      <vt:lpstr>Implementácia programu SEO (optimalizácia pre vyhľadávače)</vt:lpstr>
      <vt:lpstr>Sociálne siete pre podniky</vt:lpstr>
      <vt:lpstr>Funkcie aplikácie Whatsapp pre podnikanie:</vt:lpstr>
      <vt:lpstr>Stratégie digitálnej internacionalizácie</vt:lpstr>
      <vt:lpstr>Stratégie digitálnej internacionalizácie</vt:lpstr>
      <vt:lpstr>Platformy na správu obsahu</vt:lpstr>
      <vt:lpstr>Ako uložiť všetky údaje?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Mikus Juraj</cp:lastModifiedBy>
  <cp:revision>41</cp:revision>
  <dcterms:modified xsi:type="dcterms:W3CDTF">2020-02-04T14:43:27Z</dcterms:modified>
</cp:coreProperties>
</file>