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2" r:id="rId3"/>
    <p:sldId id="283" r:id="rId4"/>
    <p:sldId id="275" r:id="rId5"/>
    <p:sldId id="290" r:id="rId6"/>
    <p:sldId id="284" r:id="rId7"/>
    <p:sldId id="285" r:id="rId8"/>
    <p:sldId id="286" r:id="rId9"/>
    <p:sldId id="287" r:id="rId10"/>
    <p:sldId id="288" r:id="rId11"/>
    <p:sldId id="289" r:id="rId12"/>
    <p:sldId id="291" r:id="rId13"/>
    <p:sldId id="274"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EB Garamond" panose="020B0604020202020204" charset="0"/>
      <p:regular r:id="rId24"/>
      <p:bold r:id="rId25"/>
      <p:italic r:id="rId26"/>
      <p:boldItalic r:id="rId27"/>
    </p:embeddedFont>
    <p:embeddedFont>
      <p:font typeface="EB Garamond Medium" panose="020B0604020202020204" charset="0"/>
      <p:regular r:id="rId28"/>
      <p:bold r:id="rId29"/>
      <p:italic r:id="rId30"/>
      <p:boldItalic r:id="rId31"/>
    </p:embeddedFont>
    <p:embeddedFont>
      <p:font typeface="Garamond" panose="02020404030301010803" pitchFamily="18"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ordpress.org/download/"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a:t>
            </a:r>
            <a:r>
              <a:rPr lang="el-GR" dirty="0"/>
              <a:t>Η πρόσβαση σε ένα παγκόσμιο ακροατήριο απαιτεί σταθερές μεθόδους για να διασφαλίσετε ότι αξιοποιείτε στο έπακρο τις προσπάθειές σας. Υπάρχουν ορισμένες βέλτιστες πρακτικές που πρέπει να έχετε κατά νου όταν διαφημίζετε σε διεθνείς καταναλωτές μέσω του διαδικτύου:</a:t>
            </a:r>
          </a:p>
          <a:p>
            <a:pPr marL="139700" indent="0">
              <a:buNone/>
            </a:pPr>
            <a:r>
              <a:rPr lang="el-GR" dirty="0"/>
              <a:t>Χρησιμοποιήστε το Analytics για να βρείτε το κοινό σας</a:t>
            </a:r>
            <a:endParaRPr lang="en-GB" dirty="0"/>
          </a:p>
          <a:p>
            <a:r>
              <a:rPr lang="el-GR" dirty="0"/>
              <a:t>Γνωρίζει και σέβεται τους περιφερειακούς νόμους και κανονισμούς</a:t>
            </a:r>
            <a:endParaRPr lang="en-GB" dirty="0"/>
          </a:p>
          <a:p>
            <a:r>
              <a:rPr lang="en-GB" dirty="0"/>
              <a:t> </a:t>
            </a:r>
            <a:r>
              <a:rPr lang="el-GR" dirty="0"/>
              <a:t>Διεθνοποίηση της ιστοσελίδας σας (πολύγλωσσες εκδόσεις)</a:t>
            </a:r>
            <a:endParaRPr lang="en-GB" dirty="0"/>
          </a:p>
          <a:p>
            <a:pPr marL="139700" indent="0">
              <a:buNone/>
            </a:pP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957482"/>
            <a:ext cx="7138200" cy="1263600"/>
          </a:xfrm>
        </p:spPr>
        <p:txBody>
          <a:bodyPr/>
          <a:lstStyle/>
          <a:p>
            <a:r>
              <a:rPr lang="el-GR" dirty="0">
                <a:solidFill>
                  <a:srgbClr val="F24F4F"/>
                </a:solidFill>
                <a:latin typeface="Cambria" panose="02040503050406030204" pitchFamily="18" charset="0"/>
              </a:rPr>
              <a:t>Ψηφιακές στρατηγικές διεθνοποίησης</a:t>
            </a:r>
            <a:br>
              <a:rPr lang="en-GB" dirty="0">
                <a:solidFill>
                  <a:srgbClr val="F24F4F"/>
                </a:solidFill>
                <a:latin typeface="Cambria" panose="02040503050406030204" pitchFamily="18" charset="0"/>
              </a:rPr>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6393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860668"/>
            <a:ext cx="7138200" cy="2465019"/>
          </a:xfrm>
        </p:spPr>
        <p:txBody>
          <a:bodyPr/>
          <a:lstStyle/>
          <a:p>
            <a:pPr marL="139700" indent="0">
              <a:buNone/>
            </a:pPr>
            <a:r>
              <a:rPr lang="el-GR" dirty="0"/>
              <a:t>Είναι επίσης απαραίτητο να επιλέξουμε μια έγκυρη πλατφόρμα για τη διαχείριση του περιεχομένου και των επιχειρηματικών διαδικασιών. Εδώ υπάρχει μια επιλογή από τα καλύτερα προϊόντα για να ξεκινήσετε την επιχείρησή σας στο διαδίκτυο:</a:t>
            </a:r>
            <a:br>
              <a:rPr lang="en-GB" dirty="0"/>
            </a:br>
            <a:r>
              <a:rPr lang="en-GB" b="1" dirty="0"/>
              <a:t>WebMatrix </a:t>
            </a:r>
            <a:endParaRPr lang="en-GB" dirty="0"/>
          </a:p>
          <a:p>
            <a:pPr marL="139700" indent="0">
              <a:buNone/>
            </a:pPr>
            <a:r>
              <a:rPr lang="en-GB" b="1" dirty="0" err="1"/>
              <a:t>Flashvortex</a:t>
            </a:r>
            <a:r>
              <a:rPr lang="en-GB" b="1" dirty="0"/>
              <a:t> </a:t>
            </a:r>
            <a:endParaRPr lang="en-GB" dirty="0"/>
          </a:p>
          <a:p>
            <a:pPr marL="139700" indent="0">
              <a:buNone/>
            </a:pPr>
            <a:r>
              <a:rPr lang="en-GB" b="1" dirty="0"/>
              <a:t>Magento </a:t>
            </a:r>
            <a:endParaRPr lang="en-GB" dirty="0"/>
          </a:p>
          <a:p>
            <a:pPr marL="139700" indent="0">
              <a:buNone/>
            </a:pPr>
            <a:r>
              <a:rPr lang="en-GB" b="1" dirty="0" err="1"/>
              <a:t>Oscommerce</a:t>
            </a:r>
            <a:br>
              <a:rPr lang="en-GB" b="1" dirty="0"/>
            </a:br>
            <a:r>
              <a:rPr lang="en-GB" b="1" dirty="0"/>
              <a:t>Shopify </a:t>
            </a:r>
            <a:endParaRPr lang="en-GB" dirty="0"/>
          </a:p>
          <a:p>
            <a:pPr marL="139700" indent="0">
              <a:buNone/>
            </a:pPr>
            <a:r>
              <a:rPr lang="en-GB" b="1" dirty="0"/>
              <a:t>3eTrade</a:t>
            </a:r>
            <a:endParaRPr lang="en-GB" dirty="0"/>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568385"/>
            <a:ext cx="7138200" cy="1263600"/>
          </a:xfrm>
        </p:spPr>
        <p:txBody>
          <a:bodyPr/>
          <a:lstStyle/>
          <a:p>
            <a:r>
              <a:rPr lang="el-GR" dirty="0">
                <a:solidFill>
                  <a:srgbClr val="F24F4F"/>
                </a:solidFill>
                <a:latin typeface="Cambria" panose="02040503050406030204" pitchFamily="18" charset="0"/>
              </a:rPr>
              <a:t>Πλατφόρμες για τη διαχείριση των περιεχομένων</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75662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100458" y="1403498"/>
            <a:ext cx="7138200" cy="2218268"/>
          </a:xfrm>
        </p:spPr>
        <p:txBody>
          <a:bodyPr/>
          <a:lstStyle/>
          <a:p>
            <a:pPr marL="139700" indent="0">
              <a:buNone/>
            </a:pPr>
            <a:endParaRPr lang="en-GB" dirty="0"/>
          </a:p>
          <a:p>
            <a:pPr marL="139700" indent="0">
              <a:buNone/>
            </a:pPr>
            <a:r>
              <a:rPr lang="el-GR" sz="1300" dirty="0"/>
              <a:t>Είναι επίσης καλό να γνωρίζετε πώς να συνεργάζεται αποτελεσματικότερα με τους συναδέλφους σας, να βελτιώσετε την ασφάλειά σας, να ανακαλύψετε νέες ευκαιρίες και να διασφαλίσετε ότι θα παραμείνετε ανταγωνιστικοί. Μπορείτε να μοιραστείτε τον σύνδεσμο σε φακέλους με φωτογραφίες, βίντεο, έγγραφα κ.λπ. Μπορείτε να το χρησιμοποιήσετε ως κοινό χώρο εργασίας για μια ομάδα ανθρώπων που τους δίνει πρόσβαση για να δημιουργούν και να επεξεργάζονται αρχεία μέσα σε έναν καθορισμένο φάκελο. Η αποθήκευση σύννεφων είναι μια υπηρεσία αποθήκευσης δεδομένων στην οποία τα ψηφιακά δεδομένα αποθηκεύονται ουσιαστικά σε λογικές ομάδες. Ακολουθεί μια λίστα με τις πολύτιμες λύσεις που μπορείτε να χρησιμοποιήσετε στις καθημερινές σας δραστηριότητες:</a:t>
            </a:r>
            <a:endParaRPr lang="en-GB" sz="1300" dirty="0"/>
          </a:p>
          <a:p>
            <a:pPr marL="139700" indent="0">
              <a:buNone/>
            </a:pPr>
            <a:r>
              <a:rPr lang="en-GB" sz="1300" b="1" u="sng" dirty="0"/>
              <a:t>Google Drive, Dropbox, WeTransfer, OneDrive, MEGA, </a:t>
            </a:r>
            <a:r>
              <a:rPr lang="en-GB" sz="1300" b="1" u="sng" dirty="0" err="1"/>
              <a:t>Mediafire</a:t>
            </a:r>
            <a:r>
              <a:rPr lang="en-GB" sz="1300" b="1" u="sng" dirty="0"/>
              <a:t>, </a:t>
            </a:r>
            <a:r>
              <a:rPr lang="en-GB" sz="1300" b="1" u="sng" dirty="0" err="1"/>
              <a:t>Zippyshare</a:t>
            </a:r>
            <a:r>
              <a:rPr lang="en-GB" sz="1300" b="1" u="sng" dirty="0"/>
              <a:t> (https://www.zippyshare.com/) and reep.io (https://reep.io/) </a:t>
            </a:r>
            <a:endParaRPr lang="en-GB" sz="1300" dirty="0"/>
          </a:p>
          <a:p>
            <a:pPr marL="139700" indent="0">
              <a:buNone/>
            </a:pPr>
            <a:endParaRPr lang="en-GB" dirty="0"/>
          </a:p>
          <a:p>
            <a:pPr marL="139700" indent="0">
              <a:buNone/>
            </a:pPr>
            <a:endParaRPr lang="en-GB" dirty="0"/>
          </a:p>
          <a:p>
            <a:pPr marL="139700" indent="0">
              <a:buNone/>
            </a:pPr>
            <a:endParaRPr lang="en-GB" dirty="0"/>
          </a:p>
          <a:p>
            <a:pPr marL="139700" indent="0">
              <a:buNone/>
            </a:pPr>
            <a:r>
              <a:rPr lang="en-GB" dirty="0"/>
              <a:t>, </a:t>
            </a:r>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426268"/>
            <a:ext cx="7138200" cy="1263600"/>
          </a:xfrm>
        </p:spPr>
        <p:txBody>
          <a:bodyPr/>
          <a:lstStyle/>
          <a:p>
            <a:r>
              <a:rPr lang="el-GR" dirty="0">
                <a:solidFill>
                  <a:srgbClr val="F24F4F"/>
                </a:solidFill>
                <a:latin typeface="Cambria" panose="02040503050406030204" pitchFamily="18" charset="0"/>
              </a:rPr>
              <a:t>Πως να αποθηκεύσεται όλα τα δεδομένα</a:t>
            </a:r>
            <a:r>
              <a:rPr lang="en-GB" dirty="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1004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ΕΥΧΑΡΙΣΤΟΥΜΕ</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099354" y="1508837"/>
            <a:ext cx="7239345" cy="1586432"/>
          </a:xfrm>
          <a:prstGeom prst="rect">
            <a:avLst/>
          </a:prstGeom>
        </p:spPr>
        <p:txBody>
          <a:bodyPr spcFirstLastPara="1" wrap="square" lIns="91425" tIns="91425" rIns="91425" bIns="91425" anchor="t" anchorCtr="0">
            <a:noAutofit/>
          </a:bodyPr>
          <a:lstStyle/>
          <a:p>
            <a:r>
              <a:rPr lang="el-GR" sz="3200" b="0" dirty="0">
                <a:solidFill>
                  <a:srgbClr val="E06666"/>
                </a:solidFill>
                <a:latin typeface="Cambria"/>
                <a:ea typeface="Cambria"/>
              </a:rPr>
              <a:t>Ψηφιακή δημιουργία για </a:t>
            </a:r>
            <a:br>
              <a:rPr lang="en-US" sz="3200" b="0" dirty="0">
                <a:solidFill>
                  <a:srgbClr val="E06666"/>
                </a:solidFill>
                <a:latin typeface="Cambria"/>
                <a:ea typeface="Cambria"/>
              </a:rPr>
            </a:br>
            <a:r>
              <a:rPr lang="el-GR" sz="3200" b="0" dirty="0">
                <a:solidFill>
                  <a:srgbClr val="E06666"/>
                </a:solidFill>
                <a:latin typeface="Cambria"/>
                <a:ea typeface="Cambria"/>
              </a:rPr>
              <a:t>τέχνες </a:t>
            </a:r>
            <a:r>
              <a:rPr lang="en-US" sz="3200" b="0" dirty="0">
                <a:solidFill>
                  <a:srgbClr val="E06666"/>
                </a:solidFill>
                <a:latin typeface="Cambria"/>
                <a:ea typeface="Cambria"/>
              </a:rPr>
              <a:t>&amp;</a:t>
            </a:r>
            <a:r>
              <a:rPr lang="el-GR" sz="3200" b="0" dirty="0">
                <a:solidFill>
                  <a:srgbClr val="E06666"/>
                </a:solidFill>
                <a:latin typeface="Cambria"/>
                <a:ea typeface="Cambria"/>
              </a:rPr>
              <a:t> βιοτεχνίες</a:t>
            </a:r>
            <a:br>
              <a:rPr lang="en-GB" sz="3200" b="0" dirty="0">
                <a:solidFill>
                  <a:srgbClr val="E06666"/>
                </a:solidFill>
                <a:latin typeface="Cambria"/>
                <a:ea typeface="Cambria"/>
              </a:rPr>
            </a:br>
            <a:endParaRPr sz="3200" b="0" dirty="0">
              <a:solidFill>
                <a:srgbClr val="E06666"/>
              </a:solidFill>
              <a:latin typeface="Cambria"/>
              <a:ea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454070"/>
            <a:ext cx="7138200" cy="1263600"/>
          </a:xfrm>
        </p:spPr>
        <p:txBody>
          <a:bodyPr/>
          <a:lstStyle/>
          <a:p>
            <a:r>
              <a:rPr lang="el-GR" b="0" dirty="0">
                <a:solidFill>
                  <a:srgbClr val="F24F4F"/>
                </a:solidFill>
                <a:latin typeface="Cambria" panose="02040503050406030204" pitchFamily="18" charset="0"/>
              </a:rPr>
              <a:t>ΕΝΟΤΗΤΑ</a:t>
            </a:r>
            <a:r>
              <a:rPr lang="es-ES" b="0" dirty="0">
                <a:solidFill>
                  <a:srgbClr val="F24F4F"/>
                </a:solidFill>
                <a:latin typeface="Cambria" panose="02040503050406030204" pitchFamily="18" charset="0"/>
              </a:rPr>
              <a:t> 1. </a:t>
            </a:r>
            <a:r>
              <a:rPr lang="el-GR" b="0" dirty="0">
                <a:solidFill>
                  <a:srgbClr val="F24F4F"/>
                </a:solidFill>
                <a:latin typeface="Cambria" panose="02040503050406030204" pitchFamily="18" charset="0"/>
              </a:rPr>
              <a:t>Αξιολόγηση και διαχείριση δεδομένων, πληροφοριών και ψηφιακού περιεχομένου</a:t>
            </a:r>
            <a:br>
              <a:rPr lang="en-GB" dirty="0"/>
            </a:b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l-GR" dirty="0"/>
              <a:t>Οι τεχνίτες μπορούν να αποκτήσουν νέες προοπτικές για τη δημιουργία ψηφιακού περιεχομένου για να κάνουν επιχειρήσεις και να διαφημίσουν τα προϊόντα ή τις υπηρεσίες τους στο διαδύκτιο. Οι στρατηγικές τοποθέτησης και οι στρατηγικές αναζήτησης είναι ιδιαίτερα σημαντικές όταν ένας νέος τεχνίτης μπαίνει στην ηλεκτρονική αγορά. Για να ταξινομήσουμε μέσω ιστοτόπων και να φιλτράρουμε τις αναζητήσεις μας, μπορούμε να χρησιμοποιήσουμε διαφορετικές στρατηγικές αναζήτησης όπως:</a:t>
            </a:r>
          </a:p>
          <a:p>
            <a:pPr marL="139700" indent="0">
              <a:buNone/>
            </a:pPr>
            <a:endParaRPr lang="el-GR" dirty="0"/>
          </a:p>
          <a:p>
            <a:pPr marL="139700" indent="0">
              <a:buNone/>
            </a:pPr>
            <a:r>
              <a:rPr lang="el-GR" dirty="0"/>
              <a:t>Χρησιμοποιώντας συγκεκριμένες λέξεις-κλειδιά, να μην χρησιμοποιείτε συνηθισμένες λέξεις και σημεία στίξης, με εξαίρεση τις αναζητήσεις Operator (-), Operator (+), Operator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Φιλτράρισμα δεδομένων</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l-GR" dirty="0"/>
              <a:t>Υπάρχουν πολλά προγράμματα (όπως Artisteer, Dreamweaver) και πλατφόρμες (όπως Wordpress, Wix, Sitebuilder.com) που μπορείτε να χρησιμοποιήσετε για να δημιουργήσετε τη δική σας ιστοσελίδα και υπάρχει ένα ευρύ φάσμα δωρεάν πρότυπα διαθέσιμα στο διαδίκτυο.</a:t>
            </a:r>
            <a:br>
              <a:rPr lang="en-GB" dirty="0"/>
            </a:br>
            <a:r>
              <a:rPr lang="el-GR" dirty="0"/>
              <a:t>Εδώ είναι ο σύνδεσμος για να εγκαταστείσεται το </a:t>
            </a:r>
            <a:r>
              <a:rPr lang="en-GB" dirty="0"/>
              <a:t>Wordpress:</a:t>
            </a:r>
            <a:br>
              <a:rPr lang="en-GB" dirty="0"/>
            </a:br>
            <a:r>
              <a:rPr lang="en-GB" u="sng" dirty="0">
                <a:hlinkClick r:id="rId2"/>
              </a:rPr>
              <a:t>http://wordpress.org/download/</a:t>
            </a:r>
            <a:r>
              <a:rPr lang="en-GB" dirty="0"/>
              <a:t>.</a:t>
            </a:r>
          </a:p>
          <a:p>
            <a:pPr marL="139700" indent="0">
              <a:buNone/>
            </a:pPr>
            <a:r>
              <a:rPr lang="el-GR" dirty="0"/>
              <a:t>Το περιεχόμενο και η δομή του ιστότοπού σας πρέπει να ακολουθούν τρία βασικά κριτήρια: ευχρηστία, φιλικότητα προς το χρήστη και προσβασιμότητα. Τα χρώματα, το τυπογραφικό γράμμα, το λογότυπο και η ιστοσελίδα της βιοτεχνίας σας λένε ποιοι είστε και τι αντιπροσωπεύετε</a:t>
            </a: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Δημιουργία νέας ιστοσελίδας</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9694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763261"/>
            <a:ext cx="7138200" cy="2291040"/>
          </a:xfrm>
        </p:spPr>
        <p:txBody>
          <a:bodyPr/>
          <a:lstStyle/>
          <a:p>
            <a:pPr marL="139700" indent="0">
              <a:buNone/>
            </a:pPr>
            <a:endParaRPr lang="el-GR" dirty="0"/>
          </a:p>
          <a:p>
            <a:pPr marL="139700" indent="0">
              <a:buNone/>
            </a:pPr>
            <a:endParaRPr lang="el-GR" dirty="0"/>
          </a:p>
          <a:p>
            <a:pPr marL="139700" indent="0">
              <a:buNone/>
            </a:pPr>
            <a:endParaRPr lang="el-GR" dirty="0"/>
          </a:p>
          <a:p>
            <a:pPr marL="139700" indent="0">
              <a:buNone/>
            </a:pPr>
            <a:r>
              <a:rPr lang="el-GR" dirty="0"/>
              <a:t>Η δημιουργία μιας ιστοσελίδας είναι άσκοπη αν κανείς δεν τη βλέπει. Εφαρμόστε ένα πρόγραμμα SEO (βελτιστοποίηση μηχανών αναζήτησης).</a:t>
            </a:r>
          </a:p>
          <a:p>
            <a:pPr marL="139700" indent="0">
              <a:buNone/>
            </a:pPr>
            <a:r>
              <a:rPr lang="el-GR" dirty="0"/>
              <a:t>Ορισμένα στοιχεία SEO είναι: Μεταδεδομένα, Μεταδεδομένα εικόνας, Εσωτερική σύνδεση, Δομή ιστοσελίδας, Κατάλληλες λέξεις-κλειδιά</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565229"/>
            <a:ext cx="7138200" cy="1703161"/>
          </a:xfrm>
        </p:spPr>
        <p:txBody>
          <a:bodyPr/>
          <a:lstStyle/>
          <a:p>
            <a:br>
              <a:rPr lang="el-GR" dirty="0">
                <a:solidFill>
                  <a:srgbClr val="F24F4F"/>
                </a:solidFill>
                <a:latin typeface="Cambria" panose="02040503050406030204" pitchFamily="18" charset="0"/>
              </a:rPr>
            </a:br>
            <a:br>
              <a:rPr lang="el-GR" dirty="0">
                <a:solidFill>
                  <a:srgbClr val="F24F4F"/>
                </a:solidFill>
                <a:latin typeface="Cambria" panose="02040503050406030204" pitchFamily="18" charset="0"/>
              </a:rPr>
            </a:br>
            <a:r>
              <a:rPr lang="el-GR" dirty="0">
                <a:solidFill>
                  <a:srgbClr val="F24F4F"/>
                </a:solidFill>
                <a:latin typeface="Cambria" panose="02040503050406030204" pitchFamily="18" charset="0"/>
              </a:rPr>
              <a:t>Εφαρμόστε ένα πρόγραμμα SEO (βελτιστοποίηση μηχανών αναζήτησης)</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3841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763261"/>
            <a:ext cx="7138200" cy="2291040"/>
          </a:xfrm>
        </p:spPr>
        <p:txBody>
          <a:bodyPr/>
          <a:lstStyle/>
          <a:p>
            <a:pPr marL="139700" indent="0">
              <a:buNone/>
            </a:pPr>
            <a:r>
              <a:rPr lang="el-GR" dirty="0"/>
              <a:t>Δημιουργώντας έναν νέο ιστότοπο, ήρθε η ώρα να αποκτήσετε τις επικοινωνιακές δεξιότητές σας για να προσεγγίσετε με πιο διαφορετικό τρόπο το κοινό όσον αφορά την ηλικία, το φύλο, τα κοινωνικά χαρακτηριστικά και τα επαγγέλματα. Κοινή χρήση διαφορετικού περιεχομένου σε κάθε δίκτυό σας κοινωνικής δικτύωσης για να επεκτείνετε την προσέγγιση της επωνυμίας σας και να προσθέσετε κλίμακα στις καμπάνιες.</a:t>
            </a:r>
          </a:p>
          <a:p>
            <a:pPr marL="139700" indent="0">
              <a:buNone/>
            </a:pPr>
            <a:r>
              <a:rPr lang="el-GR" dirty="0"/>
              <a:t>Είναι επίσης σημαντικό να επιλέξετε τα καταλληλότερα κοινωνικά δίκτυα για την προβολή της εταιρείας σας.</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488783"/>
            <a:ext cx="7138200" cy="1263600"/>
          </a:xfrm>
        </p:spPr>
        <p:txBody>
          <a:bodyPr/>
          <a:lstStyle/>
          <a:p>
            <a:r>
              <a:rPr lang="el-GR" dirty="0">
                <a:solidFill>
                  <a:srgbClr val="F24F4F"/>
                </a:solidFill>
                <a:latin typeface="Cambria" panose="02040503050406030204" pitchFamily="18" charset="0"/>
              </a:rPr>
              <a:t>Κοινωνικά δίκτυα για επιχειρήσεις</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464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l-GR" dirty="0"/>
              <a:t>Για μεσαίες και μεγάλες επιχειρήσεις, η Whatsapp ενισχύει την επικοινωνία σας με πελάτες σε όλο τον κόσμο. Εκτός από την αποστολή και τη λήψη μηνυμάτων κειμένου, μερικές ενδιαφέρουσες λειτουργίες που θα μπορούσαν να σας ενδιαφέρουν ως επιχειρηματίες είναι:</a:t>
            </a:r>
            <a:endParaRPr lang="en-GB" dirty="0"/>
          </a:p>
          <a:p>
            <a:pPr lvl="0"/>
            <a:r>
              <a:rPr lang="el-GR" dirty="0"/>
              <a:t>Δημιουργήστε επιχειρηματικό λογαριασμό, συνομιλήστε με τους πελάτες, απαντήστε σε ερωτήσεις και διαφημίστε τις δημιουργίες σας σε πραγματικό χρόνο</a:t>
            </a:r>
            <a:endParaRPr lang="en-GB" dirty="0"/>
          </a:p>
          <a:p>
            <a:pPr lvl="0"/>
            <a:r>
              <a:rPr lang="el-GR" dirty="0"/>
              <a:t>Δημιουργήστε ομάδες συνομιλίας με τους πελάτες σας για να προωθήσετε νέες δημιουργίες, πωλήσεις, προσφορές κλπ.</a:t>
            </a:r>
            <a:endParaRPr lang="en-GB" dirty="0"/>
          </a:p>
          <a:p>
            <a:pPr lvl="0"/>
            <a:r>
              <a:rPr lang="el-GR" dirty="0"/>
              <a:t>Αποστολή φωτογραφιών, βίντεο, φωνητικών μηνυμάτων</a:t>
            </a:r>
            <a:endParaRPr lang="en-GB" dirty="0"/>
          </a:p>
          <a:p>
            <a:pPr lvl="0"/>
            <a:r>
              <a:rPr lang="el-GR" dirty="0"/>
              <a:t>Χρησιμοποιήστε την κατάσταση της εικόνας σας για να διαφημίσετε την εικόνα της μάρκας σας και να γράψετε ένα εντυπωσιακό και σαφές μήνυμα</a:t>
            </a:r>
            <a:endParaRPr lang="en-GB" dirty="0"/>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Οι λειτουργίες του </a:t>
            </a:r>
            <a:r>
              <a:rPr lang="en-GB" dirty="0">
                <a:solidFill>
                  <a:srgbClr val="F24F4F"/>
                </a:solidFill>
                <a:latin typeface="Cambria" panose="02040503050406030204" pitchFamily="18" charset="0"/>
              </a:rPr>
              <a:t>Whatsapp </a:t>
            </a:r>
            <a:r>
              <a:rPr lang="el-GR" dirty="0">
                <a:solidFill>
                  <a:srgbClr val="F24F4F"/>
                </a:solidFill>
                <a:latin typeface="Cambria" panose="02040503050406030204" pitchFamily="18" charset="0"/>
              </a:rPr>
              <a:t>για τις επιχειρήσεις</a:t>
            </a:r>
            <a:r>
              <a:rPr lang="en-GB" dirty="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224999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a:t>
            </a:r>
            <a:r>
              <a:rPr lang="el-GR" dirty="0"/>
              <a:t>Όταν πρόκειται να ξεκινήσετε την εισαγωγή / εξαγωγή, δεν χρειάζεται να σκεφτείτε την πιο μακρινή αγορά, διότι μπορεί να υπάρχουν θέματα, πολιτιστικά θέματα. Υπάρχουν ορισμένα στοιχεία που πρέπει να γνωρίζετε πριν διεθνοποιήσετε την επιχείρησή σας:</a:t>
            </a:r>
          </a:p>
          <a:p>
            <a:pPr marL="139700" indent="0">
              <a:buNone/>
            </a:pPr>
            <a:endParaRPr lang="en-GB" dirty="0"/>
          </a:p>
          <a:p>
            <a:pPr lvl="0"/>
            <a:r>
              <a:rPr lang="el-GR" dirty="0"/>
              <a:t>Όροι πωλήσεων, περιορισμοί στις εισαγωγές ή υποχρεώσεις που θα μπορούσαν να αποτρέψουν την ανταγωνιστικότητα</a:t>
            </a:r>
            <a:endParaRPr lang="en-GB" dirty="0"/>
          </a:p>
          <a:p>
            <a:pPr lvl="0"/>
            <a:r>
              <a:rPr lang="el-GR" dirty="0"/>
              <a:t>Συστήματα πληρωμών</a:t>
            </a:r>
            <a:endParaRPr lang="en-GB" dirty="0"/>
          </a:p>
          <a:p>
            <a:pPr lvl="0"/>
            <a:r>
              <a:rPr lang="el-GR" dirty="0"/>
              <a:t>Μεταφορές</a:t>
            </a:r>
            <a:endParaRPr lang="en-GB" dirty="0"/>
          </a:p>
          <a:p>
            <a:pPr lvl="0"/>
            <a:r>
              <a:rPr lang="el-GR" dirty="0"/>
              <a:t>Υπηρεσίες εξυπηρέτησης πελατών και υπηρεσίες υποστήριξης πριν και μετά την πώληση</a:t>
            </a:r>
            <a:r>
              <a:rPr lang="en-GB" dirty="0"/>
              <a:t> </a:t>
            </a:r>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870897"/>
            <a:ext cx="7138200" cy="1263600"/>
          </a:xfrm>
        </p:spPr>
        <p:txBody>
          <a:bodyPr/>
          <a:lstStyle/>
          <a:p>
            <a:r>
              <a:rPr lang="el-GR" dirty="0">
                <a:solidFill>
                  <a:srgbClr val="F24F4F"/>
                </a:solidFill>
                <a:latin typeface="Cambria" panose="02040503050406030204" pitchFamily="18" charset="0"/>
              </a:rPr>
              <a:t>Ψηφιακές στρατηγικές διεθνοποίησης</a:t>
            </a:r>
            <a:br>
              <a:rPr lang="en-GB" dirty="0"/>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6542784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1201</Words>
  <Application>Microsoft Office PowerPoint</Application>
  <PresentationFormat>On-screen Show (16:9)</PresentationFormat>
  <Paragraphs>85</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Century Gothic</vt:lpstr>
      <vt:lpstr>Garamond</vt:lpstr>
      <vt:lpstr>Arial</vt:lpstr>
      <vt:lpstr>EB Garamond</vt:lpstr>
      <vt:lpstr>EB Garamond Medium</vt:lpstr>
      <vt:lpstr>Cambria</vt:lpstr>
      <vt:lpstr>Simple Light</vt:lpstr>
      <vt:lpstr> ARTCademy “Arts and Crafts Academy”</vt:lpstr>
      <vt:lpstr>Ψηφιακή δημιουργία για  τέχνες &amp; βιοτεχνίες </vt:lpstr>
      <vt:lpstr>ΕΝΟΤΗΤΑ 1. Αξιολόγηση και διαχείριση δεδομένων, πληροφοριών και ψηφιακού περιεχομένου </vt:lpstr>
      <vt:lpstr>Φιλτράρισμα δεδομένων</vt:lpstr>
      <vt:lpstr>Δημιουργία νέας ιστοσελίδας</vt:lpstr>
      <vt:lpstr>  Εφαρμόστε ένα πρόγραμμα SEO (βελτιστοποίηση μηχανών αναζήτησης)</vt:lpstr>
      <vt:lpstr>Κοινωνικά δίκτυα για επιχειρήσεις</vt:lpstr>
      <vt:lpstr>Οι λειτουργίες του Whatsapp για τις επιχειρήσεις:</vt:lpstr>
      <vt:lpstr>Ψηφιακές στρατηγικές διεθνοποίησης </vt:lpstr>
      <vt:lpstr>Ψηφιακές στρατηγικές διεθνοποίησης </vt:lpstr>
      <vt:lpstr>Πλατφόρμες για τη διαχείριση των περιεχομένων</vt:lpstr>
      <vt:lpstr>Πως να αποθηκεύσεται όλα τα δεδομένα?</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38</cp:revision>
  <dcterms:modified xsi:type="dcterms:W3CDTF">2020-01-08T08:50:24Z</dcterms:modified>
</cp:coreProperties>
</file>