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7"/>
  </p:notesMasterIdLst>
  <p:sldIdLst>
    <p:sldId id="256" r:id="rId2"/>
    <p:sldId id="272" r:id="rId3"/>
    <p:sldId id="283" r:id="rId4"/>
    <p:sldId id="275" r:id="rId5"/>
    <p:sldId id="287" r:id="rId6"/>
    <p:sldId id="276" r:id="rId7"/>
    <p:sldId id="280" r:id="rId8"/>
    <p:sldId id="281" r:id="rId9"/>
    <p:sldId id="285" r:id="rId10"/>
    <p:sldId id="282" r:id="rId11"/>
    <p:sldId id="288" r:id="rId12"/>
    <p:sldId id="289" r:id="rId13"/>
    <p:sldId id="290" r:id="rId14"/>
    <p:sldId id="291" r:id="rId15"/>
    <p:sldId id="274" r:id="rId16"/>
  </p:sldIdLst>
  <p:sldSz cx="9144000" cy="5143500" type="screen16x9"/>
  <p:notesSz cx="6858000" cy="9144000"/>
  <p:embeddedFontLst>
    <p:embeddedFont>
      <p:font typeface="Cambria" panose="02040503050406030204" pitchFamily="18" charset="0"/>
      <p:regular r:id="rId18"/>
      <p:bold r:id="rId19"/>
      <p:italic r:id="rId20"/>
      <p:boldItalic r:id="rId21"/>
    </p:embeddedFont>
    <p:embeddedFont>
      <p:font typeface="Century Gothic" panose="020B0502020202020204" pitchFamily="34" charset="0"/>
      <p:regular r:id="rId22"/>
      <p:bold r:id="rId23"/>
      <p:italic r:id="rId24"/>
      <p:boldItalic r:id="rId25"/>
    </p:embeddedFont>
    <p:embeddedFont>
      <p:font typeface="EB Garamond" panose="020B0604020202020204" charset="0"/>
      <p:regular r:id="rId26"/>
      <p:bold r:id="rId27"/>
      <p:italic r:id="rId28"/>
      <p:boldItalic r:id="rId29"/>
    </p:embeddedFont>
    <p:embeddedFont>
      <p:font typeface="EB Garamond Medium" panose="020B0604020202020204" charset="0"/>
      <p:regular r:id="rId30"/>
      <p:bold r:id="rId31"/>
      <p:italic r:id="rId32"/>
      <p:boldItalic r:id="rId33"/>
    </p:embeddedFont>
    <p:embeddedFont>
      <p:font typeface="Garamond" panose="02020404030301010803" pitchFamily="18" charset="0"/>
      <p:regular r:id="rId34"/>
      <p:bold r:id="rId35"/>
      <p: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15" autoAdjust="0"/>
    <p:restoredTop sz="94660"/>
  </p:normalViewPr>
  <p:slideViewPr>
    <p:cSldViewPr snapToGrid="0">
      <p:cViewPr varScale="1">
        <p:scale>
          <a:sx n="85" d="100"/>
          <a:sy n="85" d="100"/>
        </p:scale>
        <p:origin x="1080"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7113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276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687764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81a02bcd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81a02bcd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63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2105247" y="1"/>
            <a:ext cx="7038765" cy="5138761"/>
            <a:chOff x="3388636" y="43347"/>
            <a:chExt cx="5755327" cy="4201767"/>
          </a:xfrm>
        </p:grpSpPr>
        <p:sp>
          <p:nvSpPr>
            <p:cNvPr id="53" name="Google Shape;53;p13"/>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13"/>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600"/>
              <a:buNone/>
              <a:defRPr sz="3600" b="1">
                <a:solidFill>
                  <a:srgbClr val="E06666"/>
                </a:solidFill>
              </a:defRPr>
            </a:lvl1pPr>
            <a:lvl2pPr lvl="1" algn="l" rtl="0">
              <a:lnSpc>
                <a:spcPct val="100000"/>
              </a:lnSpc>
              <a:spcBef>
                <a:spcPts val="0"/>
              </a:spcBef>
              <a:spcAft>
                <a:spcPts val="0"/>
              </a:spcAft>
              <a:buClr>
                <a:schemeClr val="dk1"/>
              </a:buClr>
              <a:buSzPts val="3600"/>
              <a:buNone/>
              <a:defRPr sz="3600" b="1">
                <a:solidFill>
                  <a:srgbClr val="E06666"/>
                </a:solidFill>
              </a:defRPr>
            </a:lvl2pPr>
            <a:lvl3pPr lvl="2" algn="l" rtl="0">
              <a:lnSpc>
                <a:spcPct val="100000"/>
              </a:lnSpc>
              <a:spcBef>
                <a:spcPts val="0"/>
              </a:spcBef>
              <a:spcAft>
                <a:spcPts val="0"/>
              </a:spcAft>
              <a:buClr>
                <a:schemeClr val="dk1"/>
              </a:buClr>
              <a:buSzPts val="3600"/>
              <a:buNone/>
              <a:defRPr sz="3600" b="1">
                <a:solidFill>
                  <a:srgbClr val="E06666"/>
                </a:solidFill>
              </a:defRPr>
            </a:lvl3pPr>
            <a:lvl4pPr lvl="3" algn="l" rtl="0">
              <a:lnSpc>
                <a:spcPct val="100000"/>
              </a:lnSpc>
              <a:spcBef>
                <a:spcPts val="0"/>
              </a:spcBef>
              <a:spcAft>
                <a:spcPts val="0"/>
              </a:spcAft>
              <a:buClr>
                <a:schemeClr val="dk1"/>
              </a:buClr>
              <a:buSzPts val="3600"/>
              <a:buNone/>
              <a:defRPr sz="3600" b="1">
                <a:solidFill>
                  <a:srgbClr val="E06666"/>
                </a:solidFill>
              </a:defRPr>
            </a:lvl4pPr>
            <a:lvl5pPr lvl="4" algn="l" rtl="0">
              <a:lnSpc>
                <a:spcPct val="100000"/>
              </a:lnSpc>
              <a:spcBef>
                <a:spcPts val="0"/>
              </a:spcBef>
              <a:spcAft>
                <a:spcPts val="0"/>
              </a:spcAft>
              <a:buClr>
                <a:schemeClr val="dk1"/>
              </a:buClr>
              <a:buSzPts val="3600"/>
              <a:buNone/>
              <a:defRPr sz="3600" b="1">
                <a:solidFill>
                  <a:srgbClr val="E06666"/>
                </a:solidFill>
              </a:defRPr>
            </a:lvl5pPr>
            <a:lvl6pPr lvl="5" algn="l" rtl="0">
              <a:lnSpc>
                <a:spcPct val="100000"/>
              </a:lnSpc>
              <a:spcBef>
                <a:spcPts val="0"/>
              </a:spcBef>
              <a:spcAft>
                <a:spcPts val="0"/>
              </a:spcAft>
              <a:buClr>
                <a:schemeClr val="dk1"/>
              </a:buClr>
              <a:buSzPts val="3600"/>
              <a:buNone/>
              <a:defRPr sz="3600" b="1">
                <a:solidFill>
                  <a:srgbClr val="E06666"/>
                </a:solidFill>
              </a:defRPr>
            </a:lvl6pPr>
            <a:lvl7pPr lvl="6" algn="l" rtl="0">
              <a:lnSpc>
                <a:spcPct val="100000"/>
              </a:lnSpc>
              <a:spcBef>
                <a:spcPts val="0"/>
              </a:spcBef>
              <a:spcAft>
                <a:spcPts val="0"/>
              </a:spcAft>
              <a:buClr>
                <a:schemeClr val="dk1"/>
              </a:buClr>
              <a:buSzPts val="3600"/>
              <a:buNone/>
              <a:defRPr sz="3600" b="1">
                <a:solidFill>
                  <a:srgbClr val="E06666"/>
                </a:solidFill>
              </a:defRPr>
            </a:lvl7pPr>
            <a:lvl8pPr lvl="7" algn="l" rtl="0">
              <a:lnSpc>
                <a:spcPct val="100000"/>
              </a:lnSpc>
              <a:spcBef>
                <a:spcPts val="0"/>
              </a:spcBef>
              <a:spcAft>
                <a:spcPts val="0"/>
              </a:spcAft>
              <a:buClr>
                <a:schemeClr val="dk1"/>
              </a:buClr>
              <a:buSzPts val="3600"/>
              <a:buNone/>
              <a:defRPr sz="3600" b="1">
                <a:solidFill>
                  <a:srgbClr val="E06666"/>
                </a:solidFill>
              </a:defRPr>
            </a:lvl8pPr>
            <a:lvl9pPr lvl="8" algn="l" rtl="0">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79" name="Google Shape;179;p13"/>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chemeClr val="dk2"/>
              </a:buClr>
              <a:buSzPts val="1800"/>
              <a:buNone/>
              <a:defRPr sz="1800">
                <a:solidFill>
                  <a:schemeClr val="dk2"/>
                </a:solidFill>
              </a:defRPr>
            </a:lvl1pPr>
            <a:lvl2pPr lvl="1" algn="l" rtl="0">
              <a:lnSpc>
                <a:spcPct val="100000"/>
              </a:lnSpc>
              <a:spcBef>
                <a:spcPts val="0"/>
              </a:spcBef>
              <a:spcAft>
                <a:spcPts val="0"/>
              </a:spcAft>
              <a:buClr>
                <a:schemeClr val="dk2"/>
              </a:buClr>
              <a:buSzPts val="1800"/>
              <a:buNone/>
              <a:defRPr sz="1800">
                <a:solidFill>
                  <a:schemeClr val="dk2"/>
                </a:solidFill>
              </a:defRPr>
            </a:lvl2pPr>
            <a:lvl3pPr lvl="2" algn="l" rtl="0">
              <a:lnSpc>
                <a:spcPct val="100000"/>
              </a:lnSpc>
              <a:spcBef>
                <a:spcPts val="0"/>
              </a:spcBef>
              <a:spcAft>
                <a:spcPts val="0"/>
              </a:spcAft>
              <a:buClr>
                <a:schemeClr val="dk2"/>
              </a:buClr>
              <a:buSzPts val="1800"/>
              <a:buNone/>
              <a:defRPr sz="1800">
                <a:solidFill>
                  <a:schemeClr val="dk2"/>
                </a:solidFill>
              </a:defRPr>
            </a:lvl3pPr>
            <a:lvl4pPr lvl="3" algn="l" rtl="0">
              <a:lnSpc>
                <a:spcPct val="100000"/>
              </a:lnSpc>
              <a:spcBef>
                <a:spcPts val="0"/>
              </a:spcBef>
              <a:spcAft>
                <a:spcPts val="0"/>
              </a:spcAft>
              <a:buClr>
                <a:schemeClr val="dk2"/>
              </a:buClr>
              <a:buSzPts val="1800"/>
              <a:buNone/>
              <a:defRPr sz="1800">
                <a:solidFill>
                  <a:schemeClr val="dk2"/>
                </a:solidFill>
              </a:defRPr>
            </a:lvl4pPr>
            <a:lvl5pPr lvl="4" algn="l" rtl="0">
              <a:lnSpc>
                <a:spcPct val="100000"/>
              </a:lnSpc>
              <a:spcBef>
                <a:spcPts val="0"/>
              </a:spcBef>
              <a:spcAft>
                <a:spcPts val="0"/>
              </a:spcAft>
              <a:buClr>
                <a:schemeClr val="dk2"/>
              </a:buClr>
              <a:buSzPts val="1800"/>
              <a:buNone/>
              <a:defRPr sz="1800">
                <a:solidFill>
                  <a:schemeClr val="dk2"/>
                </a:solidFill>
              </a:defRPr>
            </a:lvl5pPr>
            <a:lvl6pPr lvl="5" algn="l" rtl="0">
              <a:lnSpc>
                <a:spcPct val="100000"/>
              </a:lnSpc>
              <a:spcBef>
                <a:spcPts val="0"/>
              </a:spcBef>
              <a:spcAft>
                <a:spcPts val="0"/>
              </a:spcAft>
              <a:buClr>
                <a:schemeClr val="dk2"/>
              </a:buClr>
              <a:buSzPts val="1800"/>
              <a:buNone/>
              <a:defRPr sz="1800">
                <a:solidFill>
                  <a:schemeClr val="dk2"/>
                </a:solidFill>
              </a:defRPr>
            </a:lvl6pPr>
            <a:lvl7pPr lvl="6" algn="l" rtl="0">
              <a:lnSpc>
                <a:spcPct val="100000"/>
              </a:lnSpc>
              <a:spcBef>
                <a:spcPts val="0"/>
              </a:spcBef>
              <a:spcAft>
                <a:spcPts val="0"/>
              </a:spcAft>
              <a:buClr>
                <a:schemeClr val="dk2"/>
              </a:buClr>
              <a:buSzPts val="1800"/>
              <a:buNone/>
              <a:defRPr sz="1800">
                <a:solidFill>
                  <a:schemeClr val="dk2"/>
                </a:solidFill>
              </a:defRPr>
            </a:lvl7pPr>
            <a:lvl8pPr lvl="7" algn="l" rtl="0">
              <a:lnSpc>
                <a:spcPct val="100000"/>
              </a:lnSpc>
              <a:spcBef>
                <a:spcPts val="0"/>
              </a:spcBef>
              <a:spcAft>
                <a:spcPts val="0"/>
              </a:spcAft>
              <a:buClr>
                <a:schemeClr val="dk2"/>
              </a:buClr>
              <a:buSzPts val="1800"/>
              <a:buNone/>
              <a:defRPr sz="1800">
                <a:solidFill>
                  <a:schemeClr val="dk2"/>
                </a:solidFill>
              </a:defRPr>
            </a:lvl8pPr>
            <a:lvl9pPr lvl="8" algn="l"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80" name="Google Shape;180;p13"/>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81"/>
        <p:cNvGrpSpPr/>
        <p:nvPr/>
      </p:nvGrpSpPr>
      <p:grpSpPr>
        <a:xfrm>
          <a:off x="0" y="0"/>
          <a:ext cx="0" cy="0"/>
          <a:chOff x="0" y="0"/>
          <a:chExt cx="0" cy="0"/>
        </a:xfrm>
      </p:grpSpPr>
      <p:sp>
        <p:nvSpPr>
          <p:cNvPr id="182" name="Google Shape;182;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0" y="5085676"/>
            <a:ext cx="3048000" cy="579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47999" y="5085676"/>
            <a:ext cx="3048000" cy="579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title"/>
          </p:nvPr>
        </p:nvSpPr>
        <p:spPr>
          <a:xfrm>
            <a:off x="1002900" y="1018675"/>
            <a:ext cx="7138200" cy="1263600"/>
          </a:xfrm>
          <a:prstGeom prst="rect">
            <a:avLst/>
          </a:prstGeom>
          <a:noFill/>
        </p:spPr>
        <p:txBody>
          <a:bodyPr spcFirstLastPara="1" wrap="square" lIns="91425" tIns="91425" rIns="91425" bIns="91425" anchor="b" anchorCtr="0"/>
          <a:lstStyle>
            <a:lvl1pPr lvl="0" algn="ctr" rtl="0">
              <a:lnSpc>
                <a:spcPct val="100000"/>
              </a:lnSpc>
              <a:spcBef>
                <a:spcPts val="0"/>
              </a:spcBef>
              <a:spcAft>
                <a:spcPts val="0"/>
              </a:spcAft>
              <a:buClr>
                <a:srgbClr val="000000"/>
              </a:buClr>
              <a:buSzPts val="3600"/>
              <a:buNone/>
              <a:defRPr sz="3600" b="1">
                <a:solidFill>
                  <a:srgbClr val="000000"/>
                </a:solidFill>
              </a:defRPr>
            </a:lvl1pPr>
            <a:lvl2pPr lvl="1" algn="l" rtl="0">
              <a:lnSpc>
                <a:spcPct val="100000"/>
              </a:lnSpc>
              <a:spcBef>
                <a:spcPts val="0"/>
              </a:spcBef>
              <a:spcAft>
                <a:spcPts val="0"/>
              </a:spcAft>
              <a:buClr>
                <a:srgbClr val="000000"/>
              </a:buClr>
              <a:buSzPts val="3600"/>
              <a:buNone/>
              <a:defRPr sz="3600" b="1">
                <a:solidFill>
                  <a:srgbClr val="000000"/>
                </a:solidFill>
              </a:defRPr>
            </a:lvl2pPr>
            <a:lvl3pPr lvl="2" algn="l" rtl="0">
              <a:lnSpc>
                <a:spcPct val="100000"/>
              </a:lnSpc>
              <a:spcBef>
                <a:spcPts val="0"/>
              </a:spcBef>
              <a:spcAft>
                <a:spcPts val="0"/>
              </a:spcAft>
              <a:buClr>
                <a:srgbClr val="000000"/>
              </a:buClr>
              <a:buSzPts val="3600"/>
              <a:buNone/>
              <a:defRPr sz="3600" b="1">
                <a:solidFill>
                  <a:srgbClr val="000000"/>
                </a:solidFill>
              </a:defRPr>
            </a:lvl3pPr>
            <a:lvl4pPr lvl="3" algn="l" rtl="0">
              <a:lnSpc>
                <a:spcPct val="100000"/>
              </a:lnSpc>
              <a:spcBef>
                <a:spcPts val="0"/>
              </a:spcBef>
              <a:spcAft>
                <a:spcPts val="0"/>
              </a:spcAft>
              <a:buClr>
                <a:srgbClr val="000000"/>
              </a:buClr>
              <a:buSzPts val="3600"/>
              <a:buNone/>
              <a:defRPr sz="3600" b="1">
                <a:solidFill>
                  <a:srgbClr val="000000"/>
                </a:solidFill>
              </a:defRPr>
            </a:lvl4pPr>
            <a:lvl5pPr lvl="4" algn="l" rtl="0">
              <a:lnSpc>
                <a:spcPct val="100000"/>
              </a:lnSpc>
              <a:spcBef>
                <a:spcPts val="0"/>
              </a:spcBef>
              <a:spcAft>
                <a:spcPts val="0"/>
              </a:spcAft>
              <a:buClr>
                <a:srgbClr val="000000"/>
              </a:buClr>
              <a:buSzPts val="3600"/>
              <a:buNone/>
              <a:defRPr sz="3600" b="1">
                <a:solidFill>
                  <a:srgbClr val="000000"/>
                </a:solidFill>
              </a:defRPr>
            </a:lvl5pPr>
            <a:lvl6pPr lvl="5" algn="l" rtl="0">
              <a:lnSpc>
                <a:spcPct val="100000"/>
              </a:lnSpc>
              <a:spcBef>
                <a:spcPts val="0"/>
              </a:spcBef>
              <a:spcAft>
                <a:spcPts val="0"/>
              </a:spcAft>
              <a:buClr>
                <a:srgbClr val="000000"/>
              </a:buClr>
              <a:buSzPts val="3600"/>
              <a:buNone/>
              <a:defRPr sz="3600" b="1">
                <a:solidFill>
                  <a:srgbClr val="000000"/>
                </a:solidFill>
              </a:defRPr>
            </a:lvl6pPr>
            <a:lvl7pPr lvl="6" algn="l" rtl="0">
              <a:lnSpc>
                <a:spcPct val="100000"/>
              </a:lnSpc>
              <a:spcBef>
                <a:spcPts val="0"/>
              </a:spcBef>
              <a:spcAft>
                <a:spcPts val="0"/>
              </a:spcAft>
              <a:buClr>
                <a:srgbClr val="000000"/>
              </a:buClr>
              <a:buSzPts val="3600"/>
              <a:buNone/>
              <a:defRPr sz="3600" b="1">
                <a:solidFill>
                  <a:srgbClr val="000000"/>
                </a:solidFill>
              </a:defRPr>
            </a:lvl7pPr>
            <a:lvl8pPr lvl="7" algn="l" rtl="0">
              <a:lnSpc>
                <a:spcPct val="100000"/>
              </a:lnSpc>
              <a:spcBef>
                <a:spcPts val="0"/>
              </a:spcBef>
              <a:spcAft>
                <a:spcPts val="0"/>
              </a:spcAft>
              <a:buClr>
                <a:srgbClr val="000000"/>
              </a:buClr>
              <a:buSzPts val="3600"/>
              <a:buNone/>
              <a:defRPr sz="3600" b="1">
                <a:solidFill>
                  <a:srgbClr val="000000"/>
                </a:solidFill>
              </a:defRPr>
            </a:lvl8pPr>
            <a:lvl9pPr lvl="8" algn="l" rtl="0">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87" name="Google Shape;187;p14"/>
          <p:cNvSpPr txBox="1">
            <a:spLocks noGrp="1"/>
          </p:cNvSpPr>
          <p:nvPr>
            <p:ph type="body" idx="1"/>
          </p:nvPr>
        </p:nvSpPr>
        <p:spPr>
          <a:xfrm>
            <a:off x="1002900" y="2535725"/>
            <a:ext cx="7138200" cy="1741500"/>
          </a:xfrm>
          <a:prstGeom prst="rect">
            <a:avLst/>
          </a:prstGeom>
          <a:noFill/>
        </p:spPr>
        <p:txBody>
          <a:bodyPr spcFirstLastPara="1" wrap="square" lIns="91425" tIns="91425" rIns="91425" bIns="91425" anchor="t" anchorCtr="0"/>
          <a:lstStyle>
            <a:lvl1pPr marL="457200" lvl="0" indent="-317500" algn="ctr" rtl="0">
              <a:lnSpc>
                <a:spcPct val="115000"/>
              </a:lnSpc>
              <a:spcBef>
                <a:spcPts val="0"/>
              </a:spcBef>
              <a:spcAft>
                <a:spcPts val="0"/>
              </a:spcAft>
              <a:buClr>
                <a:srgbClr val="666666"/>
              </a:buClr>
              <a:buSzPts val="1400"/>
              <a:buChar char="●"/>
              <a:defRPr sz="1400">
                <a:solidFill>
                  <a:srgbClr val="666666"/>
                </a:solidFill>
              </a:defRPr>
            </a:lvl1pPr>
            <a:lvl2pPr marL="914400" lvl="1" indent="-304800" algn="ctr" rtl="0">
              <a:lnSpc>
                <a:spcPct val="115000"/>
              </a:lnSpc>
              <a:spcBef>
                <a:spcPts val="1600"/>
              </a:spcBef>
              <a:spcAft>
                <a:spcPts val="0"/>
              </a:spcAft>
              <a:buClr>
                <a:srgbClr val="666666"/>
              </a:buClr>
              <a:buSzPts val="1200"/>
              <a:buChar char="○"/>
              <a:defRPr sz="1200">
                <a:solidFill>
                  <a:srgbClr val="666666"/>
                </a:solidFill>
              </a:defRPr>
            </a:lvl2pPr>
            <a:lvl3pPr marL="1371600" lvl="2" indent="-304800" algn="ctr" rtl="0">
              <a:lnSpc>
                <a:spcPct val="115000"/>
              </a:lnSpc>
              <a:spcBef>
                <a:spcPts val="1600"/>
              </a:spcBef>
              <a:spcAft>
                <a:spcPts val="0"/>
              </a:spcAft>
              <a:buClr>
                <a:srgbClr val="666666"/>
              </a:buClr>
              <a:buSzPts val="1200"/>
              <a:buChar char="■"/>
              <a:defRPr sz="1200">
                <a:solidFill>
                  <a:srgbClr val="666666"/>
                </a:solidFill>
              </a:defRPr>
            </a:lvl3pPr>
            <a:lvl4pPr marL="1828800" lvl="3" indent="-304800" algn="ctr" rtl="0">
              <a:lnSpc>
                <a:spcPct val="115000"/>
              </a:lnSpc>
              <a:spcBef>
                <a:spcPts val="1600"/>
              </a:spcBef>
              <a:spcAft>
                <a:spcPts val="0"/>
              </a:spcAft>
              <a:buClr>
                <a:srgbClr val="666666"/>
              </a:buClr>
              <a:buSzPts val="1200"/>
              <a:buChar char="●"/>
              <a:defRPr sz="1200">
                <a:solidFill>
                  <a:srgbClr val="666666"/>
                </a:solidFill>
              </a:defRPr>
            </a:lvl4pPr>
            <a:lvl5pPr marL="2286000" lvl="4" indent="-304800" algn="ctr" rtl="0">
              <a:lnSpc>
                <a:spcPct val="115000"/>
              </a:lnSpc>
              <a:spcBef>
                <a:spcPts val="1600"/>
              </a:spcBef>
              <a:spcAft>
                <a:spcPts val="0"/>
              </a:spcAft>
              <a:buClr>
                <a:srgbClr val="666666"/>
              </a:buClr>
              <a:buSzPts val="1200"/>
              <a:buChar char="○"/>
              <a:defRPr sz="1200">
                <a:solidFill>
                  <a:srgbClr val="666666"/>
                </a:solidFill>
              </a:defRPr>
            </a:lvl5pPr>
            <a:lvl6pPr marL="2743200" lvl="5" indent="-304800" algn="ctr" rtl="0">
              <a:lnSpc>
                <a:spcPct val="115000"/>
              </a:lnSpc>
              <a:spcBef>
                <a:spcPts val="1600"/>
              </a:spcBef>
              <a:spcAft>
                <a:spcPts val="0"/>
              </a:spcAft>
              <a:buClr>
                <a:srgbClr val="666666"/>
              </a:buClr>
              <a:buSzPts val="1200"/>
              <a:buChar char="■"/>
              <a:defRPr sz="1200">
                <a:solidFill>
                  <a:srgbClr val="666666"/>
                </a:solidFill>
              </a:defRPr>
            </a:lvl6pPr>
            <a:lvl7pPr marL="3200400" lvl="6" indent="-304800" algn="ctr" rtl="0">
              <a:lnSpc>
                <a:spcPct val="115000"/>
              </a:lnSpc>
              <a:spcBef>
                <a:spcPts val="1600"/>
              </a:spcBef>
              <a:spcAft>
                <a:spcPts val="0"/>
              </a:spcAft>
              <a:buClr>
                <a:srgbClr val="666666"/>
              </a:buClr>
              <a:buSzPts val="1200"/>
              <a:buChar char="●"/>
              <a:defRPr sz="1200">
                <a:solidFill>
                  <a:srgbClr val="666666"/>
                </a:solidFill>
              </a:defRPr>
            </a:lvl7pPr>
            <a:lvl8pPr marL="3657600" lvl="7" indent="-304800" algn="ctr" rtl="0">
              <a:lnSpc>
                <a:spcPct val="115000"/>
              </a:lnSpc>
              <a:spcBef>
                <a:spcPts val="1600"/>
              </a:spcBef>
              <a:spcAft>
                <a:spcPts val="0"/>
              </a:spcAft>
              <a:buClr>
                <a:srgbClr val="666666"/>
              </a:buClr>
              <a:buSzPts val="1200"/>
              <a:buChar char="○"/>
              <a:defRPr sz="1200">
                <a:solidFill>
                  <a:srgbClr val="666666"/>
                </a:solidFill>
              </a:defRPr>
            </a:lvl8pPr>
            <a:lvl9pPr marL="4114800" lvl="8" indent="-304800" algn="ctr"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88" name="Google Shape;18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ctrTitle"/>
          </p:nvPr>
        </p:nvSpPr>
        <p:spPr>
          <a:xfrm>
            <a:off x="920675" y="2015800"/>
            <a:ext cx="3863976"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r>
              <a:rPr lang="es" sz="2400" b="0" dirty="0">
                <a:latin typeface="Cambria"/>
                <a:ea typeface="Cambria"/>
                <a:cs typeface="Cambria"/>
                <a:sym typeface="Cambria"/>
              </a:rPr>
              <a:t>ARTCademy</a:t>
            </a:r>
            <a:endParaRPr sz="2400" b="0" dirty="0">
              <a:latin typeface="Cambria"/>
              <a:ea typeface="Cambria"/>
              <a:cs typeface="Cambria"/>
              <a:sym typeface="Cambria"/>
            </a:endParaRPr>
          </a:p>
          <a:p>
            <a:pPr marL="0" lvl="0" indent="0" algn="l" rtl="0">
              <a:spcBef>
                <a:spcPts val="0"/>
              </a:spcBef>
              <a:spcAft>
                <a:spcPts val="0"/>
              </a:spcAft>
              <a:buClr>
                <a:schemeClr val="dk1"/>
              </a:buClr>
              <a:buSzPts val="1100"/>
              <a:buFont typeface="Arial"/>
              <a:buNone/>
            </a:pPr>
            <a:r>
              <a:rPr lang="es" sz="2400" b="0" dirty="0">
                <a:solidFill>
                  <a:srgbClr val="E06666"/>
                </a:solidFill>
                <a:latin typeface="Cambria"/>
                <a:ea typeface="Cambria"/>
                <a:cs typeface="Cambria"/>
                <a:sym typeface="Cambria"/>
              </a:rPr>
              <a:t>“Arts and Crafts Academy”</a:t>
            </a:r>
            <a:endParaRPr sz="2400" dirty="0">
              <a:solidFill>
                <a:srgbClr val="E06666"/>
              </a:solidFill>
              <a:latin typeface="Cambria"/>
              <a:ea typeface="Cambria"/>
              <a:cs typeface="Cambria"/>
              <a:sym typeface="Cambria"/>
            </a:endParaRPr>
          </a:p>
        </p:txBody>
      </p:sp>
      <p:sp>
        <p:nvSpPr>
          <p:cNvPr id="194" name="Google Shape;194;p15"/>
          <p:cNvSpPr txBox="1">
            <a:spLocks noGrp="1"/>
          </p:cNvSpPr>
          <p:nvPr>
            <p:ph type="subTitle" idx="1"/>
          </p:nvPr>
        </p:nvSpPr>
        <p:spPr>
          <a:xfrm>
            <a:off x="920675" y="2740325"/>
            <a:ext cx="4976100" cy="152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sz="1600" dirty="0">
              <a:solidFill>
                <a:srgbClr val="595959"/>
              </a:solidFill>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solidFill>
                <a:srgbClr val="595959"/>
              </a:solidFill>
            </a:endParaRPr>
          </a:p>
          <a:p>
            <a:pPr marL="0" lvl="0" indent="0" algn="l" rtl="0">
              <a:lnSpc>
                <a:spcPct val="115000"/>
              </a:lnSpc>
              <a:spcBef>
                <a:spcPts val="0"/>
              </a:spcBef>
              <a:spcAft>
                <a:spcPts val="0"/>
              </a:spcAft>
              <a:buNone/>
            </a:pPr>
            <a:endParaRPr dirty="0">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dirty="0">
              <a:latin typeface="Cambria"/>
              <a:ea typeface="Cambria"/>
              <a:cs typeface="Cambria"/>
              <a:sym typeface="Cambria"/>
            </a:endParaRPr>
          </a:p>
          <a:p>
            <a:pPr marL="0" lvl="0" indent="0" algn="l" rtl="0">
              <a:spcBef>
                <a:spcPts val="0"/>
              </a:spcBef>
              <a:spcAft>
                <a:spcPts val="0"/>
              </a:spcAft>
              <a:buNone/>
            </a:pPr>
            <a:endParaRPr dirty="0">
              <a:latin typeface="Cambria"/>
              <a:ea typeface="Cambria"/>
              <a:cs typeface="Cambria"/>
              <a:sym typeface="Cambria"/>
            </a:endParaRPr>
          </a:p>
          <a:p>
            <a:pPr marL="0" lvl="0" indent="0" algn="l" rtl="0">
              <a:spcBef>
                <a:spcPts val="0"/>
              </a:spcBef>
              <a:spcAft>
                <a:spcPts val="0"/>
              </a:spcAft>
              <a:buNone/>
            </a:pPr>
            <a:endParaRPr sz="1600" dirty="0">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426268"/>
            <a:ext cx="7138200" cy="1263600"/>
          </a:xfrm>
        </p:spPr>
        <p:txBody>
          <a:bodyPr/>
          <a:lstStyle/>
          <a:p>
            <a:r>
              <a:rPr lang="el-GR" dirty="0">
                <a:solidFill>
                  <a:srgbClr val="F24F4F"/>
                </a:solidFill>
                <a:latin typeface="Cambria" panose="02040503050406030204" pitchFamily="18" charset="0"/>
              </a:rPr>
              <a:t>Συνεργασία και ανταλλαγή μέσω ψηφιακών τεχνολογιών</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98612" y="1689868"/>
            <a:ext cx="8881289" cy="1143951"/>
          </a:xfrm>
        </p:spPr>
        <p:txBody>
          <a:bodyPr/>
          <a:lstStyle/>
          <a:p>
            <a:pPr marL="139700" indent="0" algn="l">
              <a:buNone/>
            </a:pPr>
            <a:r>
              <a:rPr lang="el-GR" sz="1600" dirty="0"/>
              <a:t>Θεωρούμε ότι η «συνεργασία» πρέπει να είναι μια από τις βάσεις για κάθε επιχείρηση σήμερα, καθώς μπορούμε να προωθήσουμε τις εταιρείες μας εάν έχουμε πολλές επαφές. Είναι λοιπόν σημαντικό να βρούμε άλλους επαγγελματίες του τομέα μας, ώστε να μπορούμε να συνεργαστούμε μαζί τους.</a:t>
            </a:r>
          </a:p>
          <a:p>
            <a:pPr marL="139700" indent="0" algn="l">
              <a:buNone/>
            </a:pPr>
            <a:endParaRPr lang="en-GB" sz="1600" dirty="0"/>
          </a:p>
          <a:p>
            <a:pPr lvl="0" algn="just"/>
            <a:r>
              <a:rPr lang="el-GR" sz="1600" dirty="0"/>
              <a:t>Ομάδες Συνδρομές: ένας καλός τρόπος για να γνωρίσετε τους ανθρώπους που ανήκουν στον τομέα μας είναι να εγγραφείτε σε μια επαγγελματική ομάδα όπου άλλοι τεχνίτες μοιράζονται τις απόψεις τους ή άλλα θέματα που μπορεί να είναι περισσότερο ενδιαφέρον για τους ανθρώπους. Μπορεί επίσης να είναι μια καλή ιδέα όσον αφορά την ενημέρωση για τις νέες τάσεις της ειδικότητάς μας.</a:t>
            </a:r>
            <a:endParaRPr lang="es-ES" sz="1600" dirty="0"/>
          </a:p>
          <a:p>
            <a:pPr algn="l"/>
            <a:endParaRPr lang="es-ES" sz="1600" dirty="0"/>
          </a:p>
          <a:p>
            <a:pPr marL="114300" indent="0">
              <a:buNone/>
            </a:pPr>
            <a:endParaRPr lang="es-ES" dirty="0"/>
          </a:p>
          <a:p>
            <a:endParaRPr lang="es-ES" dirty="0"/>
          </a:p>
        </p:txBody>
      </p:sp>
      <p:sp>
        <p:nvSpPr>
          <p:cNvPr id="4" name="3 CuadroTexto"/>
          <p:cNvSpPr txBox="1"/>
          <p:nvPr/>
        </p:nvSpPr>
        <p:spPr>
          <a:xfrm>
            <a:off x="333838" y="239709"/>
            <a:ext cx="2564295" cy="307777"/>
          </a:xfrm>
          <a:prstGeom prst="rect">
            <a:avLst/>
          </a:prstGeom>
          <a:noFill/>
        </p:spPr>
        <p:txBody>
          <a:bodyPr wrap="square" rtlCol="0">
            <a:spAutoFit/>
          </a:bodyPr>
          <a:lstStyle/>
          <a:p>
            <a:r>
              <a:rPr lang="el-GR" dirty="0"/>
              <a:t>Ενότητα </a:t>
            </a:r>
            <a:r>
              <a:rPr lang="es-ES" dirty="0"/>
              <a:t> 2. </a:t>
            </a:r>
            <a:r>
              <a:rPr lang="el-GR" dirty="0"/>
              <a:t>ΣΥΝΕΡΓΑΣΙΑ</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231527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900" y="645673"/>
            <a:ext cx="7138200" cy="1263600"/>
          </a:xfrm>
        </p:spPr>
        <p:txBody>
          <a:bodyPr/>
          <a:lstStyle/>
          <a:p>
            <a:r>
              <a:rPr lang="el-GR" dirty="0">
                <a:solidFill>
                  <a:srgbClr val="F24F4F"/>
                </a:solidFill>
                <a:latin typeface="Cambria" panose="02040503050406030204" pitchFamily="18" charset="0"/>
              </a:rPr>
              <a:t>Συνεργασία και ανταλλαγή μέσω ψηφιακών τεχνολογιών</a:t>
            </a:r>
            <a:endParaRPr lang="es-ES" dirty="0"/>
          </a:p>
        </p:txBody>
      </p:sp>
      <p:sp>
        <p:nvSpPr>
          <p:cNvPr id="3" name="2 Marcador de texto"/>
          <p:cNvSpPr>
            <a:spLocks noGrp="1"/>
          </p:cNvSpPr>
          <p:nvPr>
            <p:ph type="body" idx="1"/>
          </p:nvPr>
        </p:nvSpPr>
        <p:spPr>
          <a:xfrm>
            <a:off x="1002900" y="1909273"/>
            <a:ext cx="7138200" cy="1741500"/>
          </a:xfrm>
        </p:spPr>
        <p:txBody>
          <a:bodyPr/>
          <a:lstStyle/>
          <a:p>
            <a:pPr lvl="0" algn="just"/>
            <a:r>
              <a:rPr lang="el-GR" dirty="0"/>
              <a:t>Blogs: Αν αποφασίσουμε να δημιουργήσουμε το δικό μας blog μπορούμε να γράψουμε τα προϊόντα μας ή οτιδήποτε σχετίζεται με την επιχείρησή μας και να τα μοιραζόμαστε με άλλους χρήστες. Επιπλέον, οι χρήστες μπορούν να δημοσιεύουν σχόλια στις δημοσιεύσεις μας, ώστε να μπορούμε να λάβουμε σχόλια ή ακόμα και συμβουλές.</a:t>
            </a:r>
          </a:p>
          <a:p>
            <a:pPr lvl="0" algn="just"/>
            <a:endParaRPr lang="el-GR" dirty="0"/>
          </a:p>
          <a:p>
            <a:pPr lvl="0" algn="just"/>
            <a:r>
              <a:rPr lang="el-GR" dirty="0"/>
              <a:t>Φόρουμ: Πρόκειται για μια σε απευθείας σύνδεση συζήτηση όπου οι άνθρωποι μπορούν να πραγματοποιούν συνομιλίες με τη μορφή μηνυμάτων. Εάν έχετε πρόσβαση σε φόρουμ για βιοτεχνικές ή βιοτεχνικές εργασίες, μπορείτε να συνομιλήσετε με άλλους επαγγελματίες του τομέα σας και να μοιραστείτε τις απόψεις σας.</a:t>
            </a:r>
            <a:endParaRPr lang="es-ES" dirty="0"/>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71870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
        <p:nvSpPr>
          <p:cNvPr id="5" name="4 CuadroTexto"/>
          <p:cNvSpPr txBox="1"/>
          <p:nvPr/>
        </p:nvSpPr>
        <p:spPr>
          <a:xfrm>
            <a:off x="333838" y="239709"/>
            <a:ext cx="2564295" cy="307777"/>
          </a:xfrm>
          <a:prstGeom prst="rect">
            <a:avLst/>
          </a:prstGeom>
          <a:noFill/>
        </p:spPr>
        <p:txBody>
          <a:bodyPr wrap="square" rtlCol="0">
            <a:spAutoFit/>
          </a:bodyPr>
          <a:lstStyle/>
          <a:p>
            <a:r>
              <a:rPr lang="el-GR" dirty="0"/>
              <a:t>Ενότητα</a:t>
            </a:r>
            <a:r>
              <a:rPr lang="es-ES" dirty="0"/>
              <a:t> 2. </a:t>
            </a:r>
            <a:r>
              <a:rPr lang="el-GR" dirty="0"/>
              <a:t>ΣΥΝΕΡΓΑΣΙΑ</a:t>
            </a:r>
            <a:endParaRPr lang="es-ES" dirty="0"/>
          </a:p>
        </p:txBody>
      </p:sp>
      <p:pic>
        <p:nvPicPr>
          <p:cNvPr id="6" name="Google Shape;441;p31"/>
          <p:cNvPicPr preferRelativeResize="0"/>
          <p:nvPr/>
        </p:nvPicPr>
        <p:blipFill>
          <a:blip r:embed="rId2">
            <a:alphaModFix/>
          </a:blip>
          <a:stretch>
            <a:fillRect/>
          </a:stretch>
        </p:blipFill>
        <p:spPr>
          <a:xfrm>
            <a:off x="7380894" y="4375412"/>
            <a:ext cx="1715527" cy="815400"/>
          </a:xfrm>
          <a:prstGeom prst="rect">
            <a:avLst/>
          </a:prstGeom>
          <a:noFill/>
          <a:ln>
            <a:noFill/>
          </a:ln>
        </p:spPr>
      </p:pic>
    </p:spTree>
    <p:extLst>
      <p:ext uri="{BB962C8B-B14F-4D97-AF65-F5344CB8AC3E}">
        <p14:creationId xmlns:p14="http://schemas.microsoft.com/office/powerpoint/2010/main" val="242331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2695" y="568385"/>
            <a:ext cx="8737205" cy="1180902"/>
          </a:xfrm>
        </p:spPr>
        <p:txBody>
          <a:bodyPr/>
          <a:lstStyle/>
          <a:p>
            <a:r>
              <a:rPr lang="el-GR" dirty="0">
                <a:solidFill>
                  <a:srgbClr val="F24F4F"/>
                </a:solidFill>
                <a:latin typeface="Cambria" panose="02040503050406030204" pitchFamily="18" charset="0"/>
              </a:rPr>
              <a:t>Εφαρμογές μικροχρηματοδότησης και πλατφόρμες πολλαπλών χρήσεων</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785191" y="1863912"/>
            <a:ext cx="7453467" cy="1741500"/>
          </a:xfrm>
        </p:spPr>
        <p:txBody>
          <a:bodyPr/>
          <a:lstStyle/>
          <a:p>
            <a:pPr marL="139700" indent="0" algn="just">
              <a:buNone/>
            </a:pPr>
            <a:r>
              <a:rPr lang="el-GR" dirty="0"/>
              <a:t>Η Μικροχρηματοδότηση έχει γίνει μια δημοφιλής τάση να πάρει χρηματοδότηση για ένα νέο έργο ή νέα επιχείρηση. Με αυτόν τον τρόπο μπορείτε να προσφέρετε τη δυνατότητα σε άλλους ανθρώπους να συμμετάσχουν στην επιχείρησή σας. Υπάρχουν πολλές πλατφόρμες Μικροχρηματοδότησης αλλά το καθένα έχει διαφορετικό σκοπό.</a:t>
            </a:r>
          </a:p>
          <a:p>
            <a:pPr marL="139700" indent="0" algn="just">
              <a:buNone/>
            </a:pPr>
            <a:endParaRPr lang="el-GR" dirty="0"/>
          </a:p>
          <a:p>
            <a:pPr marL="139700" indent="0" algn="just">
              <a:buNone/>
            </a:pPr>
            <a:r>
              <a:rPr lang="el-GR" dirty="0"/>
              <a:t>Παρακάτω παρουσιάζονται μερικά από τα πιο δημοφιλή:</a:t>
            </a:r>
            <a:endParaRPr lang="es-ES" dirty="0"/>
          </a:p>
          <a:p>
            <a:pPr lvl="0" algn="just"/>
            <a:r>
              <a:rPr lang="en-GB" dirty="0"/>
              <a:t>Kickstarter</a:t>
            </a:r>
            <a:endParaRPr lang="es-ES" dirty="0"/>
          </a:p>
          <a:p>
            <a:pPr marL="139700" indent="0" algn="just">
              <a:buNone/>
            </a:pPr>
            <a:r>
              <a:rPr lang="el-GR" dirty="0"/>
              <a:t>Είναι η πιο δημοφιλής πλατφόρμα πολλαπλής χρήσης στο Διαδίκτυο, αφιερωμένο στη χρηματοδότηση εφευρέσεων και δημιουργικών έργων. Επιπλέον, δεν έχετε τη δέσμευση να επιστρέψετε τα χρήματα εάν δεν επιτευχθεί ο στόχος.</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8 CuadroTexto"/>
          <p:cNvSpPr txBox="1"/>
          <p:nvPr/>
        </p:nvSpPr>
        <p:spPr>
          <a:xfrm>
            <a:off x="333838" y="206156"/>
            <a:ext cx="2564295" cy="307777"/>
          </a:xfrm>
          <a:prstGeom prst="rect">
            <a:avLst/>
          </a:prstGeom>
          <a:noFill/>
        </p:spPr>
        <p:txBody>
          <a:bodyPr wrap="square" rtlCol="0">
            <a:spAutoFit/>
          </a:bodyPr>
          <a:lstStyle/>
          <a:p>
            <a:r>
              <a:rPr lang="el-GR" dirty="0"/>
              <a:t>Ενότητα</a:t>
            </a:r>
            <a:r>
              <a:rPr lang="es-ES" dirty="0"/>
              <a:t> 2. </a:t>
            </a:r>
            <a:r>
              <a:rPr lang="el-GR" dirty="0"/>
              <a:t>ΣΥΝΕΡΓΑΣΙΑ</a:t>
            </a:r>
            <a:endParaRPr lang="es-ES" dirty="0"/>
          </a:p>
        </p:txBody>
      </p:sp>
    </p:spTree>
    <p:extLst>
      <p:ext uri="{BB962C8B-B14F-4D97-AF65-F5344CB8AC3E}">
        <p14:creationId xmlns:p14="http://schemas.microsoft.com/office/powerpoint/2010/main" val="3483681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7870" y="636104"/>
            <a:ext cx="8428382" cy="964096"/>
          </a:xfrm>
        </p:spPr>
        <p:txBody>
          <a:bodyPr/>
          <a:lstStyle/>
          <a:p>
            <a:r>
              <a:rPr lang="el-GR" dirty="0">
                <a:solidFill>
                  <a:srgbClr val="F24F4F"/>
                </a:solidFill>
                <a:latin typeface="Cambria" panose="02040503050406030204" pitchFamily="18" charset="0"/>
              </a:rPr>
              <a:t>Εφαρμογές μικροχρηματοδότησης και πλατφόρμες πολλαπλών χρήσεων</a:t>
            </a:r>
            <a:endParaRPr lang="es-ES" dirty="0"/>
          </a:p>
        </p:txBody>
      </p:sp>
      <p:sp>
        <p:nvSpPr>
          <p:cNvPr id="3" name="2 Marcador de texto"/>
          <p:cNvSpPr>
            <a:spLocks noGrp="1"/>
          </p:cNvSpPr>
          <p:nvPr>
            <p:ph type="body" idx="1"/>
          </p:nvPr>
        </p:nvSpPr>
        <p:spPr>
          <a:xfrm>
            <a:off x="367748" y="1600200"/>
            <a:ext cx="8428382" cy="2907196"/>
          </a:xfrm>
        </p:spPr>
        <p:txBody>
          <a:bodyPr/>
          <a:lstStyle/>
          <a:p>
            <a:pPr lvl="0" algn="just"/>
            <a:r>
              <a:rPr lang="en-GB" sz="1300" dirty="0" err="1"/>
              <a:t>Indiegogo</a:t>
            </a:r>
            <a:r>
              <a:rPr lang="en-GB" sz="1300" dirty="0"/>
              <a:t>​</a:t>
            </a:r>
            <a:endParaRPr lang="es-ES" sz="1300" dirty="0"/>
          </a:p>
          <a:p>
            <a:pPr marL="139700" indent="0" algn="just">
              <a:buNone/>
            </a:pPr>
            <a:r>
              <a:rPr lang="el-GR" sz="1300" dirty="0"/>
              <a:t>Παρόλο που δεν είναι τόσο γνωστό όσο το Kickstarter, παρουσιάζει κάποια πλεονεκτήματα που το πρώτο δεν έχει. Το Indiegogo διαθέτει ευέλικτη χρηματοδότηση που σας επιτρέπει να κρατάτε τα κεφάλαια που έχετε αντλήσει, ακόμη και όταν δεν έχετε φτάσει στο στόχο σας.</a:t>
            </a:r>
            <a:endParaRPr lang="es-ES" sz="1300" dirty="0"/>
          </a:p>
          <a:p>
            <a:pPr marL="139700" indent="0" algn="just">
              <a:buNone/>
            </a:pPr>
            <a:r>
              <a:rPr lang="el-GR" sz="1300" dirty="0"/>
              <a:t>Σας επιτρέπει επίσης να αγοράσετε χρηματοοικονομικά προϊόντα στην αγορά της πλατφόρμας, έτσι επιτυχημένα έργα έχουν μια άλλη πιθανή πηγή εισοδήματος</a:t>
            </a:r>
            <a:r>
              <a:rPr lang="en-GB" sz="1300" dirty="0"/>
              <a:t>.</a:t>
            </a:r>
            <a:endParaRPr lang="el-GR" sz="1300" dirty="0"/>
          </a:p>
          <a:p>
            <a:pPr marL="139700" indent="0" algn="just">
              <a:buNone/>
            </a:pPr>
            <a:endParaRPr lang="es-ES" sz="1300" dirty="0"/>
          </a:p>
          <a:p>
            <a:pPr lvl="0" algn="just"/>
            <a:r>
              <a:rPr lang="en-GB" sz="1300" dirty="0" err="1"/>
              <a:t>Patreon</a:t>
            </a:r>
            <a:endParaRPr lang="es-ES" sz="1300" dirty="0"/>
          </a:p>
          <a:p>
            <a:pPr marL="139700" indent="0" algn="just">
              <a:buNone/>
            </a:pPr>
            <a:r>
              <a:rPr lang="el-GR" sz="1300" dirty="0"/>
              <a:t>Μια άλλη δημοφιλής πλατφόρμα Μικροχρηματοδότησης είναι η Patreon η οποία λειτουργεί μέσω συνδρομών. Δεν λειτουργεί για απλές εκστρατείες, αλλά για την παροχή συνεχούς οικονομικής υποστήριξης σε έναν δημιουργό καλλιτέχνη.</a:t>
            </a:r>
          </a:p>
          <a:p>
            <a:pPr marL="139700" indent="0" algn="just">
              <a:buNone/>
            </a:pPr>
            <a:r>
              <a:rPr lang="el-GR" sz="1300" dirty="0"/>
              <a:t>Υπάρχει επίσης η δυνατότητα παροχής αποκλειστικού περιεχομένου στους προστάτες που έχουν εγγραφεί στο Patreon μέσω του ίδιου του ιστότοπου.</a:t>
            </a:r>
            <a:endParaRPr lang="es-ES" sz="1300" dirty="0"/>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24507" y="4736282"/>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
        <p:nvSpPr>
          <p:cNvPr id="5" name="4 CuadroTexto"/>
          <p:cNvSpPr txBox="1"/>
          <p:nvPr/>
        </p:nvSpPr>
        <p:spPr>
          <a:xfrm>
            <a:off x="224507" y="126643"/>
            <a:ext cx="2564295" cy="307777"/>
          </a:xfrm>
          <a:prstGeom prst="rect">
            <a:avLst/>
          </a:prstGeom>
          <a:noFill/>
        </p:spPr>
        <p:txBody>
          <a:bodyPr wrap="square" rtlCol="0">
            <a:spAutoFit/>
          </a:bodyPr>
          <a:lstStyle/>
          <a:p>
            <a:r>
              <a:rPr lang="el-GR" dirty="0"/>
              <a:t>Ενότητα</a:t>
            </a:r>
            <a:r>
              <a:rPr lang="es-ES" dirty="0"/>
              <a:t> 2. </a:t>
            </a:r>
            <a:r>
              <a:rPr lang="el-GR" dirty="0"/>
              <a:t>Συνεργασία</a:t>
            </a:r>
            <a:endParaRPr lang="es-ES" dirty="0"/>
          </a:p>
        </p:txBody>
      </p:sp>
    </p:spTree>
    <p:extLst>
      <p:ext uri="{BB962C8B-B14F-4D97-AF65-F5344CB8AC3E}">
        <p14:creationId xmlns:p14="http://schemas.microsoft.com/office/powerpoint/2010/main" val="2210122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2696" y="824948"/>
            <a:ext cx="8619082" cy="1033669"/>
          </a:xfrm>
        </p:spPr>
        <p:txBody>
          <a:bodyPr/>
          <a:lstStyle/>
          <a:p>
            <a:r>
              <a:rPr lang="el-GR" dirty="0">
                <a:solidFill>
                  <a:srgbClr val="F24F4F"/>
                </a:solidFill>
                <a:latin typeface="Cambria" panose="02040503050406030204" pitchFamily="18" charset="0"/>
              </a:rPr>
              <a:t>Εφαρμογές μικροχρηματοδότησης και πλατφόρμες πολλαπλών χρήσεων</a:t>
            </a:r>
            <a:endParaRPr lang="es-ES" dirty="0"/>
          </a:p>
        </p:txBody>
      </p:sp>
      <p:sp>
        <p:nvSpPr>
          <p:cNvPr id="3" name="2 Marcador de texto"/>
          <p:cNvSpPr>
            <a:spLocks noGrp="1"/>
          </p:cNvSpPr>
          <p:nvPr>
            <p:ph type="body" idx="1"/>
          </p:nvPr>
        </p:nvSpPr>
        <p:spPr>
          <a:xfrm>
            <a:off x="785191" y="2047461"/>
            <a:ext cx="7355909" cy="2229764"/>
          </a:xfrm>
        </p:spPr>
        <p:txBody>
          <a:bodyPr/>
          <a:lstStyle/>
          <a:p>
            <a:pPr lvl="0" algn="just"/>
            <a:r>
              <a:rPr lang="en-GB" dirty="0" err="1"/>
              <a:t>GoFundMe</a:t>
            </a:r>
            <a:endParaRPr lang="es-ES" dirty="0"/>
          </a:p>
          <a:p>
            <a:pPr marL="139700" indent="0" algn="just">
              <a:buNone/>
            </a:pPr>
            <a:r>
              <a:rPr lang="el-GR" dirty="0"/>
              <a:t>Αυτό είναι πιο δημοφιλές για άτομα που χρειάζονται χρήματα αμέσως. Είναι συνηθισμένο να βλέπουμε τους ανθρώπους εδώ να ζητούν τη συγκέντρωση για βραχυπρόθεσμα σχέδια ή ιατρικές καταστάσεις έκτακτης ανάγκης.</a:t>
            </a:r>
          </a:p>
          <a:p>
            <a:pPr marL="139700" indent="0" algn="just">
              <a:buNone/>
            </a:pPr>
            <a:endParaRPr lang="el-GR" dirty="0"/>
          </a:p>
          <a:p>
            <a:pPr marL="139700" indent="0" algn="just">
              <a:buNone/>
            </a:pPr>
            <a:r>
              <a:rPr lang="el-GR" dirty="0"/>
              <a:t>Υπάρχουν διάφορες επιλογές και σας συνιστούμε να τις ελέγξετε σε περίπτωση που χρειάζεστε οικονομική υποστήριξη. Έχετε υπόψη ότι μέσω αυτών των πλατφορμών λαμβάνετε χρήματα από άτομα που δεν θα επωφεληθούν από την επιχείρησή σας, το κάνουν για την υποστήριξη της υπόθεσής σας.</a:t>
            </a:r>
            <a:endParaRPr lang="es-ES" dirty="0"/>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
        <p:nvSpPr>
          <p:cNvPr id="5" name="4 CuadroTexto"/>
          <p:cNvSpPr txBox="1"/>
          <p:nvPr/>
        </p:nvSpPr>
        <p:spPr>
          <a:xfrm>
            <a:off x="242696" y="206155"/>
            <a:ext cx="2564295" cy="307777"/>
          </a:xfrm>
          <a:prstGeom prst="rect">
            <a:avLst/>
          </a:prstGeom>
          <a:noFill/>
        </p:spPr>
        <p:txBody>
          <a:bodyPr wrap="square" rtlCol="0">
            <a:spAutoFit/>
          </a:bodyPr>
          <a:lstStyle/>
          <a:p>
            <a:r>
              <a:rPr lang="el-GR" dirty="0"/>
              <a:t>Ενότητα</a:t>
            </a:r>
            <a:r>
              <a:rPr lang="es-ES" dirty="0"/>
              <a:t> 2. </a:t>
            </a:r>
            <a:r>
              <a:rPr lang="el-GR" dirty="0"/>
              <a:t>ΣΥΝΕΡΓΑΣΙΑ</a:t>
            </a:r>
            <a:endParaRPr lang="es-ES" dirty="0"/>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spTree>
    <p:extLst>
      <p:ext uri="{BB962C8B-B14F-4D97-AF65-F5344CB8AC3E}">
        <p14:creationId xmlns:p14="http://schemas.microsoft.com/office/powerpoint/2010/main" val="351795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916125" y="1219525"/>
            <a:ext cx="7138200" cy="45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GR" sz="6000" dirty="0">
                <a:solidFill>
                  <a:srgbClr val="E06666"/>
                </a:solidFill>
                <a:latin typeface="Cambria"/>
                <a:ea typeface="Cambria"/>
                <a:cs typeface="Cambria"/>
                <a:sym typeface="Cambria"/>
              </a:rPr>
              <a:t>ΕΥΧΑΡΙΣΤΟΥΜΕ</a:t>
            </a:r>
            <a:r>
              <a:rPr lang="es" sz="6000" dirty="0">
                <a:solidFill>
                  <a:srgbClr val="E06666"/>
                </a:solidFill>
                <a:latin typeface="Cambria"/>
                <a:ea typeface="Cambria"/>
                <a:cs typeface="Cambria"/>
                <a:sym typeface="Cambria"/>
              </a:rPr>
              <a:t>!</a:t>
            </a:r>
            <a:endParaRPr sz="6000" b="0" dirty="0">
              <a:latin typeface="Cambria"/>
              <a:ea typeface="Cambria"/>
              <a:cs typeface="Cambria"/>
              <a:sym typeface="Cambria"/>
            </a:endParaRPr>
          </a:p>
        </p:txBody>
      </p:sp>
      <p:sp>
        <p:nvSpPr>
          <p:cNvPr id="461" name="Google Shape;461;p33"/>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5"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1" name="Google Shape;441;p31"/>
          <p:cNvPicPr preferRelativeResize="0"/>
          <p:nvPr/>
        </p:nvPicPr>
        <p:blipFill>
          <a:blip r:embed="rId3">
            <a:alphaModFix/>
          </a:blip>
          <a:stretch>
            <a:fillRect/>
          </a:stretch>
        </p:blipFill>
        <p:spPr>
          <a:xfrm>
            <a:off x="5208950" y="-12"/>
            <a:ext cx="1715527" cy="815400"/>
          </a:xfrm>
          <a:prstGeom prst="rect">
            <a:avLst/>
          </a:prstGeom>
          <a:noFill/>
          <a:ln>
            <a:noFill/>
          </a:ln>
        </p:spPr>
      </p:pic>
      <p:pic>
        <p:nvPicPr>
          <p:cNvPr id="442" name="Google Shape;442;p31"/>
          <p:cNvPicPr preferRelativeResize="0"/>
          <p:nvPr/>
        </p:nvPicPr>
        <p:blipFill>
          <a:blip r:embed="rId4">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493298" y="1246220"/>
            <a:ext cx="7431502" cy="1586432"/>
          </a:xfrm>
          <a:prstGeom prst="rect">
            <a:avLst/>
          </a:prstGeom>
        </p:spPr>
        <p:txBody>
          <a:bodyPr spcFirstLastPara="1" wrap="square" lIns="91425" tIns="91425" rIns="91425" bIns="91425" anchor="t" anchorCtr="0">
            <a:noAutofit/>
          </a:bodyPr>
          <a:lstStyle/>
          <a:p>
            <a:pPr lvl="0" algn="l"/>
            <a:r>
              <a:rPr lang="el-GR" sz="3200" b="0" dirty="0">
                <a:solidFill>
                  <a:srgbClr val="E06666"/>
                </a:solidFill>
                <a:latin typeface="Cambria"/>
                <a:ea typeface="Cambria"/>
                <a:cs typeface="Cambria"/>
                <a:sym typeface="Cambria"/>
              </a:rPr>
              <a:t>Ενότητα</a:t>
            </a:r>
            <a:r>
              <a:rPr lang="es" sz="3200" b="0" dirty="0">
                <a:solidFill>
                  <a:srgbClr val="E06666"/>
                </a:solidFill>
                <a:latin typeface="Cambria"/>
                <a:ea typeface="Cambria"/>
                <a:cs typeface="Cambria"/>
                <a:sym typeface="Cambria"/>
              </a:rPr>
              <a:t> 1.</a:t>
            </a:r>
            <a:r>
              <a:rPr lang="es-ES" sz="3200" b="0" dirty="0">
                <a:solidFill>
                  <a:srgbClr val="E06666"/>
                </a:solidFill>
                <a:latin typeface="Cambria"/>
                <a:ea typeface="Cambria"/>
                <a:cs typeface="Cambria"/>
                <a:sym typeface="Cambria"/>
              </a:rPr>
              <a:t> </a:t>
            </a:r>
            <a:r>
              <a:rPr lang="el-GR" sz="3200" b="0" dirty="0">
                <a:solidFill>
                  <a:srgbClr val="E06666"/>
                </a:solidFill>
                <a:latin typeface="Cambria"/>
                <a:ea typeface="Cambria"/>
                <a:cs typeface="Cambria"/>
                <a:sym typeface="Cambria"/>
              </a:rPr>
              <a:t>ΕΠΙΚΟΙΝΩΝΙΑ &amp; ΣΥΝΕΡΓΑΣΙΑ ΓΙΑ ΤΙΣ ΜΙΚΡΕΣ ΕΠΙΧΕΙΡΗΣΕΙΣ ΤΕΧΝΗΣ &amp; ΧΕΙΡΟΤΕΧΝΙΑΣ</a:t>
            </a:r>
            <a:endParaRPr sz="3200" b="0" dirty="0">
              <a:latin typeface="Cambria"/>
              <a:ea typeface="Cambria"/>
              <a:cs typeface="Cambria"/>
              <a:sym typeface="Cambria"/>
            </a:endParaRPr>
          </a:p>
        </p:txBody>
      </p:sp>
      <p:sp>
        <p:nvSpPr>
          <p:cNvPr id="6"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8"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l-GR" b="0" dirty="0">
                <a:solidFill>
                  <a:srgbClr val="F24F4F"/>
                </a:solidFill>
                <a:latin typeface="Cambria" panose="02040503050406030204" pitchFamily="18" charset="0"/>
              </a:rPr>
              <a:t>ΕΝΟΤΗΤΑ</a:t>
            </a:r>
            <a:r>
              <a:rPr lang="es-ES" b="0" dirty="0">
                <a:solidFill>
                  <a:srgbClr val="F24F4F"/>
                </a:solidFill>
                <a:latin typeface="Cambria" panose="02040503050406030204" pitchFamily="18" charset="0"/>
              </a:rPr>
              <a:t> 1. </a:t>
            </a:r>
            <a:r>
              <a:rPr lang="el-GR" b="0" dirty="0">
                <a:solidFill>
                  <a:srgbClr val="F24F4F"/>
                </a:solidFill>
                <a:latin typeface="Cambria" panose="02040503050406030204" pitchFamily="18" charset="0"/>
              </a:rPr>
              <a:t>ΕΠΙΚΟΙΝΩΝΙΑ</a:t>
            </a:r>
            <a:endParaRPr lang="es-ES"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32478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263600"/>
          </a:xfrm>
        </p:spPr>
        <p:txBody>
          <a:bodyPr/>
          <a:lstStyle/>
          <a:p>
            <a:r>
              <a:rPr lang="el-GR" dirty="0">
                <a:solidFill>
                  <a:srgbClr val="F24F4F"/>
                </a:solidFill>
                <a:latin typeface="Cambria" panose="02040503050406030204" pitchFamily="18" charset="0"/>
              </a:rPr>
              <a:t>Παρουσία στο διαδύκτιο</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100458" y="1577744"/>
            <a:ext cx="7138200" cy="1741500"/>
          </a:xfrm>
        </p:spPr>
        <p:txBody>
          <a:bodyPr/>
          <a:lstStyle/>
          <a:p>
            <a:pPr algn="just"/>
            <a:r>
              <a:rPr lang="el-GR" dirty="0"/>
              <a:t>Όσον αφορά την ψηφιακή επικοινωνία βρίσκουμε πολλές διαφορετικές μορφές που μπορούμε να επικοινωνήσουμε μέσω. Ένα από αυτά είναι, για παράδειγμα, αποτελούν τα κοινωνικά δίκτυα. Όλα σας επιτρέπουν να δημοσιεύετε πληροφορίες για τον εαυτό σας, αλλά και να επικοινωνείτε μέσω μηνυμάτων ή συζητήσεων με άλλες επαφές.</a:t>
            </a:r>
          </a:p>
          <a:p>
            <a:pPr algn="just"/>
            <a:r>
              <a:rPr lang="el-GR" dirty="0"/>
              <a:t>Εάν εφαρμόσουμε την έννοια της επικοινωνίας στην επιχείρησή μας, συνεπάγεται τη χρήση της επικοινωνίας για να απευθυνθούμε στους δυνητικούς πελάτες μας. Ο πρώτος τρόπος για να γνωρίζουμε τους πελάτες μας είναι μέσω της ιστοσελίδας μας. Σήμερα είναι απαραίτητο να έχουμε μια πύλη στο διαδίκτυο όπου παρουσιάζουμε τους εαυτούς μας και το προϊόν ή την υπηρεσία μας. Σας δίνουμε κάποιες συμβουλές για το πώς πρέπει να είναι η ιστοσελίδα σας:</a:t>
            </a:r>
            <a:endParaRPr lang="es-ES" dirty="0"/>
          </a:p>
        </p:txBody>
      </p:sp>
      <p:sp>
        <p:nvSpPr>
          <p:cNvPr id="4" name="3 CuadroTexto"/>
          <p:cNvSpPr txBox="1"/>
          <p:nvPr/>
        </p:nvSpPr>
        <p:spPr>
          <a:xfrm>
            <a:off x="432450" y="206156"/>
            <a:ext cx="2564295" cy="307777"/>
          </a:xfrm>
          <a:prstGeom prst="rect">
            <a:avLst/>
          </a:prstGeom>
          <a:noFill/>
        </p:spPr>
        <p:txBody>
          <a:bodyPr wrap="square" rtlCol="0">
            <a:spAutoFit/>
          </a:bodyPr>
          <a:lstStyle/>
          <a:p>
            <a:r>
              <a:rPr lang="el-GR" dirty="0"/>
              <a:t>Ενότητα</a:t>
            </a:r>
            <a:r>
              <a:rPr lang="es-ES" dirty="0"/>
              <a:t> 1. </a:t>
            </a:r>
            <a:r>
              <a:rPr lang="el-GR" dirty="0"/>
              <a:t>ΕΠΙΚΟΙΝΩΝΙΑ</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71922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311700" y="929200"/>
            <a:ext cx="8520600" cy="3597965"/>
          </a:xfrm>
        </p:spPr>
        <p:txBody>
          <a:bodyPr/>
          <a:lstStyle/>
          <a:p>
            <a:pPr lvl="0"/>
            <a:r>
              <a:rPr lang="el-GR" sz="1500" dirty="0"/>
              <a:t>Το περιεχόμενο και η δομή πρέπει να βασίζονται σε τρία βασικά κριτήρια: ευχρηστία, φιλικότητα προς το χρήστη και προσβασιμότητα.</a:t>
            </a:r>
          </a:p>
          <a:p>
            <a:pPr lvl="0"/>
            <a:r>
              <a:rPr lang="el-GR" sz="1500" dirty="0"/>
              <a:t>Ο ιστότοπός σας πρέπει να αντικατοπτρίζει την εικόνα της επωνυμίας σας και πρέπει να χρησιμοποιεί καλές και ελκυστικές φωτογραφίες και βίντεο των καθημερινών σας δραστηριοτήτων.</a:t>
            </a:r>
          </a:p>
          <a:p>
            <a:pPr lvl="0"/>
            <a:r>
              <a:rPr lang="el-GR" sz="1500" dirty="0"/>
              <a:t>Πρέπει να ορίσετε σαφώς τις υπηρεσίες / προϊόντα, τα μηνύματα και τους στόχους σας.</a:t>
            </a:r>
          </a:p>
          <a:p>
            <a:pPr lvl="0"/>
            <a:r>
              <a:rPr lang="el-GR" sz="1500" dirty="0"/>
              <a:t>Τα στοιχεία επικοινωνίας (ηλεκτρονικό ταχυδρομείο, αριθμοί τηλεφώνου / whatsapp, φαξ, διεύθυνση, skype, facebook, youtube κλπ.) Η πλοήγηση στα μενού πρέπει να είναι εύκολα προσβάσιμη.</a:t>
            </a:r>
          </a:p>
          <a:p>
            <a:pPr lvl="0"/>
            <a:r>
              <a:rPr lang="el-GR" sz="1500" dirty="0"/>
              <a:t>Βεβαιωθείτε ότι ο ιστότοπός σας είναι ενημερωμένος και ζωντανός συνεχώς. διαφορετικά οι άνθρωποι θα σκέφτονται ότι δεν είστε πραγματικά "ενεργός".</a:t>
            </a:r>
          </a:p>
          <a:p>
            <a:pPr lvl="0"/>
            <a:r>
              <a:rPr lang="el-GR" sz="1500" dirty="0"/>
              <a:t>Το περιεχόμενο είναι θεμελιώδες για κάθε ιστότοπο και για τη θέση του. Όλες οι πληροφορίες που συμπεριλαμβάνετε στον ιστότοπό σας πρέπει να είναι συνεπείς με την αποστολή και τις αξίες σας ως εμπορικό σήμα.</a:t>
            </a:r>
            <a:endParaRPr lang="es-ES" sz="1500" dirty="0"/>
          </a:p>
        </p:txBody>
      </p:sp>
      <p:sp>
        <p:nvSpPr>
          <p:cNvPr id="5" name="4 CuadroTexto"/>
          <p:cNvSpPr txBox="1"/>
          <p:nvPr/>
        </p:nvSpPr>
        <p:spPr>
          <a:xfrm>
            <a:off x="342998" y="347539"/>
            <a:ext cx="2671135" cy="307777"/>
          </a:xfrm>
          <a:prstGeom prst="rect">
            <a:avLst/>
          </a:prstGeom>
          <a:noFill/>
        </p:spPr>
        <p:txBody>
          <a:bodyPr wrap="square" rtlCol="0">
            <a:spAutoFit/>
          </a:bodyPr>
          <a:lstStyle/>
          <a:p>
            <a:r>
              <a:rPr lang="el-GR" dirty="0"/>
              <a:t>Ενότητα</a:t>
            </a:r>
            <a:r>
              <a:rPr lang="es-ES" dirty="0"/>
              <a:t> 1. </a:t>
            </a:r>
            <a:r>
              <a:rPr lang="el-GR" dirty="0"/>
              <a:t>ΕΠΙΚΟΙΝΩΝΙΑ</a:t>
            </a:r>
            <a:endParaRPr lang="es-ES" dirty="0"/>
          </a:p>
        </p:txBody>
      </p:sp>
      <p:sp>
        <p:nvSpPr>
          <p:cNvPr id="6" name="1 Título"/>
          <p:cNvSpPr txBox="1">
            <a:spLocks/>
          </p:cNvSpPr>
          <p:nvPr/>
        </p:nvSpPr>
        <p:spPr>
          <a:xfrm>
            <a:off x="1828800" y="417443"/>
            <a:ext cx="5552093" cy="993668"/>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l-GR" sz="3600" b="1" dirty="0">
                <a:solidFill>
                  <a:srgbClr val="F24F4F"/>
                </a:solidFill>
                <a:latin typeface="Cambria" panose="02040503050406030204" pitchFamily="18" charset="0"/>
              </a:rPr>
              <a:t>Παρουσία στο διαδύκτιο</a:t>
            </a:r>
            <a:endParaRPr lang="es-ES" sz="3600" b="1" dirty="0">
              <a:solidFill>
                <a:srgbClr val="F24F4F"/>
              </a:solidFill>
              <a:latin typeface="Cambria" panose="02040503050406030204" pitchFamily="18" charset="0"/>
            </a:endParaRPr>
          </a:p>
        </p:txBody>
      </p:sp>
      <p:sp>
        <p:nvSpPr>
          <p:cNvPr id="8"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5" y="472864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9"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spTree>
    <p:extLst>
      <p:ext uri="{BB962C8B-B14F-4D97-AF65-F5344CB8AC3E}">
        <p14:creationId xmlns:p14="http://schemas.microsoft.com/office/powerpoint/2010/main" val="3611588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92961" y="382571"/>
            <a:ext cx="7138200" cy="1263600"/>
          </a:xfrm>
        </p:spPr>
        <p:txBody>
          <a:bodyPr/>
          <a:lstStyle/>
          <a:p>
            <a:r>
              <a:rPr lang="el-GR" dirty="0">
                <a:solidFill>
                  <a:srgbClr val="F24F4F"/>
                </a:solidFill>
                <a:latin typeface="Cambria" panose="02040503050406030204" pitchFamily="18" charset="0"/>
              </a:rPr>
              <a:t>Κοινωνικά Δίκτυα</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844827" y="1869803"/>
            <a:ext cx="7394712" cy="2433840"/>
          </a:xfrm>
        </p:spPr>
        <p:txBody>
          <a:bodyPr/>
          <a:lstStyle/>
          <a:p>
            <a:pPr marL="139700" indent="0" algn="l">
              <a:buNone/>
            </a:pPr>
            <a:r>
              <a:rPr lang="el-GR" sz="1600" dirty="0"/>
              <a:t>Όπως αναφέρθηκε, τα κοινωνικά δίκτυα έχουν γίνει πραγματικά σημαντικά για την τρέχουσα επικοινωνία. Προσφέρουν ενημερωμένες, γρήγορες και δωρεάν πληροφορίες και μας επιτρέπουν να συνδεθούμε με εκατομμύρια ανθρώπους χωρίς να μετακομίζουμε από τη δική μας θέση. Όπως είναι απαραίτητο να έχουμε διαφορετικά προφίλ σε αυτά τα δίκτυα, πρέπει επίσης να είμαστε ενεργά σε αυτά. Οι πελάτες μας πρέπει να δουν ότι δίνουμε ενημερωμένες πληροφορίες και ότι βελτιώνουμε συνεχώς την επιχείρησή μας. Σήμερα υπάρχει μια μεγάλη ποικιλία από αυτά με διαφορετικές λειτουργίες, αλλά σας συνιστούμε να έχετε ένα προφίλ στις κύριες:</a:t>
            </a:r>
            <a:endParaRPr lang="es-ES" dirty="0"/>
          </a:p>
        </p:txBody>
      </p:sp>
      <p:sp>
        <p:nvSpPr>
          <p:cNvPr id="4" name="3 CuadroTexto"/>
          <p:cNvSpPr txBox="1"/>
          <p:nvPr/>
        </p:nvSpPr>
        <p:spPr>
          <a:xfrm>
            <a:off x="502025" y="159026"/>
            <a:ext cx="2393576" cy="307777"/>
          </a:xfrm>
          <a:prstGeom prst="rect">
            <a:avLst/>
          </a:prstGeom>
          <a:noFill/>
        </p:spPr>
        <p:txBody>
          <a:bodyPr wrap="square" rtlCol="0">
            <a:spAutoFit/>
          </a:bodyPr>
          <a:lstStyle/>
          <a:p>
            <a:r>
              <a:rPr lang="el-GR" dirty="0"/>
              <a:t>Ενότητα 1. ΕΠΙΚΟΙΝΩΝΙΑ</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4129512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988086" y="30179"/>
            <a:ext cx="7138200" cy="1263600"/>
          </a:xfrm>
        </p:spPr>
        <p:txBody>
          <a:bodyPr/>
          <a:lstStyle/>
          <a:p>
            <a:pPr algn="ctr"/>
            <a:r>
              <a:rPr lang="el-GR" sz="3600" b="1" dirty="0">
                <a:solidFill>
                  <a:srgbClr val="F24F4F"/>
                </a:solidFill>
                <a:latin typeface="Cambria" panose="02040503050406030204" pitchFamily="18" charset="0"/>
              </a:rPr>
              <a:t>Κοινωνικά Δίκτυα</a:t>
            </a:r>
            <a:endParaRPr lang="es-ES" sz="3600" b="1"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89451" y="1043497"/>
            <a:ext cx="9069352" cy="1741500"/>
          </a:xfrm>
        </p:spPr>
        <p:txBody>
          <a:bodyPr/>
          <a:lstStyle/>
          <a:p>
            <a:pPr lvl="1" algn="just"/>
            <a:r>
              <a:rPr lang="el-GR" b="1" dirty="0"/>
              <a:t>Facebook: </a:t>
            </a:r>
            <a:r>
              <a:rPr lang="el-GR" dirty="0"/>
              <a:t>είναι το παλαιότερο κοινωνικό δίκτυο στο διαδίκτυο. Είναι σημαντικό να έχουμε λογαριασμό για την εταιρεία μας, ώστε να δημοσιεύουμε στους τοίχους μας νέα προϊόντα με τις περιγραφές τους. Μπορούμε επίσης να συμμετάσχουμε σε ομάδες που ασχολούνται με τέχνες και βιοτεχνίες ή τεχνίτες και να γνωρίσουμε ανθρώπους και να μοιραστούμε εμπειρίες / συμβουλές.</a:t>
            </a:r>
          </a:p>
          <a:p>
            <a:pPr lvl="1" algn="just"/>
            <a:r>
              <a:rPr lang="el-GR" b="1" dirty="0"/>
              <a:t>Instagram: </a:t>
            </a:r>
            <a:r>
              <a:rPr lang="el-GR" dirty="0"/>
              <a:t>αυτό το κοινωνικό δίκτυο είναι μια εφαρμογή για smartphone και έχει χιλιάδες χρήστες. Λειτουργεί με παρόμοιο τρόπο με το Facebook, τουλάχιστον όσον αφορά αυτό που χρειαζόμαστε από αυτό. Εάν προσθέσουμε ετικέτες κατακερματισμού στην περιγραφή, οι χρήστες θα μπορούν να βρουν τα προϊόντα μας μέσω αυτών.</a:t>
            </a:r>
          </a:p>
          <a:p>
            <a:pPr lvl="1" algn="just"/>
            <a:r>
              <a:rPr lang="el-GR" b="1" dirty="0"/>
              <a:t>Twitter: </a:t>
            </a:r>
            <a:r>
              <a:rPr lang="el-GR" dirty="0"/>
              <a:t>σας επιτρέπει να δημοσιεύσετε σύντομα μηνύματα (280 χαρακτήρες) με μια εικόνα / βίντεο, ώστε να μπορούμε να την χρησιμοποιήσουμε για να δείξουμε τα προϊόντα μας.</a:t>
            </a:r>
          </a:p>
          <a:p>
            <a:pPr lvl="1" algn="just"/>
            <a:r>
              <a:rPr lang="el-GR" b="1" dirty="0"/>
              <a:t>Pinterest: </a:t>
            </a:r>
            <a:r>
              <a:rPr lang="el-GR" dirty="0"/>
              <a:t>επιτρέπει στους χρήστες να μοιράζονται και να ανακαλύπτουν νέα πράγματα με την αποστολή εικόνων ή βίντεο σε δικά τους ή σε άλλες επιτροπές (δηλ. Μια συλλογή από "καρφίτσες", συνήθως με ένα κοινό θέμα) περιήγηση σε τι έχουν προσδώσει οι άλλοι χρήστες</a:t>
            </a:r>
            <a:r>
              <a:rPr lang="el-GR" b="1" dirty="0"/>
              <a:t>.</a:t>
            </a:r>
            <a:endParaRPr lang="es-ES" dirty="0"/>
          </a:p>
          <a:p>
            <a:pPr algn="l"/>
            <a:endParaRPr lang="es-ES" dirty="0"/>
          </a:p>
        </p:txBody>
      </p:sp>
      <p:sp>
        <p:nvSpPr>
          <p:cNvPr id="4" name="3 CuadroTexto"/>
          <p:cNvSpPr txBox="1"/>
          <p:nvPr/>
        </p:nvSpPr>
        <p:spPr>
          <a:xfrm>
            <a:off x="324873" y="239708"/>
            <a:ext cx="2564295" cy="307777"/>
          </a:xfrm>
          <a:prstGeom prst="rect">
            <a:avLst/>
          </a:prstGeom>
          <a:noFill/>
        </p:spPr>
        <p:txBody>
          <a:bodyPr wrap="square" rtlCol="0">
            <a:spAutoFit/>
          </a:bodyPr>
          <a:lstStyle/>
          <a:p>
            <a:r>
              <a:rPr lang="el-GR" dirty="0"/>
              <a:t>Ενότητα</a:t>
            </a:r>
            <a:r>
              <a:rPr lang="es-ES" dirty="0"/>
              <a:t> 1. </a:t>
            </a:r>
            <a:r>
              <a:rPr lang="el-GR" dirty="0"/>
              <a:t>ΕΠΙΚΟΙΝΩΝΙΑ</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9"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87993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49088" y="1371600"/>
            <a:ext cx="8726556" cy="2275995"/>
          </a:xfrm>
        </p:spPr>
        <p:txBody>
          <a:bodyPr/>
          <a:lstStyle/>
          <a:p>
            <a:pPr marL="139700" indent="0" algn="just">
              <a:buNone/>
            </a:pPr>
            <a:r>
              <a:rPr lang="el-GR" sz="1200" dirty="0"/>
              <a:t>Εκτός από τα κοινωνικά δίκτυα, υπάρχουν και άλλες μορφές για να προσελκύσουμε τους πιθανούς πελάτες μας</a:t>
            </a:r>
            <a:endParaRPr lang="es-ES" sz="1200" dirty="0"/>
          </a:p>
          <a:p>
            <a:pPr lvl="0" algn="just"/>
            <a:r>
              <a:rPr lang="el-GR" sz="1200" dirty="0"/>
              <a:t>Διαφημίσεις: μέσω διαφημίσεων στο διαδίκτυο μπορείτε να αφήσετε τους ανθρώπους να γνωρίζουν τι έχετε να προσφέρετε. Αυτό ονομάζεται «ψηφιακή διαφήμιση». Οι πιο δημοφιλείς μορφές διαφημίσεων προβολής είναι τα πανό, οι σελίδες προορισμού και τα αναδυόμενα παράθυρα. Η Google προσφέρει την επιλογή να πληρώνει κάποιος για τα πανό της, ώστε να μπορείτε να διαφημιστείτε σε αυτούς τους χώρους. Οι σελίδες προορισμού είναι εκείνες οι σελίδες όπου οι επισκέπτες "προσγειώνονται" όταν κάνουν κλικ σε μια διαφήμιση Google AdWords ή παρόμοια. Είναι ένας τύπος διαδικτυακής πληρωμένης διαφήμισης, αλλά αξίζει αν θέλουμε να δώσουμε ώθηση στην επιχείρησή μας.</a:t>
            </a:r>
          </a:p>
          <a:p>
            <a:pPr lvl="0" algn="just"/>
            <a:r>
              <a:rPr lang="el-GR" sz="1200" dirty="0"/>
              <a:t>Ενημερωτικά Δελτία: είναι μια ψηφιακή ενημερωτική έκδοση που παραδίδεται συχνά μέσω ηλεκτρονικού ταχυδρομείου. Μπορούμε να προσκαλέσουμε τους πελάτες μας να εγγραφούν στο ενημερωτικό δελτίο μας για να τους στείλουν πληροφορίες για τα προϊόντα μας ή για οποιαδήποτε είδηση. Είναι σημαντικό να είμαστε ενεργοί και ίσως να δημιουργήσουμε μια ημέρα για να στείλουμε το ενημερωτικό δελτίο κάθε εβδομάδα / μήνα. Υπάρχει μια πλατφόρμα που παρέχει υπηρεσία παράδοσης μέσω ηλεκτρονικού ταχυδρομείου. Μέσα από αυτό μπορούμε να στείλουμε καμπάνιες ηλεκτρονικού ταχυδρομείου από τον ιστότοπό μας και επιτρέπει στους χρήστες να βλέπουν ένα ιστορικό μηνυμάτων ηλεκτρονικού ταχυδρομείου που έχουν αποσταλεί από το Mailchimp (https://mailchimp.com/).</a:t>
            </a:r>
            <a:endParaRPr lang="es-ES" sz="1200" dirty="0"/>
          </a:p>
          <a:p>
            <a:pPr marL="139700" lvl="0" indent="0" algn="just">
              <a:buNone/>
            </a:pPr>
            <a:r>
              <a:rPr lang="en-GB" dirty="0"/>
              <a:t>    </a:t>
            </a:r>
            <a:endParaRPr lang="es-ES" dirty="0"/>
          </a:p>
          <a:p>
            <a:endParaRPr lang="es-ES" dirty="0"/>
          </a:p>
        </p:txBody>
      </p:sp>
      <p:sp>
        <p:nvSpPr>
          <p:cNvPr id="4" name="3 CuadroTexto"/>
          <p:cNvSpPr txBox="1"/>
          <p:nvPr/>
        </p:nvSpPr>
        <p:spPr>
          <a:xfrm>
            <a:off x="242696" y="233449"/>
            <a:ext cx="2564295" cy="307777"/>
          </a:xfrm>
          <a:prstGeom prst="rect">
            <a:avLst/>
          </a:prstGeom>
          <a:noFill/>
        </p:spPr>
        <p:txBody>
          <a:bodyPr wrap="square" rtlCol="0">
            <a:spAutoFit/>
          </a:bodyPr>
          <a:lstStyle/>
          <a:p>
            <a:r>
              <a:rPr lang="el-GR" dirty="0"/>
              <a:t>Ενότητα</a:t>
            </a:r>
            <a:r>
              <a:rPr lang="es-ES" dirty="0"/>
              <a:t> 1. </a:t>
            </a:r>
            <a:r>
              <a:rPr lang="el-GR" dirty="0"/>
              <a:t>ΕΠΙΚΟΙΝΩΝΙΑ</a:t>
            </a:r>
            <a:endParaRPr lang="es-ES" dirty="0"/>
          </a:p>
        </p:txBody>
      </p:sp>
      <p:sp>
        <p:nvSpPr>
          <p:cNvPr id="5" name="1 Título"/>
          <p:cNvSpPr txBox="1">
            <a:spLocks/>
          </p:cNvSpPr>
          <p:nvPr/>
        </p:nvSpPr>
        <p:spPr>
          <a:xfrm>
            <a:off x="268357" y="646044"/>
            <a:ext cx="8607288" cy="79513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l-GR" sz="3600" b="1" dirty="0">
                <a:solidFill>
                  <a:srgbClr val="F24F4F"/>
                </a:solidFill>
                <a:latin typeface="Cambria" panose="02040503050406030204" pitchFamily="18" charset="0"/>
              </a:rPr>
              <a:t>Διαφήμιση &amp; Ενημερωτικά Δελτία</a:t>
            </a:r>
            <a:endParaRPr lang="es-ES" sz="3600" b="1" dirty="0">
              <a:solidFill>
                <a:srgbClr val="F24F4F"/>
              </a:solidFill>
              <a:latin typeface="Cambria" panose="02040503050406030204" pitchFamily="18" charset="0"/>
            </a:endParaRPr>
          </a:p>
        </p:txBody>
      </p:sp>
      <p:sp>
        <p:nvSpPr>
          <p:cNvPr id="6"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7"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9"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863781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l-GR" sz="3600" b="0" dirty="0">
                <a:solidFill>
                  <a:srgbClr val="F24F4F"/>
                </a:solidFill>
                <a:latin typeface="Cambria" panose="02040503050406030204" pitchFamily="18" charset="0"/>
              </a:rPr>
              <a:t>ΕΝΟΤΗΤΑ</a:t>
            </a:r>
            <a:r>
              <a:rPr lang="es-ES" sz="3600" b="0" dirty="0">
                <a:solidFill>
                  <a:srgbClr val="F24F4F"/>
                </a:solidFill>
                <a:latin typeface="Cambria" panose="02040503050406030204" pitchFamily="18" charset="0"/>
              </a:rPr>
              <a:t> 2. </a:t>
            </a:r>
            <a:r>
              <a:rPr lang="el-GR" b="0" dirty="0">
                <a:solidFill>
                  <a:srgbClr val="F24F4F"/>
                </a:solidFill>
                <a:latin typeface="Cambria" panose="02040503050406030204" pitchFamily="18" charset="0"/>
              </a:rPr>
              <a:t>ΣΥΝΕΡΓΑΣΙΑ</a:t>
            </a:r>
            <a:endParaRPr lang="es-ES" sz="3600"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0242318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773</TotalTime>
  <Words>1967</Words>
  <Application>Microsoft Office PowerPoint</Application>
  <PresentationFormat>On-screen Show (16:9)</PresentationFormat>
  <Paragraphs>101</Paragraphs>
  <Slides>15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Cambria</vt:lpstr>
      <vt:lpstr>EB Garamond</vt:lpstr>
      <vt:lpstr>Century Gothic</vt:lpstr>
      <vt:lpstr>EB Garamond Medium</vt:lpstr>
      <vt:lpstr>Garamond</vt:lpstr>
      <vt:lpstr>Arial</vt:lpstr>
      <vt:lpstr>Simple Light</vt:lpstr>
      <vt:lpstr> ARTCademy “Arts and Crafts Academy”</vt:lpstr>
      <vt:lpstr>Ενότητα 1. ΕΠΙΚΟΙΝΩΝΙΑ &amp; ΣΥΝΕΡΓΑΣΙΑ ΓΙΑ ΤΙΣ ΜΙΚΡΕΣ ΕΠΙΧΕΙΡΗΣΕΙΣ ΤΕΧΝΗΣ &amp; ΧΕΙΡΟΤΕΧΝΙΑΣ</vt:lpstr>
      <vt:lpstr>ΕΝΟΤΗΤΑ 1. ΕΠΙΚΟΙΝΩΝΙΑ</vt:lpstr>
      <vt:lpstr>Παρουσία στο διαδύκτιο</vt:lpstr>
      <vt:lpstr>PowerPoint Presentation</vt:lpstr>
      <vt:lpstr>Κοινωνικά Δίκτυα</vt:lpstr>
      <vt:lpstr>Κοινωνικά Δίκτυα</vt:lpstr>
      <vt:lpstr>PowerPoint Presentation</vt:lpstr>
      <vt:lpstr>ΕΝΟΤΗΤΑ 2. ΣΥΝΕΡΓΑΣΙΑ</vt:lpstr>
      <vt:lpstr>Συνεργασία και ανταλλαγή μέσω ψηφιακών τεχνολογιών</vt:lpstr>
      <vt:lpstr>Συνεργασία και ανταλλαγή μέσω ψηφιακών τεχνολογιών</vt:lpstr>
      <vt:lpstr>Εφαρμογές μικροχρηματοδότησης και πλατφόρμες πολλαπλών χρήσεων</vt:lpstr>
      <vt:lpstr>Εφαρμογές μικροχρηματοδότησης και πλατφόρμες πολλαπλών χρήσεων</vt:lpstr>
      <vt:lpstr>Εφαρμογές μικροχρηματοδότησης και πλατφόρμες πολλαπλών χρήσεων</vt:lpstr>
      <vt:lpstr>ΕΥΧΑΡΙΣΤΟΥΜΕ!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ARTCademy “Arts and Crafts Academy”</dc:title>
  <dc:creator>Usuario</dc:creator>
  <cp:lastModifiedBy>dell</cp:lastModifiedBy>
  <cp:revision>44</cp:revision>
  <dcterms:modified xsi:type="dcterms:W3CDTF">2020-01-08T14:39:53Z</dcterms:modified>
</cp:coreProperties>
</file>