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256" r:id="rId2"/>
    <p:sldId id="272" r:id="rId3"/>
    <p:sldId id="283" r:id="rId4"/>
    <p:sldId id="275" r:id="rId5"/>
    <p:sldId id="287" r:id="rId6"/>
    <p:sldId id="276" r:id="rId7"/>
    <p:sldId id="280" r:id="rId8"/>
    <p:sldId id="281" r:id="rId9"/>
    <p:sldId id="285" r:id="rId10"/>
    <p:sldId id="282" r:id="rId11"/>
    <p:sldId id="288" r:id="rId12"/>
    <p:sldId id="289" r:id="rId13"/>
    <p:sldId id="290" r:id="rId14"/>
    <p:sldId id="291" r:id="rId15"/>
    <p:sldId id="274" r:id="rId16"/>
  </p:sldIdLst>
  <p:sldSz cx="9144000" cy="5143500" type="screen16x9"/>
  <p:notesSz cx="6858000" cy="9144000"/>
  <p:embeddedFontLst>
    <p:embeddedFont>
      <p:font typeface="EB Garamond Medium" panose="020B0604020202020204" charset="0"/>
      <p:regular r:id="rId18"/>
      <p:bold r:id="rId19"/>
      <p:italic r:id="rId20"/>
      <p:boldItalic r:id="rId21"/>
    </p:embeddedFont>
    <p:embeddedFont>
      <p:font typeface="Garamond" panose="02020404030301010803" pitchFamily="18" charset="0"/>
      <p:regular r:id="rId22"/>
      <p:bold r:id="rId23"/>
      <p:italic r:id="rId24"/>
    </p:embeddedFont>
    <p:embeddedFont>
      <p:font typeface="EB Garamond" panose="020B0604020202020204" charset="0"/>
      <p:regular r:id="rId25"/>
      <p:bold r:id="rId26"/>
      <p:italic r:id="rId27"/>
      <p:boldItalic r:id="rId28"/>
    </p:embeddedFont>
    <p:embeddedFont>
      <p:font typeface="Cambria" panose="02040503050406030204" pitchFamily="18"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4660"/>
  </p:normalViewPr>
  <p:slideViewPr>
    <p:cSldViewPr snapToGrid="0">
      <p:cViewPr varScale="1">
        <p:scale>
          <a:sx n="141" d="100"/>
          <a:sy n="141" d="100"/>
        </p:scale>
        <p:origin x="942"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68776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426268"/>
            <a:ext cx="7138200" cy="1263600"/>
          </a:xfrm>
        </p:spPr>
        <p:txBody>
          <a:bodyPr/>
          <a:lstStyle/>
          <a:p>
            <a:r>
              <a:rPr lang="pl-PL" sz="2800" dirty="0">
                <a:solidFill>
                  <a:srgbClr val="F24F4F"/>
                </a:solidFill>
                <a:latin typeface="Cambria" panose="02040503050406030204" pitchFamily="18" charset="0"/>
              </a:rPr>
              <a:t>Współpraca i dzielenie się zasobami z wykorzystaniem technologii cyfrowych</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798982"/>
            <a:ext cx="8881289" cy="1143951"/>
          </a:xfrm>
        </p:spPr>
        <p:txBody>
          <a:bodyPr/>
          <a:lstStyle/>
          <a:p>
            <a:pPr marL="139700" indent="0" algn="l">
              <a:buNone/>
            </a:pPr>
            <a:r>
              <a:rPr lang="pl-PL" sz="1600" dirty="0"/>
              <a:t>Przyjmujemy, że współpraca powinna być jednym z fundamentów prowadzenia biznesu jako, że to właśnie dzięki nawiązywaniu nowych kontaktów nasza firma może się rozwijać. Kluczowa w tym jest możliwość docierania do specjalistów z danej dziedziny, z którymi możemy wejść w kooperację.</a:t>
            </a:r>
          </a:p>
          <a:p>
            <a:pPr marL="139700" indent="0" algn="l">
              <a:buNone/>
            </a:pPr>
            <a:endParaRPr lang="en-GB" sz="1600" dirty="0" smtClean="0"/>
          </a:p>
          <a:p>
            <a:pPr lvl="0" algn="l"/>
            <a:r>
              <a:rPr lang="it-IT" sz="1600" dirty="0"/>
              <a:t>Subskrypcja grup dyskusyjnych: dobrym sposobem na poznanie ludzi należących do naszego sektora jest zapisanie się do profesjonalnej grupy, w której inni rzemieślnicy dzielą się swoimi opiniami lub informacjami, które mogą zainteresować inne osoby zajmujące się podobnymi rzeczami. Jest to także doskonałę źródło wiedzy na temat nowych trendów i aktualności w naszej branży.</a:t>
            </a:r>
            <a:endParaRPr lang="pl-PL" sz="1600" dirty="0"/>
          </a:p>
          <a:p>
            <a:pPr algn="l"/>
            <a:endParaRPr lang="es-ES" sz="1600" dirty="0"/>
          </a:p>
          <a:p>
            <a:pPr algn="l"/>
            <a:endParaRPr lang="es-ES" sz="1600" dirty="0"/>
          </a:p>
          <a:p>
            <a:pPr marL="114300" indent="0">
              <a:buNone/>
            </a:pPr>
            <a:endParaRPr lang="es-ES" dirty="0"/>
          </a:p>
          <a:p>
            <a:endParaRPr lang="es-ES" dirty="0"/>
          </a:p>
        </p:txBody>
      </p:sp>
      <p:sp>
        <p:nvSpPr>
          <p:cNvPr id="4" name="3 CuadroTexto"/>
          <p:cNvSpPr txBox="1"/>
          <p:nvPr/>
        </p:nvSpPr>
        <p:spPr>
          <a:xfrm>
            <a:off x="333838" y="239709"/>
            <a:ext cx="2564295" cy="307777"/>
          </a:xfrm>
          <a:prstGeom prst="rect">
            <a:avLst/>
          </a:prstGeom>
          <a:noFill/>
        </p:spPr>
        <p:txBody>
          <a:bodyPr wrap="square" rtlCol="0">
            <a:spAutoFit/>
          </a:bodyPr>
          <a:lstStyle/>
          <a:p>
            <a:r>
              <a:rPr lang="es-ES" dirty="0"/>
              <a:t>CZĘŚĆ 2. WSPÓŁPRACA</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dirty="0">
                <a:solidFill>
                  <a:srgbClr val="F24F4F"/>
                </a:solidFill>
                <a:latin typeface="Cambria" panose="02040503050406030204" pitchFamily="18" charset="0"/>
              </a:rPr>
              <a:t>Współpraca i dzielenie się zasobami z wykorzystaniem technologii cyfrowych</a:t>
            </a:r>
            <a:endParaRPr lang="es-ES" dirty="0"/>
          </a:p>
        </p:txBody>
      </p:sp>
      <p:sp>
        <p:nvSpPr>
          <p:cNvPr id="3" name="2 Marcador de texto"/>
          <p:cNvSpPr>
            <a:spLocks noGrp="1"/>
          </p:cNvSpPr>
          <p:nvPr>
            <p:ph type="body" idx="1"/>
          </p:nvPr>
        </p:nvSpPr>
        <p:spPr>
          <a:xfrm>
            <a:off x="1002900" y="2282275"/>
            <a:ext cx="7138200" cy="1741500"/>
          </a:xfrm>
        </p:spPr>
        <p:txBody>
          <a:bodyPr/>
          <a:lstStyle/>
          <a:p>
            <a:pPr algn="just"/>
            <a:r>
              <a:rPr lang="it-IT" dirty="0"/>
              <a:t>Blogi: jeśli zdecydujemy się otworzyć własnego bloga, możemy opisywać na nim nasze produkty lub inne informacje związane z naszą działalnością. Ponadto, dzięki możliwości dodawania komentarzy pod postami możliwe będzie otrzymywanie iformacji zwrotnych, opinii czy porad</a:t>
            </a:r>
            <a:r>
              <a:rPr lang="it-IT" dirty="0" smtClean="0"/>
              <a:t>.</a:t>
            </a:r>
            <a:r>
              <a:rPr lang="en-GB" dirty="0" smtClean="0"/>
              <a:t> </a:t>
            </a:r>
            <a:endParaRPr lang="es-ES" dirty="0"/>
          </a:p>
          <a:p>
            <a:pPr marL="139700" lvl="0" indent="0" algn="just">
              <a:buNone/>
            </a:pPr>
            <a:endParaRPr lang="en-GB" dirty="0" smtClean="0"/>
          </a:p>
          <a:p>
            <a:pPr lvl="0" algn="l"/>
            <a:r>
              <a:rPr lang="it-IT" dirty="0"/>
              <a:t>Forum: jest to rodzaj strony internetowej, na której ludzie mogą prowadzić rozmowy publikując wiadomości uporządkowane w wątki tematyczne. Jeśli dołączysz do forów dotyczących pracy rzemieślniczej lub artystycznej, możesz rozmawiać z innymi specjalistami z branży i dzielić się swoimi opiniami</a:t>
            </a:r>
            <a:r>
              <a:rPr lang="it-IT" dirty="0" smtClean="0"/>
              <a:t>.</a:t>
            </a:r>
            <a:endParaRPr lang="pl-PL" dirty="0"/>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71870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5" name="4 CuadroTexto"/>
          <p:cNvSpPr txBox="1"/>
          <p:nvPr/>
        </p:nvSpPr>
        <p:spPr>
          <a:xfrm>
            <a:off x="333838" y="239709"/>
            <a:ext cx="2564295" cy="307777"/>
          </a:xfrm>
          <a:prstGeom prst="rect">
            <a:avLst/>
          </a:prstGeom>
          <a:noFill/>
        </p:spPr>
        <p:txBody>
          <a:bodyPr wrap="square" rtlCol="0">
            <a:spAutoFit/>
          </a:bodyPr>
          <a:lstStyle/>
          <a:p>
            <a:r>
              <a:rPr lang="es-ES" dirty="0"/>
              <a:t>CZĘŚĆ 2. WSPÓŁPRACA</a:t>
            </a:r>
            <a:endParaRPr lang="es-ES" dirty="0"/>
          </a:p>
        </p:txBody>
      </p:sp>
      <p:pic>
        <p:nvPicPr>
          <p:cNvPr id="6" name="Google Shape;441;p31"/>
          <p:cNvPicPr preferRelativeResize="0"/>
          <p:nvPr/>
        </p:nvPicPr>
        <p:blipFill>
          <a:blip r:embed="rId2">
            <a:alphaModFix/>
          </a:blip>
          <a:stretch>
            <a:fillRect/>
          </a:stretch>
        </p:blipFill>
        <p:spPr>
          <a:xfrm>
            <a:off x="7380894" y="4375412"/>
            <a:ext cx="1715527" cy="815400"/>
          </a:xfrm>
          <a:prstGeom prst="rect">
            <a:avLst/>
          </a:prstGeom>
          <a:noFill/>
          <a:ln>
            <a:noFill/>
          </a:ln>
        </p:spPr>
      </p:pic>
    </p:spTree>
    <p:extLst>
      <p:ext uri="{BB962C8B-B14F-4D97-AF65-F5344CB8AC3E}">
        <p14:creationId xmlns:p14="http://schemas.microsoft.com/office/powerpoint/2010/main" val="24233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568385"/>
            <a:ext cx="7138200" cy="1180902"/>
          </a:xfrm>
        </p:spPr>
        <p:txBody>
          <a:bodyPr/>
          <a:lstStyle/>
          <a:p>
            <a:r>
              <a:rPr lang="pl-PL" sz="2400" dirty="0">
                <a:solidFill>
                  <a:srgbClr val="F24F4F"/>
                </a:solidFill>
                <a:latin typeface="Cambria" panose="02040503050406030204" pitchFamily="18" charset="0"/>
              </a:rPr>
              <a:t>Aplikacje do mikrofinansowania i platformy finansowania społecznościowego</a:t>
            </a:r>
            <a:endParaRPr lang="es-ES" sz="24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85191" y="1863912"/>
            <a:ext cx="7453467" cy="1741500"/>
          </a:xfrm>
        </p:spPr>
        <p:txBody>
          <a:bodyPr/>
          <a:lstStyle/>
          <a:p>
            <a:pPr marL="139700" indent="0" algn="l">
              <a:buNone/>
            </a:pPr>
            <a:r>
              <a:rPr lang="es-ES" sz="1200" dirty="0"/>
              <a:t>Finansowanie społecznościowe stało się popularnym sposobem pozyskiwania funduszy na nowy projekt lub działalność startupową. W ten sposób możesz zaoferować innym osobom możliwość włączenia się we współtworzenie Twoim biznesie. Istnieje wiele platform finansowania społecznościowego. Każda z nich ma inny cel. </a:t>
            </a:r>
            <a:r>
              <a:rPr lang="pl-PL" sz="1200" dirty="0"/>
              <a:t> </a:t>
            </a:r>
            <a:r>
              <a:rPr lang="pl-PL" sz="1200" dirty="0" smtClean="0"/>
              <a:t>Poniżej </a:t>
            </a:r>
            <a:r>
              <a:rPr lang="pl-PL" sz="1200" dirty="0"/>
              <a:t>prezentujemy najpopularniejsze platformy</a:t>
            </a:r>
            <a:r>
              <a:rPr lang="pl-PL" sz="1200" dirty="0" smtClean="0"/>
              <a:t>:</a:t>
            </a:r>
          </a:p>
          <a:p>
            <a:pPr marL="139700" indent="0" algn="l">
              <a:buNone/>
            </a:pPr>
            <a:endParaRPr lang="pl-PL" sz="1200" dirty="0"/>
          </a:p>
          <a:p>
            <a:pPr marL="139700" indent="0" algn="l">
              <a:buNone/>
            </a:pPr>
            <a:r>
              <a:rPr lang="pl-PL" sz="1200" dirty="0" smtClean="0"/>
              <a:t>Kickstarter</a:t>
            </a:r>
            <a:endParaRPr lang="pl-PL" sz="1200" dirty="0"/>
          </a:p>
          <a:p>
            <a:pPr algn="l"/>
            <a:r>
              <a:rPr lang="es-ES" sz="1200" dirty="0"/>
              <a:t>Jest to najpopularniejsza strona finansowania społecznościowego w Internecie, poświęcona finansowaniu ciekawych pomysłów biznesowych, wynalazków i innowacyjnych produktów. Ważne jest to, że w razie niepowodzenia nie musisz oddawać zebranych środków finansowych.</a:t>
            </a:r>
            <a:endParaRPr lang="pl-PL" sz="1200"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8 CuadroTexto"/>
          <p:cNvSpPr txBox="1"/>
          <p:nvPr/>
        </p:nvSpPr>
        <p:spPr>
          <a:xfrm>
            <a:off x="333838" y="206156"/>
            <a:ext cx="2564295" cy="307777"/>
          </a:xfrm>
          <a:prstGeom prst="rect">
            <a:avLst/>
          </a:prstGeom>
          <a:noFill/>
        </p:spPr>
        <p:txBody>
          <a:bodyPr wrap="square" rtlCol="0">
            <a:spAutoFit/>
          </a:bodyPr>
          <a:lstStyle/>
          <a:p>
            <a:r>
              <a:rPr lang="es-ES" dirty="0"/>
              <a:t>CZĘŚĆ 2. WSPÓŁPRACA</a:t>
            </a:r>
            <a:endParaRPr lang="es-ES" dirty="0"/>
          </a:p>
        </p:txBody>
      </p:sp>
    </p:spTree>
    <p:extLst>
      <p:ext uri="{BB962C8B-B14F-4D97-AF65-F5344CB8AC3E}">
        <p14:creationId xmlns:p14="http://schemas.microsoft.com/office/powerpoint/2010/main" val="3483681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9094" y="434420"/>
            <a:ext cx="7138200" cy="964096"/>
          </a:xfrm>
        </p:spPr>
        <p:txBody>
          <a:bodyPr/>
          <a:lstStyle/>
          <a:p>
            <a:r>
              <a:rPr lang="pl-PL" sz="2400" dirty="0">
                <a:solidFill>
                  <a:srgbClr val="F24F4F"/>
                </a:solidFill>
                <a:latin typeface="Cambria" panose="02040503050406030204" pitchFamily="18" charset="0"/>
              </a:rPr>
              <a:t>Aplikacje do mikrofinansowania i platformy finansowania społecznościowego</a:t>
            </a:r>
            <a:endParaRPr lang="es-ES" sz="2400" dirty="0"/>
          </a:p>
        </p:txBody>
      </p:sp>
      <p:sp>
        <p:nvSpPr>
          <p:cNvPr id="3" name="2 Marcador de texto"/>
          <p:cNvSpPr>
            <a:spLocks noGrp="1"/>
          </p:cNvSpPr>
          <p:nvPr>
            <p:ph type="body" idx="1"/>
          </p:nvPr>
        </p:nvSpPr>
        <p:spPr>
          <a:xfrm>
            <a:off x="314003" y="1341512"/>
            <a:ext cx="8428382" cy="2484783"/>
          </a:xfrm>
        </p:spPr>
        <p:txBody>
          <a:bodyPr/>
          <a:lstStyle/>
          <a:p>
            <a:pPr marL="139700" lvl="0" indent="0" algn="l">
              <a:buNone/>
            </a:pPr>
            <a:r>
              <a:rPr lang="pl-PL" dirty="0" err="1"/>
              <a:t>Indiegogo</a:t>
            </a:r>
            <a:r>
              <a:rPr lang="pl-PL" dirty="0"/>
              <a:t>​</a:t>
            </a:r>
          </a:p>
          <a:p>
            <a:pPr marL="139700" indent="0" algn="l">
              <a:buNone/>
            </a:pPr>
            <a:r>
              <a:rPr lang="es-ES" dirty="0"/>
              <a:t>Nie jest to takt tak dobrze znana platforma jak Kickstarter. Ma jednak pewne zalety, których nie posiada Kickstarter. Indiegogo pozwala zachować zebrane fundusze, nawet jeśli nie byłeś w stanie osiągnąć założonego celu finansowego.</a:t>
            </a:r>
            <a:br>
              <a:rPr lang="es-ES" dirty="0"/>
            </a:br>
            <a:r>
              <a:rPr lang="es-ES" dirty="0"/>
              <a:t>Pozwala także kupować sfinansowane dzięki platformie produkty, dzięki czemu udane projekty mają kolejne potencjalny kanał zbytu</a:t>
            </a:r>
            <a:r>
              <a:rPr lang="es-ES" dirty="0" smtClean="0"/>
              <a:t>.</a:t>
            </a:r>
            <a:endParaRPr lang="pl-PL" dirty="0" smtClean="0"/>
          </a:p>
          <a:p>
            <a:pPr marL="139700" indent="0" algn="l">
              <a:buNone/>
            </a:pPr>
            <a:endParaRPr lang="pl-PL" dirty="0"/>
          </a:p>
          <a:p>
            <a:pPr marL="139700" lvl="0" indent="0" algn="l">
              <a:buNone/>
            </a:pPr>
            <a:r>
              <a:rPr lang="pl-PL" dirty="0" err="1"/>
              <a:t>Patreon</a:t>
            </a:r>
            <a:endParaRPr lang="pl-PL" dirty="0"/>
          </a:p>
          <a:p>
            <a:pPr marL="139700" indent="0" algn="l">
              <a:buNone/>
            </a:pPr>
            <a:r>
              <a:rPr lang="es-ES" dirty="0"/>
              <a:t>Inną popularną platformą crowdfundingową jest Patreon, który działa poprzez subskrypcje. Nie służy do jednorazowego zbierania środków na konkretne przedsięwzięcie, ale, ale zapewnia bieżące wsparcie finansowe twórcom.</a:t>
            </a:r>
            <a:br>
              <a:rPr lang="es-ES" dirty="0"/>
            </a:br>
            <a:r>
              <a:rPr lang="es-ES" dirty="0"/>
              <a:t>Portal posiada również opcję oferowania treści jedynie dla patronów finansujących Twoją działalność.</a:t>
            </a:r>
            <a:endParaRPr lang="pl-PL" dirty="0"/>
          </a:p>
          <a:p>
            <a:pPr marL="139700" lvl="0" indent="0" algn="l">
              <a:buNone/>
            </a:pPr>
            <a:endParaRPr lang="pl-PL" dirty="0" smtClean="0"/>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733387"/>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a:t>
            </a:r>
            <a:r>
              <a:rPr lang="en-US" sz="700" i="1" dirty="0" smtClean="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has </a:t>
            </a: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5" name="4 CuadroTexto"/>
          <p:cNvSpPr txBox="1"/>
          <p:nvPr/>
        </p:nvSpPr>
        <p:spPr>
          <a:xfrm>
            <a:off x="224507" y="126643"/>
            <a:ext cx="2564295" cy="307777"/>
          </a:xfrm>
          <a:prstGeom prst="rect">
            <a:avLst/>
          </a:prstGeom>
          <a:noFill/>
        </p:spPr>
        <p:txBody>
          <a:bodyPr wrap="square" rtlCol="0">
            <a:spAutoFit/>
          </a:bodyPr>
          <a:lstStyle/>
          <a:p>
            <a:r>
              <a:rPr lang="es-ES" dirty="0"/>
              <a:t>CZĘŚĆ 2. WSPÓŁPRACA</a:t>
            </a:r>
            <a:endParaRPr lang="es-ES" dirty="0"/>
          </a:p>
        </p:txBody>
      </p:sp>
    </p:spTree>
    <p:extLst>
      <p:ext uri="{BB962C8B-B14F-4D97-AF65-F5344CB8AC3E}">
        <p14:creationId xmlns:p14="http://schemas.microsoft.com/office/powerpoint/2010/main" val="221012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824948"/>
            <a:ext cx="7138200" cy="1033669"/>
          </a:xfrm>
        </p:spPr>
        <p:txBody>
          <a:bodyPr/>
          <a:lstStyle/>
          <a:p>
            <a:r>
              <a:rPr lang="pl-PL" sz="2400" dirty="0">
                <a:solidFill>
                  <a:srgbClr val="F24F4F"/>
                </a:solidFill>
                <a:latin typeface="Cambria" panose="02040503050406030204" pitchFamily="18" charset="0"/>
              </a:rPr>
              <a:t>Aplikacje do mikrofinansowania i platformy finansowania społecznościowego</a:t>
            </a:r>
            <a:endParaRPr lang="es-ES" sz="2400" dirty="0"/>
          </a:p>
        </p:txBody>
      </p:sp>
      <p:sp>
        <p:nvSpPr>
          <p:cNvPr id="3" name="2 Marcador de texto"/>
          <p:cNvSpPr>
            <a:spLocks noGrp="1"/>
          </p:cNvSpPr>
          <p:nvPr>
            <p:ph type="body" idx="1"/>
          </p:nvPr>
        </p:nvSpPr>
        <p:spPr>
          <a:xfrm>
            <a:off x="785191" y="2047461"/>
            <a:ext cx="7355909" cy="2229764"/>
          </a:xfrm>
        </p:spPr>
        <p:txBody>
          <a:bodyPr/>
          <a:lstStyle/>
          <a:p>
            <a:pPr marL="139700" lvl="0" indent="0" algn="l">
              <a:buNone/>
            </a:pPr>
            <a:r>
              <a:rPr lang="pl-PL" dirty="0" err="1"/>
              <a:t>GoFundMe</a:t>
            </a:r>
            <a:endParaRPr lang="pl-PL" dirty="0"/>
          </a:p>
          <a:p>
            <a:pPr marL="139700" indent="0" algn="l">
              <a:buNone/>
            </a:pPr>
            <a:r>
              <a:rPr lang="es-ES" dirty="0"/>
              <a:t>Ten portal jest bardziej popularny wśród osób, które potrzebują zgromadzić pieniądze w </a:t>
            </a:r>
            <a:r>
              <a:rPr lang="es-ES" dirty="0" smtClean="0"/>
              <a:t>moż</a:t>
            </a:r>
            <a:r>
              <a:rPr lang="pl-PL" dirty="0"/>
              <a:t>l</a:t>
            </a:r>
            <a:r>
              <a:rPr lang="es-ES" dirty="0" smtClean="0"/>
              <a:t>iwie </a:t>
            </a:r>
            <a:r>
              <a:rPr lang="es-ES" dirty="0"/>
              <a:t>krótkim czasie. Często zdarza się, że ludzie tutaj proszą o finansowanie społecznościowe dla krótkoterminowych projektów lub nagłych przypadków medycznych.</a:t>
            </a:r>
            <a:endParaRPr lang="pl-PL" dirty="0"/>
          </a:p>
          <a:p>
            <a:pPr marL="139700" indent="0" algn="l">
              <a:buNone/>
            </a:pPr>
            <a:endParaRPr lang="pl-PL" dirty="0"/>
          </a:p>
          <a:p>
            <a:pPr marL="139700" indent="0" algn="l">
              <a:buNone/>
            </a:pPr>
            <a:r>
              <a:rPr lang="pl-PL" dirty="0"/>
              <a:t>Jak więc widać, istnieje wiele różnych opcji zdobycia środków na działalność. Warto je sprawdzić. </a:t>
            </a:r>
            <a:endParaRPr lang="es-ES" dirty="0"/>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5" name="4 CuadroTexto"/>
          <p:cNvSpPr txBox="1"/>
          <p:nvPr/>
        </p:nvSpPr>
        <p:spPr>
          <a:xfrm>
            <a:off x="242696" y="206155"/>
            <a:ext cx="2564295" cy="307777"/>
          </a:xfrm>
          <a:prstGeom prst="rect">
            <a:avLst/>
          </a:prstGeom>
          <a:noFill/>
        </p:spPr>
        <p:txBody>
          <a:bodyPr wrap="square" rtlCol="0">
            <a:spAutoFit/>
          </a:bodyPr>
          <a:lstStyle/>
          <a:p>
            <a:r>
              <a:rPr lang="es-ES" dirty="0"/>
              <a:t>CZĘŚĆ 2. WSPÓŁPRACA</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spTree>
    <p:extLst>
      <p:ext uri="{BB962C8B-B14F-4D97-AF65-F5344CB8AC3E}">
        <p14:creationId xmlns:p14="http://schemas.microsoft.com/office/powerpoint/2010/main" val="35179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PL" sz="6000" dirty="0" smtClean="0">
                <a:solidFill>
                  <a:srgbClr val="E06666"/>
                </a:solidFill>
                <a:latin typeface="Cambria"/>
                <a:ea typeface="Cambria"/>
                <a:cs typeface="Cambria"/>
                <a:sym typeface="Cambria"/>
              </a:rPr>
              <a:t>DZIĘKUJEMY</a:t>
            </a:r>
            <a:r>
              <a:rPr lang="es" sz="6000" dirty="0" smtClean="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s" sz="3200" b="0" dirty="0" smtClean="0">
                <a:solidFill>
                  <a:srgbClr val="E06666"/>
                </a:solidFill>
                <a:latin typeface="Cambria"/>
                <a:ea typeface="Cambria"/>
                <a:cs typeface="Cambria"/>
                <a:sym typeface="Cambria"/>
              </a:rPr>
              <a:t>Modu</a:t>
            </a:r>
            <a:r>
              <a:rPr lang="pl-PL" sz="3200" b="0" dirty="0" smtClean="0">
                <a:solidFill>
                  <a:srgbClr val="E06666"/>
                </a:solidFill>
                <a:latin typeface="Cambria"/>
                <a:ea typeface="Cambria"/>
                <a:cs typeface="Cambria"/>
                <a:sym typeface="Cambria"/>
              </a:rPr>
              <a:t>ł </a:t>
            </a:r>
            <a:r>
              <a:rPr lang="es" sz="3200" b="0" dirty="0" smtClean="0">
                <a:solidFill>
                  <a:srgbClr val="E06666"/>
                </a:solidFill>
                <a:latin typeface="Cambria"/>
                <a:ea typeface="Cambria"/>
                <a:cs typeface="Cambria"/>
                <a:sym typeface="Cambria"/>
              </a:rPr>
              <a:t>1</a:t>
            </a:r>
            <a:r>
              <a:rPr lang="es" sz="3200" b="0" dirty="0" smtClean="0">
                <a:solidFill>
                  <a:srgbClr val="E06666"/>
                </a:solidFill>
                <a:latin typeface="Cambria"/>
                <a:ea typeface="Cambria"/>
                <a:cs typeface="Cambria"/>
                <a:sym typeface="Cambria"/>
              </a:rPr>
              <a:t>.</a:t>
            </a:r>
            <a:r>
              <a:rPr lang="es-ES" sz="3200" b="0" dirty="0" smtClean="0">
                <a:solidFill>
                  <a:srgbClr val="E06666"/>
                </a:solidFill>
                <a:latin typeface="Cambria"/>
                <a:ea typeface="Cambria"/>
                <a:cs typeface="Cambria"/>
                <a:sym typeface="Cambria"/>
              </a:rPr>
              <a:t> </a:t>
            </a:r>
            <a:r>
              <a:rPr lang="pl-PL" sz="3200" b="0" dirty="0">
                <a:solidFill>
                  <a:srgbClr val="E06666"/>
                </a:solidFill>
                <a:latin typeface="Cambria"/>
                <a:ea typeface="Cambria"/>
                <a:cs typeface="Cambria"/>
                <a:sym typeface="Cambria"/>
              </a:rPr>
              <a:t>KOMUNIKACJA I WSPÓŁPRACA DLA PRZEDSIĘBIORSTW RZEMIEŚLNICZYCH I ARTYSTYCZNYCH</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b="0" dirty="0" smtClean="0">
                <a:solidFill>
                  <a:srgbClr val="F24F4F"/>
                </a:solidFill>
                <a:latin typeface="Cambria" panose="02040503050406030204" pitchFamily="18" charset="0"/>
              </a:rPr>
              <a:t>CZEŚĆ </a:t>
            </a:r>
            <a:r>
              <a:rPr lang="es-ES" b="0" dirty="0" smtClean="0">
                <a:solidFill>
                  <a:srgbClr val="F24F4F"/>
                </a:solidFill>
                <a:latin typeface="Cambria" panose="02040503050406030204" pitchFamily="18" charset="0"/>
              </a:rPr>
              <a:t>1</a:t>
            </a:r>
            <a:r>
              <a:rPr lang="es-ES" b="0" dirty="0">
                <a:solidFill>
                  <a:srgbClr val="F24F4F"/>
                </a:solidFill>
                <a:latin typeface="Cambria" panose="02040503050406030204" pitchFamily="18" charset="0"/>
              </a:rPr>
              <a:t>. </a:t>
            </a:r>
            <a:r>
              <a:rPr lang="pl-PL" b="0" dirty="0" smtClean="0">
                <a:solidFill>
                  <a:srgbClr val="F24F4F"/>
                </a:solidFill>
                <a:latin typeface="Cambria" panose="02040503050406030204" pitchFamily="18" charset="0"/>
              </a:rPr>
              <a:t>KOMUNIKACJA</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a:solidFill>
                  <a:srgbClr val="F24F4F"/>
                </a:solidFill>
                <a:latin typeface="Cambria" panose="02040503050406030204" pitchFamily="18" charset="0"/>
              </a:rPr>
              <a:t>Obecność w internecie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863912"/>
            <a:ext cx="7138200" cy="1741500"/>
          </a:xfrm>
        </p:spPr>
        <p:txBody>
          <a:bodyPr/>
          <a:lstStyle/>
          <a:p>
            <a:pPr algn="l"/>
            <a:r>
              <a:rPr lang="pl-PL" dirty="0"/>
              <a:t>Jeśli chodzi o komunikację cyfrową, znajdujemy wiele różnych kanałów, za pomocą których możemy się komunikować. Jedną z nich są na przykład sieci społecznościowe. Wszystkie one pozwalają na publikowanie wiadomości o sobie, ale również na kontakt z innymi za pośrednictwem wiadomości czy czatów. </a:t>
            </a:r>
          </a:p>
          <a:p>
            <a:pPr algn="just"/>
            <a:r>
              <a:rPr lang="pl-PL" dirty="0"/>
              <a:t>W biznesie cyfrowe kanały komunikacji wykorzystywane są przede wszystkim w celu dotarcia do potencjalnych klientów. Pierwszym sposobem, aby zapoznać klientów z naszą ofertą jest firmowa strona internetowa. Obecnie posiadanie strony, na której zaprezentowane będą nasze produkty i usługi to podstawa. Poniżej znajdziesz kilka wskazówek, jak taka strona powinna wyglądać:</a:t>
            </a: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pl-PL" dirty="0" smtClean="0"/>
              <a:t>CZĘŚĆ </a:t>
            </a:r>
            <a:r>
              <a:rPr lang="es-ES" dirty="0" smtClean="0"/>
              <a:t>1</a:t>
            </a:r>
            <a:r>
              <a:rPr lang="es-ES" dirty="0" smtClean="0"/>
              <a:t>. </a:t>
            </a:r>
            <a:r>
              <a:rPr lang="pl-PL" dirty="0" smtClean="0"/>
              <a:t>KOMUNIKACJA</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11700" y="1252330"/>
            <a:ext cx="8520600" cy="3597965"/>
          </a:xfrm>
        </p:spPr>
        <p:txBody>
          <a:bodyPr/>
          <a:lstStyle/>
          <a:p>
            <a:pPr lvl="0"/>
            <a:r>
              <a:rPr lang="pl-PL" sz="1400" dirty="0"/>
              <a:t>Treść i struktura strony powinny być tworzone w z uwzględnieniem trzech podstawowych kryteriów: użyteczności, łatwości obsługi i dostępności.</a:t>
            </a:r>
          </a:p>
          <a:p>
            <a:pPr lvl="0"/>
            <a:r>
              <a:rPr lang="pl-PL" sz="1400" dirty="0"/>
              <a:t>Twoja witryna powinna wzmacniać pozytywny wizerunek Twojej marki. Warto wykorzystać atrakcyjne zdjęcia i filmy pokazujące Twoją pracę.</a:t>
            </a:r>
          </a:p>
          <a:p>
            <a:pPr lvl="0"/>
            <a:r>
              <a:rPr lang="pl-PL" sz="1400" dirty="0"/>
              <a:t>Musisz jasno i precyzyjnie opisać swoje produkty i usługi, a także to co i w jaki sposób chcesz przekazać klientom.</a:t>
            </a:r>
          </a:p>
          <a:p>
            <a:pPr lvl="0"/>
            <a:r>
              <a:rPr lang="pl-PL" sz="1400" dirty="0"/>
              <a:t>Strona powinna zawierać wszystkie najważniejsze dane kontaktowe (e-mail, numery telefonów, adres, Skype, Facebook, YouTube itp.). Także menu nawigacyjne powinno być łatwo dostępne.</a:t>
            </a:r>
          </a:p>
          <a:p>
            <a:pPr lvl="0"/>
            <a:r>
              <a:rPr lang="pl-PL" sz="1400" dirty="0"/>
              <a:t>Zadbaj o to, aby Twoja strona była stale aktualizowana. Inaczej ludzie pomyślą, że tak naprawdę firma nie działa zbyt prężnie.</a:t>
            </a:r>
          </a:p>
          <a:p>
            <a:pPr lvl="0"/>
            <a:r>
              <a:rPr lang="pl-PL" sz="1400" dirty="0"/>
              <a:t>Treść ma podstawowe znaczenie dla każdej witryny i jej pozycji. Wszystkie informacje, które umieścisz na swojej stronie, muszą być spójne z twoją misją i wartościami jako marki.</a:t>
            </a:r>
          </a:p>
          <a:p>
            <a:endParaRPr lang="es-ES" sz="1600" dirty="0"/>
          </a:p>
        </p:txBody>
      </p:sp>
      <p:sp>
        <p:nvSpPr>
          <p:cNvPr id="5" name="4 CuadroTexto"/>
          <p:cNvSpPr txBox="1"/>
          <p:nvPr/>
        </p:nvSpPr>
        <p:spPr>
          <a:xfrm>
            <a:off x="342998" y="347539"/>
            <a:ext cx="2564295" cy="307777"/>
          </a:xfrm>
          <a:prstGeom prst="rect">
            <a:avLst/>
          </a:prstGeom>
          <a:noFill/>
        </p:spPr>
        <p:txBody>
          <a:bodyPr wrap="square" rtlCol="0">
            <a:spAutoFit/>
          </a:bodyPr>
          <a:lstStyle/>
          <a:p>
            <a:r>
              <a:rPr lang="pl-PL" dirty="0"/>
              <a:t>CZĘŚĆ </a:t>
            </a:r>
            <a:r>
              <a:rPr lang="es-ES" dirty="0"/>
              <a:t>1. </a:t>
            </a:r>
            <a:r>
              <a:rPr lang="pl-PL" dirty="0"/>
              <a:t>KOMUNIKACJA</a:t>
            </a:r>
            <a:endParaRPr lang="es-ES" dirty="0"/>
          </a:p>
        </p:txBody>
      </p:sp>
      <p:sp>
        <p:nvSpPr>
          <p:cNvPr id="6" name="1 Título"/>
          <p:cNvSpPr txBox="1">
            <a:spLocks/>
          </p:cNvSpPr>
          <p:nvPr/>
        </p:nvSpPr>
        <p:spPr>
          <a:xfrm>
            <a:off x="3101008" y="417443"/>
            <a:ext cx="4722191" cy="117184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3600" dirty="0">
                <a:solidFill>
                  <a:srgbClr val="F24F4F"/>
                </a:solidFill>
                <a:latin typeface="Cambria" panose="02040503050406030204" pitchFamily="18" charset="0"/>
              </a:rPr>
              <a:t>Obecność w internecie </a:t>
            </a:r>
            <a:endParaRPr lang="es-ES" sz="3600" b="1" dirty="0">
              <a:solidFill>
                <a:srgbClr val="F24F4F"/>
              </a:solidFill>
              <a:latin typeface="Cambria" panose="02040503050406030204" pitchFamily="18" charset="0"/>
            </a:endParaRPr>
          </a:p>
        </p:txBody>
      </p:sp>
      <p:sp>
        <p:nvSpPr>
          <p:cNvPr id="8"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5" y="472864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9"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spTree>
    <p:extLst>
      <p:ext uri="{BB962C8B-B14F-4D97-AF65-F5344CB8AC3E}">
        <p14:creationId xmlns:p14="http://schemas.microsoft.com/office/powerpoint/2010/main" val="3611588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pl-PL" dirty="0" smtClean="0">
                <a:solidFill>
                  <a:srgbClr val="F24F4F"/>
                </a:solidFill>
                <a:latin typeface="Cambria" panose="02040503050406030204" pitchFamily="18" charset="0"/>
              </a:rPr>
              <a:t>Sieci społecznościowe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44827" y="1869803"/>
            <a:ext cx="7394712" cy="2433840"/>
          </a:xfrm>
        </p:spPr>
        <p:txBody>
          <a:bodyPr/>
          <a:lstStyle/>
          <a:p>
            <a:pPr marL="139700" indent="0" algn="l">
              <a:buNone/>
            </a:pPr>
            <a:r>
              <a:rPr lang="pl-PL" sz="1600" dirty="0"/>
              <a:t>Sieci społecznościowe stały obecnie jednym z najistotniejszych kanałów komunikacji. Oferują dostęp do  aktualnych, natychmiastowych i bezpłatnych informacji oraz dają możliwość kontaktu z milionami ludzi bez konieczności ruszania się z miejsca. Nie wystarczy jedynie założyć profili na różnych serwisach, trzeba stale pokazywać w nich swoją kreatywność. Klienci powinni widzieć, że na bieżąco udzielamy informacji i ulepszamy naszą ofertę. Do wyboru mamy cały szereg portali społecznościowych, z których najważniejsze to: Obecnie istnieje wiele różnych o różnych funkcjach, ale zalecamy profil na głównych:</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pl-PL" dirty="0"/>
              <a:t>CZĘŚĆ </a:t>
            </a:r>
            <a:r>
              <a:rPr lang="es-ES" dirty="0"/>
              <a:t>1. </a:t>
            </a:r>
            <a:r>
              <a:rPr lang="pl-PL" dirty="0"/>
              <a:t>KOMUNIKACJA</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988086" y="30179"/>
            <a:ext cx="7138200" cy="1263600"/>
          </a:xfrm>
        </p:spPr>
        <p:txBody>
          <a:bodyPr/>
          <a:lstStyle/>
          <a:p>
            <a:r>
              <a:rPr lang="pl-PL" dirty="0">
                <a:solidFill>
                  <a:srgbClr val="F24F4F"/>
                </a:solidFill>
                <a:latin typeface="Cambria" panose="02040503050406030204" pitchFamily="18" charset="0"/>
              </a:rPr>
              <a:t>Sieci społecznościowe</a:t>
            </a:r>
            <a:endParaRPr lang="es-ES" sz="36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9451" y="1043497"/>
            <a:ext cx="9069352" cy="1741500"/>
          </a:xfrm>
        </p:spPr>
        <p:txBody>
          <a:bodyPr/>
          <a:lstStyle/>
          <a:p>
            <a:pPr lvl="0" algn="l"/>
            <a:r>
              <a:rPr lang="pl-PL" b="1" dirty="0"/>
              <a:t>Facebook</a:t>
            </a:r>
            <a:r>
              <a:rPr lang="pl-PL" dirty="0"/>
              <a:t>: jest to jeden z najstarszych portali społecznościowych. Posiadanie profilu firmowego na tym portalu jest konieczne, abyśmy mogli prezentować swoje produkty i usługi i docierać do odbiorców. Możemy również dołączać do społecznościowych grup poświęconych sztuce i rzemiosłu i dzielić się doświadczeniami / poradami.</a:t>
            </a:r>
          </a:p>
          <a:p>
            <a:pPr lvl="0" algn="l"/>
            <a:r>
              <a:rPr lang="pl-PL" b="1" dirty="0"/>
              <a:t>Instagram</a:t>
            </a:r>
            <a:r>
              <a:rPr lang="pl-PL" dirty="0"/>
              <a:t>: ta sieć społecznościowa działa w podobny sposób jak Facebook. Możemy tam publikować zdjęcia naszych produktów. Jeśli dodamy do nich </a:t>
            </a:r>
            <a:r>
              <a:rPr lang="pl-PL" dirty="0" err="1"/>
              <a:t>tagi</a:t>
            </a:r>
            <a:r>
              <a:rPr lang="pl-PL" dirty="0"/>
              <a:t> (specyficzne słowa kluczowe zaczynające się znakiem #), ludzie będą mogli znaleźć nasze produkty za ich pośrednictwem.</a:t>
            </a:r>
          </a:p>
          <a:p>
            <a:pPr lvl="0" algn="l"/>
            <a:r>
              <a:rPr lang="pl-PL" b="1" dirty="0"/>
              <a:t>Twitter</a:t>
            </a:r>
            <a:r>
              <a:rPr lang="pl-PL" dirty="0"/>
              <a:t>: pozwala publikować krótkie wiadomości (280 znaków) ze zdjęciem / filmem, dzięki czemu możemy również używać go do prezentowania naszych produktów.</a:t>
            </a:r>
          </a:p>
          <a:p>
            <a:pPr lvl="0" algn="l"/>
            <a:r>
              <a:rPr lang="pl-PL" b="1" dirty="0"/>
              <a:t>Pinterest</a:t>
            </a:r>
            <a:r>
              <a:rPr lang="pl-PL" dirty="0"/>
              <a:t>: umożliwia użytkownikom znajdowanie i udostępnianie produktów poprzez publikowanie (zwanych „przypinaniem” w tej sieci społecznościowej) zdjęć lub filmów na własnych lub czyichś tablicach (tj. zbiorach zapisanych materiałów, zwykle uporządkowanych tematycznie) i przeglądanie materiałów przypiętych przez innych użytkowników.</a:t>
            </a:r>
          </a:p>
        </p:txBody>
      </p:sp>
      <p:sp>
        <p:nvSpPr>
          <p:cNvPr id="4" name="3 CuadroTexto"/>
          <p:cNvSpPr txBox="1"/>
          <p:nvPr/>
        </p:nvSpPr>
        <p:spPr>
          <a:xfrm>
            <a:off x="324873" y="239708"/>
            <a:ext cx="2564295" cy="307777"/>
          </a:xfrm>
          <a:prstGeom prst="rect">
            <a:avLst/>
          </a:prstGeom>
          <a:noFill/>
        </p:spPr>
        <p:txBody>
          <a:bodyPr wrap="square" rtlCol="0">
            <a:spAutoFit/>
          </a:bodyPr>
          <a:lstStyle/>
          <a:p>
            <a:r>
              <a:rPr lang="pl-PL" dirty="0"/>
              <a:t>CZĘŚĆ </a:t>
            </a:r>
            <a:r>
              <a:rPr lang="es-ES" dirty="0"/>
              <a:t>1. </a:t>
            </a:r>
            <a:r>
              <a:rPr lang="pl-PL" dirty="0"/>
              <a:t>KOMUNIKACJA</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87993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49088" y="1371600"/>
            <a:ext cx="8726556" cy="2275995"/>
          </a:xfrm>
        </p:spPr>
        <p:txBody>
          <a:bodyPr/>
          <a:lstStyle/>
          <a:p>
            <a:pPr marL="139700" indent="0" algn="l">
              <a:buNone/>
            </a:pPr>
            <a:r>
              <a:rPr lang="pl-PL" sz="1100" dirty="0"/>
              <a:t>Poza sieciami społecznościowymi istnieją też inne sposoby na budowanie zaangażowania i przyciąganie uwagi potencjalnych klientów</a:t>
            </a:r>
            <a:r>
              <a:rPr lang="pl-PL" sz="1100" dirty="0" smtClean="0"/>
              <a:t>:</a:t>
            </a:r>
          </a:p>
          <a:p>
            <a:pPr marL="139700" indent="0" algn="l">
              <a:buNone/>
            </a:pPr>
            <a:endParaRPr lang="pl-PL" sz="1100" dirty="0"/>
          </a:p>
          <a:p>
            <a:pPr lvl="0" algn="l"/>
            <a:r>
              <a:rPr lang="pl-PL" sz="1100" dirty="0"/>
              <a:t>Reklamy: poprzez reklamy w Internecie możesz poinformować ludzi o swojej ofercie. Najpopularniejszą formą reklamy cyfrowej jest tzw. reklama </a:t>
            </a:r>
            <a:r>
              <a:rPr lang="pl-PL" sz="1100" dirty="0" err="1"/>
              <a:t>displayowa</a:t>
            </a:r>
            <a:r>
              <a:rPr lang="pl-PL" sz="1100" dirty="0"/>
              <a:t>, czyli banery, tzw. strony docelowe (</a:t>
            </a:r>
            <a:r>
              <a:rPr lang="pl-PL" sz="1100" dirty="0" err="1"/>
              <a:t>landing</a:t>
            </a:r>
            <a:r>
              <a:rPr lang="pl-PL" sz="1100" dirty="0"/>
              <a:t> </a:t>
            </a:r>
            <a:r>
              <a:rPr lang="pl-PL" sz="1100" dirty="0" err="1"/>
              <a:t>page</a:t>
            </a:r>
            <a:r>
              <a:rPr lang="pl-PL" sz="1100" dirty="0"/>
              <a:t>) oraz wyskakujące okienka(pop-</a:t>
            </a:r>
            <a:r>
              <a:rPr lang="pl-PL" sz="1100" dirty="0" err="1"/>
              <a:t>up</a:t>
            </a:r>
            <a:r>
              <a:rPr lang="pl-PL" sz="1100" dirty="0"/>
              <a:t>). Google oferuje opcję płatnego wyświetlania reklam, dzięki czemu można dotrzeć do użytkowników portali tej firmy. Strony docelowe to strony, na których użytkownicy „lądują” po kliknięciu reklamy – np. Google </a:t>
            </a:r>
            <a:r>
              <a:rPr lang="pl-PL" sz="1100" dirty="0" err="1"/>
              <a:t>Ads</a:t>
            </a:r>
            <a:r>
              <a:rPr lang="pl-PL" sz="1100" dirty="0"/>
              <a:t>. Google </a:t>
            </a:r>
            <a:r>
              <a:rPr lang="pl-PL" sz="1100" dirty="0" err="1"/>
              <a:t>Ads</a:t>
            </a:r>
            <a:r>
              <a:rPr lang="pl-PL" sz="1100" dirty="0"/>
              <a:t> to forma płatnej reklamy w Internecie. </a:t>
            </a:r>
          </a:p>
          <a:p>
            <a:pPr marL="139700" indent="0" algn="l">
              <a:buNone/>
            </a:pPr>
            <a:endParaRPr lang="pl-PL" sz="1100" dirty="0" smtClean="0"/>
          </a:p>
          <a:p>
            <a:pPr marL="139700" indent="0" algn="l">
              <a:buNone/>
            </a:pPr>
            <a:r>
              <a:rPr lang="pl-PL" sz="1100" dirty="0" smtClean="0"/>
              <a:t>Mimo </a:t>
            </a:r>
            <a:r>
              <a:rPr lang="pl-PL" sz="1100" dirty="0"/>
              <a:t>konieczności ponoszenia kosztów emisji reklamy jest to dobry sposób na zwiększenie przychodów firmy</a:t>
            </a:r>
            <a:r>
              <a:rPr lang="pl-PL" sz="1100" dirty="0" smtClean="0"/>
              <a:t>.</a:t>
            </a:r>
          </a:p>
          <a:p>
            <a:pPr marL="139700" indent="0" algn="l">
              <a:buNone/>
            </a:pPr>
            <a:endParaRPr lang="pl-PL" sz="1100" dirty="0"/>
          </a:p>
          <a:p>
            <a:pPr lvl="0" algn="l"/>
            <a:r>
              <a:rPr lang="pl-PL" sz="1100" dirty="0"/>
              <a:t>Newsletter: to rodzaj cyfrowego biuletynu informacyjnego dostarczanego zwykle za pośrednictwem poczty elektronicznej. Możemy zaprosić naszych klientów do subskrypcji biuletynu, aby przesyłać im bieżące informacje o naszych produktach lub nowościach. Ważne, aby newsletter ukazywał się regularnie – co tydzień lub miesiąc. Najlepiej, gdy dzieje się to zawsze w ustalony dzień tygodnia. Na rynku dostępne są platformy, które ułatwiają zarządzanie newsletterem. Za ich pośrednictwem można zarządzać prowadzić wysyłkę biuletynu, czy przeglądać historię wysłanych do klientów </a:t>
            </a:r>
            <a:r>
              <a:rPr lang="pl-PL" sz="1100" dirty="0" err="1"/>
              <a:t>bliuletynów</a:t>
            </a:r>
            <a:r>
              <a:rPr lang="pl-PL" sz="1100" dirty="0"/>
              <a:t> (zobacz np. https://mailchimp.com/).</a:t>
            </a:r>
          </a:p>
          <a:p>
            <a:pPr marL="139700" lvl="0" indent="0" algn="just">
              <a:buNone/>
            </a:pPr>
            <a:r>
              <a:rPr lang="en-GB" sz="1200" dirty="0" smtClean="0"/>
              <a:t>    </a:t>
            </a:r>
            <a:endParaRPr lang="es-ES" sz="1200" dirty="0"/>
          </a:p>
          <a:p>
            <a:endParaRPr lang="es-ES" sz="1200" dirty="0"/>
          </a:p>
        </p:txBody>
      </p:sp>
      <p:sp>
        <p:nvSpPr>
          <p:cNvPr id="4" name="3 CuadroTexto"/>
          <p:cNvSpPr txBox="1"/>
          <p:nvPr/>
        </p:nvSpPr>
        <p:spPr>
          <a:xfrm>
            <a:off x="242696" y="233449"/>
            <a:ext cx="2564295" cy="307777"/>
          </a:xfrm>
          <a:prstGeom prst="rect">
            <a:avLst/>
          </a:prstGeom>
          <a:noFill/>
        </p:spPr>
        <p:txBody>
          <a:bodyPr wrap="square" rtlCol="0">
            <a:spAutoFit/>
          </a:bodyPr>
          <a:lstStyle/>
          <a:p>
            <a:r>
              <a:rPr lang="pl-PL" dirty="0"/>
              <a:t>CZĘŚĆ </a:t>
            </a:r>
            <a:r>
              <a:rPr lang="es-ES" dirty="0"/>
              <a:t>1. </a:t>
            </a:r>
            <a:r>
              <a:rPr lang="pl-PL" dirty="0"/>
              <a:t>KOMUNIKACJA</a:t>
            </a:r>
            <a:endParaRPr lang="es-ES" dirty="0"/>
          </a:p>
        </p:txBody>
      </p:sp>
      <p:sp>
        <p:nvSpPr>
          <p:cNvPr id="5" name="1 Título"/>
          <p:cNvSpPr txBox="1">
            <a:spLocks/>
          </p:cNvSpPr>
          <p:nvPr/>
        </p:nvSpPr>
        <p:spPr>
          <a:xfrm>
            <a:off x="1002900" y="646044"/>
            <a:ext cx="7138200" cy="79513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3600" b="1" dirty="0" err="1">
                <a:solidFill>
                  <a:srgbClr val="F24F4F"/>
                </a:solidFill>
                <a:latin typeface="Cambria" panose="02040503050406030204" pitchFamily="18" charset="0"/>
              </a:rPr>
              <a:t>Reklama</a:t>
            </a:r>
            <a:r>
              <a:rPr lang="en-GB" sz="3600" b="1" dirty="0">
                <a:solidFill>
                  <a:srgbClr val="F24F4F"/>
                </a:solidFill>
                <a:latin typeface="Cambria" panose="02040503050406030204" pitchFamily="18" charset="0"/>
              </a:rPr>
              <a:t> </a:t>
            </a:r>
            <a:r>
              <a:rPr lang="en-GB" sz="3600" b="1" dirty="0" err="1">
                <a:solidFill>
                  <a:srgbClr val="F24F4F"/>
                </a:solidFill>
                <a:latin typeface="Cambria" panose="02040503050406030204" pitchFamily="18" charset="0"/>
              </a:rPr>
              <a:t>i</a:t>
            </a:r>
            <a:r>
              <a:rPr lang="en-GB" sz="3600" b="1" dirty="0">
                <a:solidFill>
                  <a:srgbClr val="F24F4F"/>
                </a:solidFill>
                <a:latin typeface="Cambria" panose="02040503050406030204" pitchFamily="18" charset="0"/>
              </a:rPr>
              <a:t> </a:t>
            </a:r>
            <a:r>
              <a:rPr lang="en-GB" sz="3600" b="1" dirty="0" err="1">
                <a:solidFill>
                  <a:srgbClr val="F24F4F"/>
                </a:solidFill>
                <a:latin typeface="Cambria" panose="02040503050406030204" pitchFamily="18" charset="0"/>
              </a:rPr>
              <a:t>newslettery</a:t>
            </a:r>
            <a:r>
              <a:rPr lang="en-GB" sz="3600" b="1" dirty="0">
                <a:solidFill>
                  <a:srgbClr val="F24F4F"/>
                </a:solidFill>
                <a:latin typeface="Cambria" panose="02040503050406030204" pitchFamily="18" charset="0"/>
              </a:rPr>
              <a:t> </a:t>
            </a:r>
            <a:endParaRPr lang="es-ES" sz="3600" b="1" dirty="0">
              <a:solidFill>
                <a:srgbClr val="F24F4F"/>
              </a:solidFill>
              <a:latin typeface="Cambria" panose="02040503050406030204" pitchFamily="18" charset="0"/>
            </a:endParaRPr>
          </a:p>
        </p:txBody>
      </p:sp>
      <p:sp>
        <p:nvSpPr>
          <p:cNvPr id="6"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7"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863781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sz="3600" b="0" dirty="0" smtClean="0">
                <a:solidFill>
                  <a:srgbClr val="F24F4F"/>
                </a:solidFill>
                <a:latin typeface="Cambria" panose="02040503050406030204" pitchFamily="18" charset="0"/>
              </a:rPr>
              <a:t>CZĘŚĆ </a:t>
            </a:r>
            <a:r>
              <a:rPr lang="es-ES" sz="3600" b="0" dirty="0" smtClean="0">
                <a:solidFill>
                  <a:srgbClr val="F24F4F"/>
                </a:solidFill>
                <a:latin typeface="Cambria" panose="02040503050406030204" pitchFamily="18" charset="0"/>
              </a:rPr>
              <a:t>2</a:t>
            </a:r>
            <a:r>
              <a:rPr lang="es-ES" sz="3600" b="0" dirty="0">
                <a:solidFill>
                  <a:srgbClr val="F24F4F"/>
                </a:solidFill>
                <a:latin typeface="Cambria" panose="02040503050406030204" pitchFamily="18" charset="0"/>
              </a:rPr>
              <a:t>. </a:t>
            </a:r>
            <a:r>
              <a:rPr lang="pl-PL" sz="3600" b="0" dirty="0" smtClean="0">
                <a:solidFill>
                  <a:srgbClr val="F24F4F"/>
                </a:solidFill>
                <a:latin typeface="Cambria" panose="02040503050406030204" pitchFamily="18" charset="0"/>
              </a:rPr>
              <a:t>WSPÓŁPRACA</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1707</Words>
  <Application>Microsoft Office PowerPoint</Application>
  <PresentationFormat>Pokaz na ekranie (16:9)</PresentationFormat>
  <Paragraphs>103</Paragraphs>
  <Slides>15</Slides>
  <Notes>4</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15</vt:i4>
      </vt:variant>
    </vt:vector>
  </HeadingPairs>
  <TitlesOfParts>
    <vt:vector size="23" baseType="lpstr">
      <vt:lpstr>EB Garamond Medium</vt:lpstr>
      <vt:lpstr>Garamond</vt:lpstr>
      <vt:lpstr>Times New Roman</vt:lpstr>
      <vt:lpstr>EB Garamond</vt:lpstr>
      <vt:lpstr>Cambria</vt:lpstr>
      <vt:lpstr>Century Gothic</vt:lpstr>
      <vt:lpstr>Arial</vt:lpstr>
      <vt:lpstr>Simple Light</vt:lpstr>
      <vt:lpstr> ARTCademy “Arts and Crafts Academy”</vt:lpstr>
      <vt:lpstr>Moduł 1. KOMUNIKACJA I WSPÓŁPRACA DLA PRZEDSIĘBIORSTW RZEMIEŚLNICZYCH I ARTYSTYCZNYCH</vt:lpstr>
      <vt:lpstr>CZEŚĆ 1. KOMUNIKACJA</vt:lpstr>
      <vt:lpstr>Obecność w internecie </vt:lpstr>
      <vt:lpstr>Prezentacja programu PowerPoint</vt:lpstr>
      <vt:lpstr>Sieci społecznościowe</vt:lpstr>
      <vt:lpstr>Sieci społecznościowe</vt:lpstr>
      <vt:lpstr>Prezentacja programu PowerPoint</vt:lpstr>
      <vt:lpstr>CZĘŚĆ 2. WSPÓŁPRACA</vt:lpstr>
      <vt:lpstr>Współpraca i dzielenie się zasobami z wykorzystaniem technologii cyfrowych</vt:lpstr>
      <vt:lpstr>Współpraca i dzielenie się zasobami z wykorzystaniem technologii cyfrowych</vt:lpstr>
      <vt:lpstr>Aplikacje do mikrofinansowania i platformy finansowania społecznościowego</vt:lpstr>
      <vt:lpstr>Aplikacje do mikrofinansowania i platformy finansowania społecznościowego</vt:lpstr>
      <vt:lpstr>Aplikacje do mikrofinansowania i platformy finansowania społecznościowego</vt:lpstr>
      <vt:lpstr>DZIĘKUJEMY!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Wojtek</cp:lastModifiedBy>
  <cp:revision>40</cp:revision>
  <dcterms:modified xsi:type="dcterms:W3CDTF">2020-02-12T10:47:11Z</dcterms:modified>
</cp:coreProperties>
</file>