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72" r:id="rId3"/>
    <p:sldId id="283" r:id="rId4"/>
    <p:sldId id="275" r:id="rId5"/>
    <p:sldId id="287" r:id="rId6"/>
    <p:sldId id="276" r:id="rId7"/>
    <p:sldId id="280" r:id="rId8"/>
    <p:sldId id="281" r:id="rId9"/>
    <p:sldId id="285" r:id="rId10"/>
    <p:sldId id="282" r:id="rId11"/>
    <p:sldId id="288" r:id="rId12"/>
    <p:sldId id="289" r:id="rId13"/>
    <p:sldId id="290" r:id="rId14"/>
    <p:sldId id="291" r:id="rId15"/>
    <p:sldId id="274" r:id="rId16"/>
  </p:sldIdLst>
  <p:sldSz cx="9144000" cy="5143500" type="screen16x9"/>
  <p:notesSz cx="6858000" cy="9144000"/>
  <p:embeddedFontLst>
    <p:embeddedFont>
      <p:font typeface="Garamond" panose="02020404030301010803" pitchFamily="18" charset="0"/>
      <p:regular r:id="rId18"/>
      <p:bold r:id="rId19"/>
      <p:italic r:id="rId20"/>
    </p:embeddedFont>
    <p:embeddedFont>
      <p:font typeface="EB Garamond" panose="020B060402020202020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EB Garamond Medium" panose="020B060402020202020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60"/>
  </p:normalViewPr>
  <p:slideViewPr>
    <p:cSldViewPr snapToGrid="0">
      <p:cViewPr varScale="1">
        <p:scale>
          <a:sx n="139" d="100"/>
          <a:sy n="139" d="100"/>
        </p:scale>
        <p:origin x="100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8776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ailchimp.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a:solidFill>
                  <a:srgbClr val="E06666"/>
                </a:solidFill>
                <a:latin typeface="Cambria"/>
                <a:ea typeface="Cambria"/>
                <a:cs typeface="Cambria"/>
                <a:sym typeface="Cambria"/>
              </a:rPr>
              <a:t>“Academia de Artes y Artesanías”</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530" y="535382"/>
            <a:ext cx="8053128" cy="1263600"/>
          </a:xfrm>
        </p:spPr>
        <p:txBody>
          <a:bodyPr/>
          <a:lstStyle/>
          <a:p>
            <a:pPr algn="l"/>
            <a:r>
              <a:rPr lang="en-US">
                <a:solidFill>
                  <a:srgbClr val="F24F4F"/>
                </a:solidFill>
                <a:latin typeface="Cambria" panose="02040503050406030204" pitchFamily="18" charset="0"/>
              </a:rPr>
              <a:t>Colaboración e intercambio a través de las tecnologías digitales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798982"/>
            <a:ext cx="8881289" cy="1143951"/>
          </a:xfrm>
        </p:spPr>
        <p:txBody>
          <a:bodyPr/>
          <a:lstStyle/>
          <a:p>
            <a:pPr marL="139700" indent="0" algn="l">
              <a:buNone/>
            </a:pPr>
            <a:r>
              <a:rPr lang="es-ES_tradnl"/>
              <a:t>Pensamos que la colaboración debería ser una de las bases para cualquier negocio en estos días, en los que podemos hacer que nuestra empresa crezca si disponemos de muchos contactos. Es importante encontrar a otros profesionales de nuestro sector con los que podemos trabajar.</a:t>
            </a:r>
            <a:endParaRPr lang="es-ES"/>
          </a:p>
          <a:p>
            <a:pPr marL="139700" indent="0" algn="l">
              <a:buNone/>
            </a:pPr>
            <a:endParaRPr lang="en-GB" sz="1600" dirty="0"/>
          </a:p>
          <a:p>
            <a:pPr marL="139700" indent="0" algn="l">
              <a:buNone/>
            </a:pPr>
            <a:endParaRPr lang="en-GB" sz="1600" dirty="0"/>
          </a:p>
          <a:p>
            <a:pPr algn="just"/>
            <a:r>
              <a:rPr lang="es-ES_tradnl"/>
              <a:t>Suscripción a grupos: una buena forma de conocer gente que pertenezca a tu sector es suscribirse a un grupo profesional en el que otros artesanos intercambien sus opiniones u otros temas que puedan ser de interés. También puede ser una buena idea de cara a estar al día de las nuevas tendencias en nuestra especialidad. </a:t>
            </a:r>
            <a:endParaRPr lang="es-ES"/>
          </a:p>
          <a:p>
            <a:pPr marL="139700" lvl="0" indent="0" algn="just">
              <a:buNone/>
            </a:pPr>
            <a:r>
              <a:rPr lang="en-GB" sz="1600"/>
              <a:t> </a:t>
            </a:r>
            <a:endParaRPr lang="es-ES" sz="1600" dirty="0"/>
          </a:p>
          <a:p>
            <a:pPr algn="l"/>
            <a:endParaRPr lang="es-ES" sz="1600" dirty="0"/>
          </a:p>
          <a:p>
            <a:pPr algn="l"/>
            <a:endParaRPr lang="es-ES" sz="1600" dirty="0"/>
          </a:p>
          <a:p>
            <a:pPr marL="114300" indent="0">
              <a:buNone/>
            </a:pPr>
            <a:endParaRPr lang="es-ES" dirty="0"/>
          </a:p>
          <a:p>
            <a:endParaRPr lang="es-ES" dirty="0"/>
          </a:p>
        </p:txBody>
      </p:sp>
      <p:sp>
        <p:nvSpPr>
          <p:cNvPr id="4" name="3 CuadroTexto"/>
          <p:cNvSpPr txBox="1"/>
          <p:nvPr/>
        </p:nvSpPr>
        <p:spPr>
          <a:xfrm>
            <a:off x="333838" y="239709"/>
            <a:ext cx="2564295" cy="307777"/>
          </a:xfrm>
          <a:prstGeom prst="rect">
            <a:avLst/>
          </a:prstGeom>
          <a:noFill/>
        </p:spPr>
        <p:txBody>
          <a:bodyPr wrap="square" rtlCol="0">
            <a:spAutoFit/>
          </a:bodyPr>
          <a:lstStyle/>
          <a:p>
            <a:r>
              <a:rPr lang="es-ES"/>
              <a:t>Unidad </a:t>
            </a:r>
            <a:r>
              <a:rPr lang="es-ES" dirty="0"/>
              <a:t>2</a:t>
            </a:r>
            <a:r>
              <a:rPr lang="es-ES"/>
              <a:t>. </a:t>
            </a:r>
            <a:r>
              <a:rPr lang="en-GB"/>
              <a:t>COLABORACIÓN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651" y="1018675"/>
            <a:ext cx="8408505" cy="1263600"/>
          </a:xfrm>
        </p:spPr>
        <p:txBody>
          <a:bodyPr/>
          <a:lstStyle/>
          <a:p>
            <a:pPr algn="l"/>
            <a:r>
              <a:rPr lang="en-US">
                <a:solidFill>
                  <a:srgbClr val="F24F4F"/>
                </a:solidFill>
                <a:latin typeface="Cambria" panose="02040503050406030204" pitchFamily="18" charset="0"/>
              </a:rPr>
              <a:t>Colaboración e intercambio a través de las tecnologías digitales</a:t>
            </a:r>
            <a:endParaRPr lang="es-ES" dirty="0"/>
          </a:p>
        </p:txBody>
      </p:sp>
      <p:sp>
        <p:nvSpPr>
          <p:cNvPr id="3" name="2 Marcador de texto"/>
          <p:cNvSpPr>
            <a:spLocks noGrp="1"/>
          </p:cNvSpPr>
          <p:nvPr>
            <p:ph type="body" idx="1"/>
          </p:nvPr>
        </p:nvSpPr>
        <p:spPr>
          <a:xfrm>
            <a:off x="890257" y="2282275"/>
            <a:ext cx="7138200" cy="2334449"/>
          </a:xfrm>
        </p:spPr>
        <p:txBody>
          <a:bodyPr/>
          <a:lstStyle/>
          <a:p>
            <a:pPr lvl="0" algn="l"/>
            <a:r>
              <a:rPr lang="es-ES_tradnl"/>
              <a:t>Blogs: si decidimos crear nuestro propio blog podemos escribir sobre nuestros productos o sobre algo relacionado con nuestro negocio y compartirlo con otros usuarios. Además, la gente puede publicar comentarios en nuestras publicaciones, de esa forma recibimos feedback o incluso consejos. </a:t>
            </a:r>
            <a:endParaRPr lang="es-ES"/>
          </a:p>
          <a:p>
            <a:pPr marL="139700" lvl="0" indent="0" algn="just">
              <a:buNone/>
            </a:pPr>
            <a:endParaRPr lang="en-GB"/>
          </a:p>
          <a:p>
            <a:pPr algn="just"/>
            <a:r>
              <a:rPr lang="es-ES_tradnl"/>
              <a:t>Foro: es un sitio online de discusión donde la gente puede mantener conversaciones en formato mensaje. Si accedes a foros sobre artesanía o trabajos de artesanos, puedes chatear con otros profesionales de tu sector y compartir tus ideas. </a:t>
            </a:r>
            <a:r>
              <a:rPr lang="en-GB"/>
              <a:t> </a:t>
            </a:r>
            <a:endParaRPr lang="es-ES"/>
          </a:p>
          <a:p>
            <a:endParaRPr lang="es-ES"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71870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333838" y="239709"/>
            <a:ext cx="2564295" cy="307777"/>
          </a:xfrm>
          <a:prstGeom prst="rect">
            <a:avLst/>
          </a:prstGeom>
          <a:noFill/>
        </p:spPr>
        <p:txBody>
          <a:bodyPr wrap="square" rtlCol="0">
            <a:spAutoFit/>
          </a:bodyPr>
          <a:lstStyle/>
          <a:p>
            <a:r>
              <a:rPr lang="es-ES"/>
              <a:t>Unidad 2. </a:t>
            </a:r>
            <a:r>
              <a:rPr lang="en-GB"/>
              <a:t>COLABORACIÓN</a:t>
            </a:r>
            <a:endParaRPr lang="es-ES" dirty="0"/>
          </a:p>
        </p:txBody>
      </p:sp>
      <p:pic>
        <p:nvPicPr>
          <p:cNvPr id="6" name="Google Shape;441;p31"/>
          <p:cNvPicPr preferRelativeResize="0"/>
          <p:nvPr/>
        </p:nvPicPr>
        <p:blipFill>
          <a:blip r:embed="rId2">
            <a:alphaModFix/>
          </a:blip>
          <a:stretch>
            <a:fillRect/>
          </a:stretch>
        </p:blipFill>
        <p:spPr>
          <a:xfrm>
            <a:off x="7380894" y="4375412"/>
            <a:ext cx="1715527" cy="815400"/>
          </a:xfrm>
          <a:prstGeom prst="rect">
            <a:avLst/>
          </a:prstGeom>
          <a:noFill/>
          <a:ln>
            <a:noFill/>
          </a:ln>
        </p:spPr>
      </p:pic>
    </p:spTree>
    <p:extLst>
      <p:ext uri="{BB962C8B-B14F-4D97-AF65-F5344CB8AC3E}">
        <p14:creationId xmlns:p14="http://schemas.microsoft.com/office/powerpoint/2010/main" val="24233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869009"/>
            <a:ext cx="7138200" cy="1180902"/>
          </a:xfrm>
        </p:spPr>
        <p:txBody>
          <a:bodyPr/>
          <a:lstStyle/>
          <a:p>
            <a:pPr algn="l"/>
            <a:r>
              <a:rPr lang="en-US">
                <a:solidFill>
                  <a:srgbClr val="F24F4F"/>
                </a:solidFill>
                <a:latin typeface="Cambria" panose="02040503050406030204" pitchFamily="18" charset="0"/>
              </a:rPr>
              <a:t>Aplicaciones de microfinanciación y plataformas de crowdfunding</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85191" y="1863912"/>
            <a:ext cx="7453467" cy="1741500"/>
          </a:xfrm>
        </p:spPr>
        <p:txBody>
          <a:bodyPr/>
          <a:lstStyle/>
          <a:p>
            <a:pPr marL="139700" indent="0" algn="l">
              <a:buNone/>
            </a:pPr>
            <a:r>
              <a:rPr lang="es-ES_tradnl"/>
              <a:t>El crowdfunding se ha convertido en una tendencia popular para conseguir financiación para un nuevo proyecto o para empresas de nueva creación. Con este sistema puede ofrecer la posibilidad a otras personas de participar en tu negocio. Hay muchas plataformas de crowdfunding pero cada una tiene distintos propósitos.  </a:t>
            </a:r>
            <a:endParaRPr lang="es-ES"/>
          </a:p>
          <a:p>
            <a:pPr marL="139700" indent="0" algn="l">
              <a:buNone/>
            </a:pPr>
            <a:endParaRPr lang="es-ES"/>
          </a:p>
          <a:p>
            <a:pPr marL="139700" indent="0" algn="l">
              <a:buNone/>
            </a:pPr>
            <a:r>
              <a:rPr lang="es-ES_tradnl"/>
              <a:t>A continuación, presentamos algunas de las más populares: </a:t>
            </a:r>
          </a:p>
          <a:p>
            <a:pPr marL="139700" indent="0" algn="l">
              <a:buNone/>
            </a:pPr>
            <a:endParaRPr lang="es-ES"/>
          </a:p>
          <a:p>
            <a:pPr lvl="0" algn="just"/>
            <a:r>
              <a:rPr lang="en-GB"/>
              <a:t>Kickstarter</a:t>
            </a:r>
            <a:endParaRPr lang="es-ES" dirty="0"/>
          </a:p>
          <a:p>
            <a:pPr marL="139700" indent="0" algn="just">
              <a:buNone/>
            </a:pPr>
            <a:r>
              <a:rPr lang="es-ES_tradnl"/>
              <a:t>Es el sitio de crowdfunding más popular de Internet, dedicado a financiar inventos y trabajos creativos. Además, no tienes el compromiso de devolver el dinero si no se alcanza la meta.</a:t>
            </a:r>
            <a:endParaRPr lang="es-ES" dirty="0"/>
          </a:p>
          <a:p>
            <a:pPr algn="just"/>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8 CuadroTexto"/>
          <p:cNvSpPr txBox="1"/>
          <p:nvPr/>
        </p:nvSpPr>
        <p:spPr>
          <a:xfrm>
            <a:off x="333838" y="206156"/>
            <a:ext cx="2564295" cy="307777"/>
          </a:xfrm>
          <a:prstGeom prst="rect">
            <a:avLst/>
          </a:prstGeom>
          <a:noFill/>
        </p:spPr>
        <p:txBody>
          <a:bodyPr wrap="square" rtlCol="0">
            <a:spAutoFit/>
          </a:bodyPr>
          <a:lstStyle/>
          <a:p>
            <a:r>
              <a:rPr lang="es-ES"/>
              <a:t>Unidad 2. </a:t>
            </a:r>
            <a:r>
              <a:rPr lang="en-GB"/>
              <a:t>COLABORACIÓN</a:t>
            </a:r>
            <a:endParaRPr lang="es-ES" dirty="0"/>
          </a:p>
        </p:txBody>
      </p:sp>
    </p:spTree>
    <p:extLst>
      <p:ext uri="{BB962C8B-B14F-4D97-AF65-F5344CB8AC3E}">
        <p14:creationId xmlns:p14="http://schemas.microsoft.com/office/powerpoint/2010/main" val="348368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8648" y="1027043"/>
            <a:ext cx="7138200" cy="964096"/>
          </a:xfrm>
        </p:spPr>
        <p:txBody>
          <a:bodyPr/>
          <a:lstStyle/>
          <a:p>
            <a:pPr algn="l"/>
            <a:r>
              <a:rPr lang="en-US">
                <a:solidFill>
                  <a:srgbClr val="F24F4F"/>
                </a:solidFill>
                <a:latin typeface="Cambria" panose="02040503050406030204" pitchFamily="18" charset="0"/>
              </a:rPr>
              <a:t>Aplicaciones de microfinanciación y plataformas de crowdfunding</a:t>
            </a:r>
            <a:endParaRPr lang="es-ES" dirty="0"/>
          </a:p>
        </p:txBody>
      </p:sp>
      <p:sp>
        <p:nvSpPr>
          <p:cNvPr id="3" name="2 Marcador de texto"/>
          <p:cNvSpPr>
            <a:spLocks noGrp="1"/>
          </p:cNvSpPr>
          <p:nvPr>
            <p:ph type="body" idx="1"/>
          </p:nvPr>
        </p:nvSpPr>
        <p:spPr>
          <a:xfrm>
            <a:off x="381001" y="1741060"/>
            <a:ext cx="8428382" cy="2484783"/>
          </a:xfrm>
        </p:spPr>
        <p:txBody>
          <a:bodyPr/>
          <a:lstStyle/>
          <a:p>
            <a:pPr lvl="0" algn="just"/>
            <a:r>
              <a:rPr lang="en-GB" err="1"/>
              <a:t>Indiegogo</a:t>
            </a:r>
            <a:r>
              <a:rPr lang="en-GB"/>
              <a:t>​</a:t>
            </a:r>
            <a:endParaRPr lang="es-ES" dirty="0"/>
          </a:p>
          <a:p>
            <a:pPr marL="139700" lvl="0" indent="0" algn="just">
              <a:buNone/>
            </a:pPr>
            <a:r>
              <a:rPr lang="es-ES_tradnl"/>
              <a:t>Aunque no es tan conocido como Kickstarter tiene algunas ventajas que no tiene el primero.  Indiegogo tiene una financiación flexible, que te permite mantener los fondos que has recaudado incluso si no has logrado tu objetivo.</a:t>
            </a:r>
            <a:endParaRPr lang="es-ES"/>
          </a:p>
          <a:p>
            <a:pPr marL="139700" lvl="0" indent="0" algn="just">
              <a:buNone/>
            </a:pPr>
            <a:r>
              <a:rPr lang="es-ES_tradnl"/>
              <a:t>También te permite comprar productos financiados en el mercado de la plataforma, de ese modo, los proyectos con éxito tienen otra fuente potencial de ingresos.</a:t>
            </a:r>
            <a:endParaRPr lang="es-ES"/>
          </a:p>
          <a:p>
            <a:pPr lvl="0" algn="just"/>
            <a:r>
              <a:rPr lang="en-GB"/>
              <a:t>Patreon</a:t>
            </a:r>
            <a:endParaRPr lang="es-ES" dirty="0"/>
          </a:p>
          <a:p>
            <a:pPr marL="139700" lvl="0" indent="0" algn="just">
              <a:buNone/>
            </a:pPr>
            <a:r>
              <a:rPr lang="es-ES_tradnl"/>
              <a:t>Patreon es otra popular plataforma de crowdfunding que funciona mediante suscripciones. No está indicada para campañas directas, pero sí para proporcionar la entrada de ayuda financiera para un artista creativo.</a:t>
            </a:r>
            <a:endParaRPr lang="es-ES"/>
          </a:p>
          <a:p>
            <a:pPr marL="139700" lvl="0" indent="0" algn="just">
              <a:buNone/>
            </a:pPr>
            <a:r>
              <a:rPr lang="es-ES_tradnl"/>
              <a:t>También tiene la opción de proporcionar contenido </a:t>
            </a:r>
            <a:r>
              <a:rPr lang="es-ES_tradnl" smtClean="0"/>
              <a:t>exclusivo </a:t>
            </a:r>
            <a:r>
              <a:rPr lang="es-ES_tradnl"/>
              <a:t>para patrocinadores suscritos a tu Patreon a través de la propia página.</a:t>
            </a:r>
            <a:endParaRPr lang="es-ES" dirty="0"/>
          </a:p>
          <a:p>
            <a:endParaRPr lang="es-ES"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733387"/>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224507" y="126643"/>
            <a:ext cx="2564295" cy="307777"/>
          </a:xfrm>
          <a:prstGeom prst="rect">
            <a:avLst/>
          </a:prstGeom>
          <a:noFill/>
        </p:spPr>
        <p:txBody>
          <a:bodyPr wrap="square" rtlCol="0">
            <a:spAutoFit/>
          </a:bodyPr>
          <a:lstStyle/>
          <a:p>
            <a:r>
              <a:rPr lang="es-ES"/>
              <a:t>Unidad 2. </a:t>
            </a:r>
            <a:r>
              <a:rPr lang="en-GB"/>
              <a:t>COLABORACIÓN</a:t>
            </a:r>
            <a:endParaRPr lang="es-ES" dirty="0"/>
          </a:p>
        </p:txBody>
      </p:sp>
      <p:pic>
        <p:nvPicPr>
          <p:cNvPr id="6"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1012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9615" y="1013792"/>
            <a:ext cx="7138200" cy="1033669"/>
          </a:xfrm>
        </p:spPr>
        <p:txBody>
          <a:bodyPr/>
          <a:lstStyle/>
          <a:p>
            <a:pPr algn="l"/>
            <a:r>
              <a:rPr lang="en-US">
                <a:solidFill>
                  <a:srgbClr val="F24F4F"/>
                </a:solidFill>
                <a:latin typeface="Cambria" panose="02040503050406030204" pitchFamily="18" charset="0"/>
              </a:rPr>
              <a:t>Aplicaciones de microfinanciación y plataformas de crowdfunding</a:t>
            </a:r>
            <a:endParaRPr lang="es-ES" dirty="0"/>
          </a:p>
        </p:txBody>
      </p:sp>
      <p:sp>
        <p:nvSpPr>
          <p:cNvPr id="3" name="2 Marcador de texto"/>
          <p:cNvSpPr>
            <a:spLocks noGrp="1"/>
          </p:cNvSpPr>
          <p:nvPr>
            <p:ph type="body" idx="1"/>
          </p:nvPr>
        </p:nvSpPr>
        <p:spPr>
          <a:xfrm>
            <a:off x="785191" y="2047461"/>
            <a:ext cx="7355909" cy="2229764"/>
          </a:xfrm>
        </p:spPr>
        <p:txBody>
          <a:bodyPr/>
          <a:lstStyle/>
          <a:p>
            <a:pPr lvl="0" algn="just"/>
            <a:r>
              <a:rPr lang="en-GB" dirty="0" err="1"/>
              <a:t>GoFundMe</a:t>
            </a:r>
            <a:endParaRPr lang="es-ES" dirty="0"/>
          </a:p>
          <a:p>
            <a:pPr marL="139700" indent="0" algn="just">
              <a:buNone/>
            </a:pPr>
            <a:r>
              <a:rPr lang="es-ES_tradnl"/>
              <a:t>Este es más popular para personas que necesitan dinero inmediato. Es frecuente encontrar personas que están buscando crowdfunding para proyectos a corto plazo o para emergencias médicas. </a:t>
            </a:r>
            <a:r>
              <a:rPr lang="en-GB"/>
              <a:t>  </a:t>
            </a:r>
            <a:endParaRPr lang="es-ES" dirty="0"/>
          </a:p>
          <a:p>
            <a:pPr marL="139700" indent="0" algn="just">
              <a:buNone/>
            </a:pPr>
            <a:endParaRPr lang="es-ES" dirty="0"/>
          </a:p>
          <a:p>
            <a:pPr marL="139700" indent="0" algn="just">
              <a:buNone/>
            </a:pPr>
            <a:r>
              <a:rPr lang="es-ES_tradnl"/>
              <a:t>Existen diferentes opciones y te recomendamos que las pruebes si necesitas apoyo financiero. Ten en cuenta que a través de estas plataformas estás recibiendo dinero de gente que no se beneficia de tu negocio, lo hacen para apoyar tu causa.</a:t>
            </a:r>
            <a:endParaRPr lang="es-ES"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5" name="4 CuadroTexto"/>
          <p:cNvSpPr txBox="1"/>
          <p:nvPr/>
        </p:nvSpPr>
        <p:spPr>
          <a:xfrm>
            <a:off x="143305" y="80259"/>
            <a:ext cx="2564295" cy="307777"/>
          </a:xfrm>
          <a:prstGeom prst="rect">
            <a:avLst/>
          </a:prstGeom>
          <a:noFill/>
        </p:spPr>
        <p:txBody>
          <a:bodyPr wrap="square" rtlCol="0">
            <a:spAutoFit/>
          </a:bodyPr>
          <a:lstStyle/>
          <a:p>
            <a:r>
              <a:rPr lang="es-ES"/>
              <a:t>Unidad 2. </a:t>
            </a:r>
            <a:r>
              <a:rPr lang="en-GB"/>
              <a:t>COLABORACIÓN</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179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¡GRACIAS!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988093" cy="1586432"/>
          </a:xfrm>
          <a:prstGeom prst="rect">
            <a:avLst/>
          </a:prstGeom>
        </p:spPr>
        <p:txBody>
          <a:bodyPr spcFirstLastPara="1" wrap="square" lIns="91425" tIns="91425" rIns="91425" bIns="91425" anchor="t" anchorCtr="0">
            <a:noAutofit/>
          </a:bodyPr>
          <a:lstStyle/>
          <a:p>
            <a:pPr lvl="0" algn="l"/>
            <a:r>
              <a:rPr lang="es" sz="3200" b="0">
                <a:solidFill>
                  <a:srgbClr val="E06666"/>
                </a:solidFill>
                <a:latin typeface="Cambria"/>
                <a:ea typeface="Cambria"/>
                <a:cs typeface="Cambria"/>
                <a:sym typeface="Cambria"/>
              </a:rPr>
              <a:t>Módulo </a:t>
            </a:r>
            <a:r>
              <a:rPr lang="es" sz="3200" b="0" dirty="0">
                <a:solidFill>
                  <a:srgbClr val="E06666"/>
                </a:solidFill>
                <a:latin typeface="Cambria"/>
                <a:ea typeface="Cambria"/>
                <a:cs typeface="Cambria"/>
                <a:sym typeface="Cambria"/>
              </a:rPr>
              <a:t>1</a:t>
            </a:r>
            <a:r>
              <a:rPr lang="es" sz="3200" b="0">
                <a:solidFill>
                  <a:srgbClr val="E06666"/>
                </a:solidFill>
                <a:latin typeface="Cambria"/>
                <a:ea typeface="Cambria"/>
                <a:cs typeface="Cambria"/>
                <a:sym typeface="Cambria"/>
              </a:rPr>
              <a:t>.</a:t>
            </a:r>
            <a:r>
              <a:rPr lang="es-ES" sz="3200" b="0">
                <a:solidFill>
                  <a:srgbClr val="E06666"/>
                </a:solidFill>
                <a:latin typeface="Cambria"/>
                <a:ea typeface="Cambria"/>
                <a:cs typeface="Cambria"/>
                <a:sym typeface="Cambria"/>
              </a:rPr>
              <a:t> COMUNICACIÓN Y COLABORACIÓN PARA MICROEMPRESAS DE ARTE Y ARTESANÍA</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a:solidFill>
                  <a:srgbClr val="F24F4F"/>
                </a:solidFill>
                <a:latin typeface="Cambria" panose="02040503050406030204" pitchFamily="18" charset="0"/>
              </a:rPr>
              <a:t>UNIDAD </a:t>
            </a:r>
            <a:r>
              <a:rPr lang="es-ES" b="0" dirty="0">
                <a:solidFill>
                  <a:srgbClr val="F24F4F"/>
                </a:solidFill>
                <a:latin typeface="Cambria" panose="02040503050406030204" pitchFamily="18" charset="0"/>
              </a:rPr>
              <a:t>1</a:t>
            </a:r>
            <a:r>
              <a:rPr lang="es-ES" b="0">
                <a:solidFill>
                  <a:srgbClr val="F24F4F"/>
                </a:solidFill>
                <a:latin typeface="Cambria" panose="02040503050406030204" pitchFamily="18" charset="0"/>
              </a:rPr>
              <a:t>. COMUNICACIÓN</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a:solidFill>
                  <a:srgbClr val="F24F4F"/>
                </a:solidFill>
                <a:latin typeface="Cambria" panose="02040503050406030204" pitchFamily="18" charset="0"/>
              </a:rPr>
              <a:t>Presencia online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863912"/>
            <a:ext cx="7138200" cy="1741500"/>
          </a:xfrm>
        </p:spPr>
        <p:txBody>
          <a:bodyPr/>
          <a:lstStyle/>
          <a:p>
            <a:pPr algn="just"/>
            <a:r>
              <a:rPr lang="en-GB"/>
              <a:t>Cuando se trata de la comunicación digital, encontramos diferentes formas a través de las cuales nos podemos comunicar. Una de ellas son, por ejemplo, las redes sociales. Las redes te permiten publicar información sobre ti mismo, y también comunicarte mediante mensajes o chats con otros contactos. </a:t>
            </a:r>
            <a:endParaRPr lang="es-ES" dirty="0"/>
          </a:p>
          <a:p>
            <a:pPr algn="just"/>
            <a:r>
              <a:rPr lang="es-ES_tradnl"/>
              <a:t>Si aplicamos el concepto de “comunicación” a nuestro negocio, esto implica el uso de la comunicación para dirigirnos a nuestros potenciales clientes. La primera forma de hacer que nuestros clientes nos conozcan es a través de nuestra página web. Hoy en día es esencial disponer de un portal en internet donde tengamos presencia nosotros y nuestro producto o servicio. Te damos algunos consejos sobre cómo debería ser tu página web:</a:t>
            </a: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a:t>Unidad </a:t>
            </a:r>
            <a:r>
              <a:rPr lang="es-ES" dirty="0"/>
              <a:t>1</a:t>
            </a:r>
            <a:r>
              <a:rPr lang="es-ES"/>
              <a:t>. 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11700" y="1252330"/>
            <a:ext cx="8520600" cy="3597965"/>
          </a:xfrm>
        </p:spPr>
        <p:txBody>
          <a:bodyPr/>
          <a:lstStyle/>
          <a:p>
            <a:pPr lvl="0"/>
            <a:r>
              <a:rPr lang="es-ES_tradnl" sz="1600"/>
              <a:t>El contenido y la estructura deben estar basados en tres criterios básicos: utilidad, facilidad de uso y accesibilidad. </a:t>
            </a:r>
            <a:endParaRPr lang="es-ES" sz="1600"/>
          </a:p>
          <a:p>
            <a:pPr lvl="0"/>
            <a:r>
              <a:rPr lang="es-ES_tradnl" sz="1600"/>
              <a:t>Tu página web debe reflejar la imagen de tu marca y debe incluir fotos buenas y atractivas y vídeos de las actividades de tu vida cotidiana. </a:t>
            </a:r>
            <a:endParaRPr lang="es-ES" sz="1600"/>
          </a:p>
          <a:p>
            <a:pPr lvl="0"/>
            <a:r>
              <a:rPr lang="es-ES_tradnl" sz="1600"/>
              <a:t>Necesitas definir claramente tus servicios/productos, los mensajes y objetivos.</a:t>
            </a:r>
            <a:endParaRPr lang="es-ES" sz="1600"/>
          </a:p>
          <a:p>
            <a:pPr lvl="0"/>
            <a:r>
              <a:rPr lang="es-ES_tradnl" sz="1600"/>
              <a:t>Los detalles de contacto (email, números de teléfono/whatsapp, fax, dirección, skype, facebook, youtube, etc.) y menús de navegación, deben ser fácilmente accesibles</a:t>
            </a:r>
            <a:endParaRPr lang="es-ES" sz="1600"/>
          </a:p>
          <a:p>
            <a:pPr lvl="0"/>
            <a:r>
              <a:rPr lang="es-ES_tradnl" sz="1600"/>
              <a:t>Asegúrate de que tu página web está constantemente actualizada y viva; si no es así, la gente pensará que no estás realmente “activo”.</a:t>
            </a:r>
            <a:endParaRPr lang="es-ES" sz="1600"/>
          </a:p>
          <a:p>
            <a:pPr lvl="0"/>
            <a:r>
              <a:rPr lang="es-ES_tradnl" sz="1600"/>
              <a:t>El contenido es fundamental para cualquier página web y para su posicionamiento. Toda la información contenida en la página debe ser coherente con tu misión y valores como marca</a:t>
            </a:r>
            <a:r>
              <a:rPr lang="en-US" sz="1600"/>
              <a:t>.</a:t>
            </a:r>
            <a:endParaRPr lang="es-ES" sz="1600" dirty="0"/>
          </a:p>
          <a:p>
            <a:endParaRPr lang="es-ES" dirty="0"/>
          </a:p>
        </p:txBody>
      </p:sp>
      <p:sp>
        <p:nvSpPr>
          <p:cNvPr id="5" name="4 CuadroTexto"/>
          <p:cNvSpPr txBox="1"/>
          <p:nvPr/>
        </p:nvSpPr>
        <p:spPr>
          <a:xfrm>
            <a:off x="342998" y="347539"/>
            <a:ext cx="2564295" cy="307777"/>
          </a:xfrm>
          <a:prstGeom prst="rect">
            <a:avLst/>
          </a:prstGeom>
          <a:noFill/>
        </p:spPr>
        <p:txBody>
          <a:bodyPr wrap="square" rtlCol="0">
            <a:spAutoFit/>
          </a:bodyPr>
          <a:lstStyle/>
          <a:p>
            <a:r>
              <a:rPr lang="es-ES" dirty="0"/>
              <a:t>Unidad 1. COMUNICACIÓN</a:t>
            </a:r>
          </a:p>
        </p:txBody>
      </p:sp>
      <p:sp>
        <p:nvSpPr>
          <p:cNvPr id="6" name="1 Título"/>
          <p:cNvSpPr txBox="1">
            <a:spLocks/>
          </p:cNvSpPr>
          <p:nvPr/>
        </p:nvSpPr>
        <p:spPr>
          <a:xfrm>
            <a:off x="3101009" y="417443"/>
            <a:ext cx="3886200" cy="117184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3600" b="1">
                <a:solidFill>
                  <a:srgbClr val="F24F4F"/>
                </a:solidFill>
                <a:latin typeface="Cambria" panose="02040503050406030204" pitchFamily="18" charset="0"/>
              </a:rPr>
              <a:t>Presencia Online</a:t>
            </a:r>
            <a:endParaRPr lang="es-ES" sz="3600" b="1" dirty="0">
              <a:solidFill>
                <a:srgbClr val="F24F4F"/>
              </a:solidFill>
              <a:latin typeface="Cambria" panose="02040503050406030204" pitchFamily="18" charset="0"/>
            </a:endParaRPr>
          </a:p>
        </p:txBody>
      </p:sp>
      <p:sp>
        <p:nvSpPr>
          <p:cNvPr id="8"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5" y="472864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9"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361158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a:solidFill>
                  <a:srgbClr val="F24F4F"/>
                </a:solidFill>
                <a:latin typeface="Cambria" panose="02040503050406030204" pitchFamily="18" charset="0"/>
              </a:rPr>
              <a:t>Redes sociales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44827" y="1869803"/>
            <a:ext cx="7394712" cy="2433840"/>
          </a:xfrm>
        </p:spPr>
        <p:txBody>
          <a:bodyPr/>
          <a:lstStyle/>
          <a:p>
            <a:pPr marL="139700" indent="0" algn="l">
              <a:buNone/>
            </a:pPr>
            <a:r>
              <a:rPr lang="es-ES_tradnl"/>
              <a:t>Como hemos mencionado las redes sociales han adquirido una gran importancia para la comunicación en la actualidad. Ofrecen actualización, rapidez, información libre, y nos permiten conectar con millones de personas sin movernos de nuestra ubicación. Tan necesario como tener diferentes perfiles en estas redes es estar activo en ellas. Nuestros clientes deben ver que proporcionamos información actualizada y que estamos constantemente mejorando nuestro negocio. Hoy en día hay una gran variedad de redes con diferentes funcionalidades, pero os recomendamos disponer de un perfil en las principales:</a:t>
            </a:r>
            <a:endParaRPr lang="es-ES"/>
          </a:p>
          <a:p>
            <a:pPr algn="l"/>
            <a:endParaRPr lang="es-ES" dirty="0"/>
          </a:p>
        </p:txBody>
      </p:sp>
      <p:sp>
        <p:nvSpPr>
          <p:cNvPr id="4" name="3 CuadroTexto"/>
          <p:cNvSpPr txBox="1"/>
          <p:nvPr/>
        </p:nvSpPr>
        <p:spPr>
          <a:xfrm>
            <a:off x="502025" y="159026"/>
            <a:ext cx="2881922" cy="307777"/>
          </a:xfrm>
          <a:prstGeom prst="rect">
            <a:avLst/>
          </a:prstGeom>
          <a:noFill/>
        </p:spPr>
        <p:txBody>
          <a:bodyPr wrap="square" rtlCol="0">
            <a:spAutoFit/>
          </a:bodyPr>
          <a:lstStyle/>
          <a:p>
            <a:r>
              <a:rPr lang="es-ES" dirty="0"/>
              <a:t>Unidad 1. </a:t>
            </a:r>
            <a:r>
              <a:rPr lang="en-GB" dirty="0"/>
              <a:t>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988086" y="30179"/>
            <a:ext cx="7138200" cy="1263600"/>
          </a:xfrm>
        </p:spPr>
        <p:txBody>
          <a:bodyPr/>
          <a:lstStyle/>
          <a:p>
            <a:pPr algn="ctr"/>
            <a:r>
              <a:rPr lang="en-GB">
                <a:solidFill>
                  <a:srgbClr val="F24F4F"/>
                </a:solidFill>
                <a:latin typeface="Cambria" panose="02040503050406030204" pitchFamily="18" charset="0"/>
              </a:rPr>
              <a:t>Redes s</a:t>
            </a:r>
            <a:r>
              <a:rPr lang="en-GB" sz="3600" b="1">
                <a:solidFill>
                  <a:srgbClr val="F24F4F"/>
                </a:solidFill>
                <a:latin typeface="Cambria" panose="02040503050406030204" pitchFamily="18" charset="0"/>
              </a:rPr>
              <a:t>ociales</a:t>
            </a:r>
            <a:endParaRPr lang="es-ES" sz="36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9451" y="1043496"/>
            <a:ext cx="9069352" cy="3356225"/>
          </a:xfrm>
        </p:spPr>
        <p:txBody>
          <a:bodyPr/>
          <a:lstStyle/>
          <a:p>
            <a:pPr lvl="1" algn="l"/>
            <a:r>
              <a:rPr lang="es-ES_tradnl" b="1"/>
              <a:t>Facebook</a:t>
            </a:r>
            <a:r>
              <a:rPr lang="es-ES_tradnl"/>
              <a:t>: es la red social más antigua que ha habido en internet, es fundamental para nuestra empresa tener una cuente porque podemos publicar en nuestro muro información de nuevos productos con sus descripciones. También podemos unirnos a grupos dedicados a las artes y a la artesanía o de artesanos, y así conocer gente y compartir experiencias/consejos.  </a:t>
            </a:r>
            <a:endParaRPr lang="es-ES"/>
          </a:p>
          <a:p>
            <a:pPr lvl="1" algn="l"/>
            <a:r>
              <a:rPr lang="es-ES_tradnl" b="1"/>
              <a:t>Instagram</a:t>
            </a:r>
            <a:r>
              <a:rPr lang="es-ES_tradnl"/>
              <a:t>: esta red social es una aplicación para móviles y tiene miles de usuarios. Funciona de un modo similar al de Facebook, al menos en lo que respecta a lo que necesitamos de ella. Si añadimos hashtags a la descripción, la gente podrá encontrar nuestros productos a través de ellos.</a:t>
            </a:r>
            <a:endParaRPr lang="es-ES"/>
          </a:p>
          <a:p>
            <a:pPr lvl="1" algn="l"/>
            <a:r>
              <a:rPr lang="es-ES_tradnl" b="1"/>
              <a:t>Twitter:</a:t>
            </a:r>
            <a:r>
              <a:rPr lang="es-ES_tradnl"/>
              <a:t> te permite publicar mensajes cortos (280 caracteres) con una imagen/video por lo que también podemos usarlo para mostrar nuestros productos. </a:t>
            </a:r>
            <a:endParaRPr lang="es-ES"/>
          </a:p>
          <a:p>
            <a:pPr lvl="1" algn="l"/>
            <a:r>
              <a:rPr lang="es-ES_tradnl" sz="1200" b="1"/>
              <a:t>Pinterest: </a:t>
            </a:r>
            <a:r>
              <a:rPr lang="es-ES_tradnl" sz="1200"/>
              <a:t>permite a los usuarios compartir, y descubrir, nuevos artículos a través de las publicaciones (conocidas en esta red social como 'pinning') de imágenes o vídeos de sus propios tablones o de otros, (p. ej. una serie de 'pins,' normalmente con un tema común) y compartir lo que otros usuarios han publicado.</a:t>
            </a:r>
            <a:endParaRPr lang="es-ES" sz="1200" dirty="0"/>
          </a:p>
          <a:p>
            <a:pPr algn="l"/>
            <a:endParaRPr lang="es-ES" dirty="0"/>
          </a:p>
        </p:txBody>
      </p:sp>
      <p:sp>
        <p:nvSpPr>
          <p:cNvPr id="4" name="3 CuadroTexto"/>
          <p:cNvSpPr txBox="1"/>
          <p:nvPr/>
        </p:nvSpPr>
        <p:spPr>
          <a:xfrm>
            <a:off x="324873" y="239708"/>
            <a:ext cx="2564295" cy="307777"/>
          </a:xfrm>
          <a:prstGeom prst="rect">
            <a:avLst/>
          </a:prstGeom>
          <a:noFill/>
        </p:spPr>
        <p:txBody>
          <a:bodyPr wrap="square" rtlCol="0">
            <a:spAutoFit/>
          </a:bodyPr>
          <a:lstStyle/>
          <a:p>
            <a:r>
              <a:rPr lang="es-ES"/>
              <a:t>Unidad </a:t>
            </a:r>
            <a:r>
              <a:rPr lang="es-ES" dirty="0"/>
              <a:t>1</a:t>
            </a:r>
            <a:r>
              <a:rPr lang="es-ES"/>
              <a:t>. </a:t>
            </a:r>
            <a:r>
              <a:rPr lang="en-GB"/>
              <a:t>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799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68967" y="1181559"/>
            <a:ext cx="8726556" cy="3357889"/>
          </a:xfrm>
        </p:spPr>
        <p:txBody>
          <a:bodyPr/>
          <a:lstStyle/>
          <a:p>
            <a:pPr marL="139700" indent="0" algn="l">
              <a:buNone/>
            </a:pPr>
            <a:r>
              <a:rPr lang="es-ES_tradnl" sz="1300"/>
              <a:t>Además de las redes sociales hay otros formatos para captar a nuestros potenciales clientes:</a:t>
            </a:r>
            <a:endParaRPr lang="es-ES" sz="1300"/>
          </a:p>
          <a:p>
            <a:pPr lvl="0" algn="l"/>
            <a:r>
              <a:rPr lang="es-ES_tradnl" sz="1300"/>
              <a:t>Publicidad: a través de los anuncios en la web puedes dar a conocer a la gente lo que tienes que ofrecer. Esto se llama “publicidad digital”. Las formas más comunes de publicidad digital son los banners, las páginas de destino y las ventanas emergentes. Google ofrece la posibilidad de pagar por sus banners de manera que puedes publicitarte en estos espacios. Las páginas de destino son aquellas a las que los visitantes son dirigidos cuando hacen click en un anuncio de Google AdWords u otros similares. </a:t>
            </a:r>
            <a:endParaRPr lang="es-ES" sz="1300"/>
          </a:p>
          <a:p>
            <a:pPr marL="139700" indent="0" algn="l">
              <a:buNone/>
            </a:pPr>
            <a:r>
              <a:rPr lang="es-ES_tradnl" sz="1300"/>
              <a:t>      Esta es una forma de publicidad online pagada, pero es útil si queremos dar un impulso a nuestro                 negocio   </a:t>
            </a:r>
            <a:endParaRPr lang="es-ES" sz="1300"/>
          </a:p>
          <a:p>
            <a:pPr lvl="0" algn="l"/>
            <a:r>
              <a:rPr lang="es-ES_tradnl" sz="1300"/>
              <a:t>Newsletters: es una publicación digital informativa enviada principalmente por email. Podemos animar a nuestros clientes a suscribirse a nuestras newsletters para enviarles información sobre nuestros productos o algunas noticias. Es importante que nos mantengamos activos y quizás establecer un día para el envío de las newsletters cada semana/mes. Hay una plataforma que proporciona un servicio de envío de emails. A través de ella, podemos realizar campañas de email desde nuestra página, y permite a los usuarios ver un historial de los correos que han sido enviados desde Mailchimp (</a:t>
            </a:r>
            <a:r>
              <a:rPr lang="es-ES_tradnl" sz="1300" u="sng">
                <a:hlinkClick r:id="rId2"/>
              </a:rPr>
              <a:t>https://mailchimp.com/</a:t>
            </a:r>
            <a:r>
              <a:rPr lang="es-ES_tradnl" sz="1300"/>
              <a:t>).  </a:t>
            </a:r>
            <a:endParaRPr lang="es-ES" sz="1300"/>
          </a:p>
          <a:p>
            <a:pPr marL="139700" lvl="0" indent="0" algn="just">
              <a:buNone/>
            </a:pPr>
            <a:r>
              <a:rPr lang="en-GB"/>
              <a:t>    </a:t>
            </a:r>
            <a:endParaRPr lang="es-ES" dirty="0"/>
          </a:p>
          <a:p>
            <a:endParaRPr lang="es-ES" dirty="0"/>
          </a:p>
        </p:txBody>
      </p:sp>
      <p:sp>
        <p:nvSpPr>
          <p:cNvPr id="4" name="3 CuadroTexto"/>
          <p:cNvSpPr txBox="1"/>
          <p:nvPr/>
        </p:nvSpPr>
        <p:spPr>
          <a:xfrm>
            <a:off x="242696" y="233449"/>
            <a:ext cx="2564295" cy="307777"/>
          </a:xfrm>
          <a:prstGeom prst="rect">
            <a:avLst/>
          </a:prstGeom>
          <a:noFill/>
        </p:spPr>
        <p:txBody>
          <a:bodyPr wrap="square" rtlCol="0">
            <a:spAutoFit/>
          </a:bodyPr>
          <a:lstStyle/>
          <a:p>
            <a:r>
              <a:rPr lang="es-ES"/>
              <a:t>Unidad </a:t>
            </a:r>
            <a:r>
              <a:rPr lang="es-ES" dirty="0"/>
              <a:t>1</a:t>
            </a:r>
            <a:r>
              <a:rPr lang="es-ES"/>
              <a:t>. </a:t>
            </a:r>
            <a:r>
              <a:rPr lang="en-GB"/>
              <a:t>COMUNICACIÓN</a:t>
            </a:r>
            <a:endParaRPr lang="es-ES" dirty="0"/>
          </a:p>
        </p:txBody>
      </p:sp>
      <p:sp>
        <p:nvSpPr>
          <p:cNvPr id="5" name="1 Título"/>
          <p:cNvSpPr txBox="1">
            <a:spLocks/>
          </p:cNvSpPr>
          <p:nvPr/>
        </p:nvSpPr>
        <p:spPr>
          <a:xfrm>
            <a:off x="1029404" y="499296"/>
            <a:ext cx="7138200" cy="7951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3600" b="1">
                <a:solidFill>
                  <a:srgbClr val="F24F4F"/>
                </a:solidFill>
                <a:latin typeface="Cambria" panose="02040503050406030204" pitchFamily="18" charset="0"/>
              </a:rPr>
              <a:t>Publicidad y Newsletters </a:t>
            </a:r>
            <a:endParaRPr lang="es-ES" sz="3600" b="1" dirty="0">
              <a:solidFill>
                <a:srgbClr val="F24F4F"/>
              </a:solidFill>
              <a:latin typeface="Cambria" panose="02040503050406030204" pitchFamily="18" charset="0"/>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7"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8"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9"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86378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a:solidFill>
                  <a:srgbClr val="F24F4F"/>
                </a:solidFill>
                <a:latin typeface="Cambria" panose="02040503050406030204" pitchFamily="18" charset="0"/>
              </a:rPr>
              <a:t>UNIDAD </a:t>
            </a:r>
            <a:r>
              <a:rPr lang="es-ES" sz="3600" b="0" dirty="0">
                <a:solidFill>
                  <a:srgbClr val="F24F4F"/>
                </a:solidFill>
                <a:latin typeface="Cambria" panose="02040503050406030204" pitchFamily="18" charset="0"/>
              </a:rPr>
              <a:t>2</a:t>
            </a:r>
            <a:r>
              <a:rPr lang="es-ES" sz="3600" b="0">
                <a:solidFill>
                  <a:srgbClr val="F24F4F"/>
                </a:solidFill>
                <a:latin typeface="Cambria" panose="02040503050406030204" pitchFamily="18" charset="0"/>
              </a:rPr>
              <a:t>. COLABORACIÓN</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1966</Words>
  <Application>Microsoft Office PowerPoint</Application>
  <PresentationFormat>Presentación en pantalla (16:9)</PresentationFormat>
  <Paragraphs>105</Paragraphs>
  <Slides>15</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Garamond</vt:lpstr>
      <vt:lpstr>EB Garamond</vt:lpstr>
      <vt:lpstr>Arial</vt:lpstr>
      <vt:lpstr>Times New Roman</vt:lpstr>
      <vt:lpstr>Century Gothic</vt:lpstr>
      <vt:lpstr>EB Garamond Medium</vt:lpstr>
      <vt:lpstr>Cambria</vt:lpstr>
      <vt:lpstr>Simple Light</vt:lpstr>
      <vt:lpstr> ARTCademy “Academia de Artes y Artesanías”</vt:lpstr>
      <vt:lpstr>Módulo 1. COMUNICACIÓN Y COLABORACIÓN PARA MICROEMPRESAS DE ARTE Y ARTESANÍA</vt:lpstr>
      <vt:lpstr>UNIDAD 1. COMUNICACIÓN</vt:lpstr>
      <vt:lpstr>Presencia online</vt:lpstr>
      <vt:lpstr>Presentación de PowerPoint</vt:lpstr>
      <vt:lpstr>Redes sociales</vt:lpstr>
      <vt:lpstr>Redes sociales</vt:lpstr>
      <vt:lpstr>Presentación de PowerPoint</vt:lpstr>
      <vt:lpstr>UNIDAD 2. COLABORACIÓN</vt:lpstr>
      <vt:lpstr>Colaboración e intercambio a través de las tecnologías digitales</vt:lpstr>
      <vt:lpstr>Colaboración e intercambio a través de las tecnologías digitales</vt:lpstr>
      <vt:lpstr>Aplicaciones de microfinanciación y plataformas de crowdfunding</vt:lpstr>
      <vt:lpstr>Aplicaciones de microfinanciación y plataformas de crowdfunding</vt:lpstr>
      <vt:lpstr>Aplicaciones de microfinanciación y plataformas de crowdfunding</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projects@internetwebsolutions.es</cp:lastModifiedBy>
  <cp:revision>53</cp:revision>
  <dcterms:modified xsi:type="dcterms:W3CDTF">2020-03-11T15:35:10Z</dcterms:modified>
</cp:coreProperties>
</file>