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256" r:id="rId2"/>
    <p:sldId id="272" r:id="rId3"/>
    <p:sldId id="283" r:id="rId4"/>
    <p:sldId id="275" r:id="rId5"/>
    <p:sldId id="286" r:id="rId6"/>
    <p:sldId id="287" r:id="rId7"/>
    <p:sldId id="288" r:id="rId8"/>
    <p:sldId id="276" r:id="rId9"/>
    <p:sldId id="289" r:id="rId10"/>
    <p:sldId id="290" r:id="rId11"/>
    <p:sldId id="291" r:id="rId12"/>
    <p:sldId id="285" r:id="rId13"/>
    <p:sldId id="282" r:id="rId14"/>
    <p:sldId id="292" r:id="rId15"/>
    <p:sldId id="293" r:id="rId16"/>
    <p:sldId id="294" r:id="rId17"/>
    <p:sldId id="295" r:id="rId18"/>
    <p:sldId id="296" r:id="rId19"/>
    <p:sldId id="297" r:id="rId20"/>
    <p:sldId id="298" r:id="rId21"/>
    <p:sldId id="274" r:id="rId22"/>
  </p:sldIdLst>
  <p:sldSz cx="9144000" cy="5143500" type="screen16x9"/>
  <p:notesSz cx="6858000" cy="9144000"/>
  <p:embeddedFontLst>
    <p:embeddedFont>
      <p:font typeface="Cambria" panose="02040503050406030204"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EB Garamond" panose="020B0604020202020204" charset="0"/>
      <p:regular r:id="rId32"/>
      <p:bold r:id="rId33"/>
      <p:italic r:id="rId34"/>
      <p:boldItalic r:id="rId35"/>
    </p:embeddedFont>
    <p:embeddedFont>
      <p:font typeface="EB Garamond Medium" panose="020B0604020202020204" charset="0"/>
      <p:regular r:id="rId36"/>
      <p:bold r:id="rId37"/>
      <p:italic r:id="rId38"/>
      <p:boldItalic r:id="rId39"/>
    </p:embeddedFont>
    <p:embeddedFont>
      <p:font typeface="Garamond" panose="02020404030301010803" pitchFamily="18" charset="0"/>
      <p:regular r:id="rId40"/>
      <p:bold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82" y="78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a:t>
            </a:r>
            <a:r>
              <a:rPr lang="sk-SK" sz="2400" b="0" dirty="0" err="1">
                <a:latin typeface="Cambria"/>
                <a:ea typeface="Cambria"/>
                <a:cs typeface="Cambria"/>
                <a:sym typeface="Cambria"/>
              </a:rPr>
              <a:t>kadémia</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t>
            </a:r>
            <a:r>
              <a:rPr lang="sk-SK" sz="2400" b="0" dirty="0">
                <a:solidFill>
                  <a:srgbClr val="E06666"/>
                </a:solidFill>
                <a:latin typeface="Cambria"/>
                <a:ea typeface="Cambria"/>
                <a:cs typeface="Cambria"/>
                <a:sym typeface="Cambria"/>
              </a:rPr>
              <a:t>Akadémia umenia a remesiel</a:t>
            </a:r>
            <a:r>
              <a:rPr lang="es" sz="2400" b="0" dirty="0">
                <a:solidFill>
                  <a:srgbClr val="E06666"/>
                </a:solidFill>
                <a:latin typeface="Cambria"/>
                <a:ea typeface="Cambria"/>
                <a:cs typeface="Cambria"/>
                <a:sym typeface="Cambria"/>
              </a:rPr>
              <a:t>”</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sk-SK" dirty="0">
                <a:solidFill>
                  <a:srgbClr val="F24F4F"/>
                </a:solidFill>
                <a:latin typeface="Cambria" panose="02040503050406030204" pitchFamily="18" charset="0"/>
              </a:rPr>
              <a:t>Ochrana zariadení</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sk-SK" dirty="0"/>
              <a:t>Aktivujte vzdialené miesto. V prípade straty alebo odcudzenia budete vedieť lokalizovať presnú polohu vášho zariadenia prostredníctvom iného zariadenia, pokiaľ bude zapnuté.</a:t>
            </a:r>
          </a:p>
          <a:p>
            <a:pPr lvl="0" algn="l"/>
            <a:r>
              <a:rPr lang="sk-SK" dirty="0"/>
              <a:t>Vypnite Bluetooth. Aj keď táto služba ponúka veľa výhod, vaše zariadenie je tiež zraniteľnejšie. Nestačí ani „neviditeľný režim“, táto služby by mala byť úplne vypnutá.</a:t>
            </a:r>
          </a:p>
          <a:p>
            <a:pPr lvl="0" algn="l"/>
            <a:r>
              <a:rPr lang="sk-SK" dirty="0"/>
              <a:t>Vaše zariadenia by ste mali po určitom čase nepoužívania zablokovať. Túto možnosť má väčšina tabletov a mobilných telefónov. Pomáha to v prípade straty zariadenia, takže nikto nebude mať prístup k vašim osobným údajom.</a:t>
            </a:r>
          </a:p>
        </p:txBody>
      </p:sp>
      <p:sp>
        <p:nvSpPr>
          <p:cNvPr id="4" name="3 CuadroTexto"/>
          <p:cNvSpPr txBox="1"/>
          <p:nvPr/>
        </p:nvSpPr>
        <p:spPr>
          <a:xfrm>
            <a:off x="502025" y="159026"/>
            <a:ext cx="2393576" cy="307777"/>
          </a:xfrm>
          <a:prstGeom prst="rect">
            <a:avLst/>
          </a:prstGeom>
          <a:noFill/>
        </p:spPr>
        <p:txBody>
          <a:bodyPr wrap="square" rtlCol="0">
            <a:spAutoFit/>
          </a:bodyPr>
          <a:lstStyle/>
          <a:p>
            <a:r>
              <a:rPr lang="sk-SK" dirty="0"/>
              <a:t>CELOK</a:t>
            </a:r>
            <a:r>
              <a:rPr lang="es-ES" dirty="0"/>
              <a:t> 1. </a:t>
            </a:r>
            <a:r>
              <a:rPr lang="sk-SK" dirty="0"/>
              <a:t>KOMUNIKÁCIA</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Cuadro de texto 2">
            <a:extLst>
              <a:ext uri="{FF2B5EF4-FFF2-40B4-BE49-F238E27FC236}">
                <a16:creationId xmlns:a16="http://schemas.microsoft.com/office/drawing/2014/main" id="{73BF2D01-DCF7-4CA9-B4B6-C4104A36D78D}"/>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311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sk-SK" dirty="0">
                <a:solidFill>
                  <a:srgbClr val="F24F4F"/>
                </a:solidFill>
                <a:latin typeface="Cambria" panose="02040503050406030204" pitchFamily="18" charset="0"/>
              </a:rPr>
              <a:t>Ochrana zariadení</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r>
              <a:rPr lang="sk-SK" dirty="0"/>
              <a:t>Pri inštalácii aplikácií buďte veľmi opatrný. Nielenže môžu spomaliť zariadenie, ale tiež môžu získať prístup k vašim osobným informáciám na pozadí alebo dokonca zdieľať vašu polohu pomocou GPS z mobilného telefónu alebo tabletu.</a:t>
            </a:r>
          </a:p>
          <a:p>
            <a:pPr lvl="0"/>
            <a:r>
              <a:rPr lang="sk-SK" dirty="0"/>
              <a:t>Ak ktorýkoľvek z vlastníkov profilov vašich sociálnych sietí utrpí akýkoľvek útok, najprv zmeňte svoje prístupové heslo. Potom overte, či ste mohli byť ovplyvnený alebo či boli vaše údaje sprístupnené. Ak by mali uniknúť nejaké citlivé informácie, ako sú informácie o vašom bankovom účte, mali by ste sa skontaktovať s našou bankou a v prípade potreby zrušiť svoje platobné karty a získať nové. Týmto spôsobom tieto účty automaticky prestanú byť aktívne a nebudú zneužité</a:t>
            </a:r>
            <a:r>
              <a:rPr lang="en-GB" dirty="0"/>
              <a:t>. </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sk-SK" dirty="0"/>
              <a:t>CELOK</a:t>
            </a:r>
            <a:r>
              <a:rPr lang="es-ES" dirty="0"/>
              <a:t> 1. </a:t>
            </a:r>
            <a:r>
              <a:rPr lang="sk-SK" dirty="0"/>
              <a:t>KOMUNIKÁCIA</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Cuadro de texto 2">
            <a:extLst>
              <a:ext uri="{FF2B5EF4-FFF2-40B4-BE49-F238E27FC236}">
                <a16:creationId xmlns:a16="http://schemas.microsoft.com/office/drawing/2014/main" id="{199775D8-B5CA-4136-A06B-74D4D841D349}"/>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6524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803" y="1319129"/>
            <a:ext cx="8670619" cy="1263600"/>
          </a:xfrm>
        </p:spPr>
        <p:txBody>
          <a:bodyPr/>
          <a:lstStyle/>
          <a:p>
            <a:r>
              <a:rPr lang="sk-SK" sz="3600" b="0" dirty="0">
                <a:solidFill>
                  <a:srgbClr val="F24F4F"/>
                </a:solidFill>
                <a:latin typeface="Cambria" panose="02040503050406030204" pitchFamily="18" charset="0"/>
              </a:rPr>
              <a:t>CELOK</a:t>
            </a:r>
            <a:r>
              <a:rPr lang="es-ES" sz="3600" b="0" dirty="0">
                <a:solidFill>
                  <a:srgbClr val="F24F4F"/>
                </a:solidFill>
                <a:latin typeface="Cambria" panose="02040503050406030204" pitchFamily="18" charset="0"/>
              </a:rPr>
              <a:t> 2. </a:t>
            </a:r>
            <a:r>
              <a:rPr lang="sk-SK" sz="3600" b="0" dirty="0">
                <a:solidFill>
                  <a:srgbClr val="F24F4F"/>
                </a:solidFill>
                <a:latin typeface="Cambria" panose="02040503050406030204" pitchFamily="18" charset="0"/>
              </a:rPr>
              <a:t>RIEŠENIE TECHNICKÝCH PROBLÉMOV</a:t>
            </a:r>
            <a:endParaRPr lang="es-ES" sz="3600"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Cuadro de texto 2">
            <a:extLst>
              <a:ext uri="{FF2B5EF4-FFF2-40B4-BE49-F238E27FC236}">
                <a16:creationId xmlns:a16="http://schemas.microsoft.com/office/drawing/2014/main" id="{9047D3E0-26CB-474D-A075-E56C4444CFD5}"/>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242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3801" y="163077"/>
            <a:ext cx="7870908" cy="1263600"/>
          </a:xfrm>
        </p:spPr>
        <p:txBody>
          <a:bodyPr/>
          <a:lstStyle/>
          <a:p>
            <a:r>
              <a:rPr lang="sk-SK" sz="2800" dirty="0">
                <a:solidFill>
                  <a:srgbClr val="F24F4F"/>
                </a:solidFill>
                <a:latin typeface="Cambria" panose="02040503050406030204" pitchFamily="18" charset="0"/>
              </a:rPr>
              <a:t>Identifikácia potrieb a technologických reakcií</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520836"/>
            <a:ext cx="8881289" cy="1741500"/>
          </a:xfrm>
        </p:spPr>
        <p:txBody>
          <a:bodyPr/>
          <a:lstStyle/>
          <a:p>
            <a:pPr algn="l"/>
            <a:r>
              <a:rPr lang="sk-SK" dirty="0"/>
              <a:t>Pokiaľ ide o komercializáciu vášho remeselného tovaru alebo služieb, je samozrejmé, že musíte čeliť technologickým problémom. Vynecháme základné problémy a uvedieme zoznam problémov, ktorým môžete čeliť a ako ich vyriešiť.</a:t>
            </a:r>
          </a:p>
          <a:p>
            <a:pPr algn="l"/>
            <a:r>
              <a:rPr lang="sk-SK" dirty="0"/>
              <a:t>Prvým rozhodnutím, ktoré musíte urobiť, je, ako predať alebo komercializovať vaše výrobky na internete. Musíte si vybrať medzi platformami CMS (systém na správu obsahu), ako sú </a:t>
            </a:r>
            <a:r>
              <a:rPr lang="sk-SK" dirty="0" err="1"/>
              <a:t>WordPress</a:t>
            </a:r>
            <a:r>
              <a:rPr lang="sk-SK" dirty="0"/>
              <a:t> a </a:t>
            </a:r>
            <a:r>
              <a:rPr lang="sk-SK" dirty="0" err="1"/>
              <a:t>Joomla</a:t>
            </a:r>
            <a:r>
              <a:rPr lang="sk-SK" dirty="0"/>
              <a:t>, alebo online obchod a katalóg produktov na mieru. Ak chcete, aby vaša web stránka bola ľahko použiteľná a mala unikátny štýl, mali by ste využiť služby programovania. Ak hľadáte rýchlosť a nechcete veľa investovať, mali by ste zvoliť softvérovú aplikáciu na vytváranie a správu webových stránok (a ich obsahu).</a:t>
            </a:r>
          </a:p>
          <a:p>
            <a:pPr algn="l"/>
            <a:r>
              <a:rPr lang="sk-SK" dirty="0"/>
              <a:t>V súčasnosti je 31,7% webových stránok navrhnutých pomocou softwaru </a:t>
            </a:r>
            <a:r>
              <a:rPr lang="sk-SK" dirty="0" err="1"/>
              <a:t>WordPress</a:t>
            </a:r>
            <a:r>
              <a:rPr lang="sk-SK" dirty="0"/>
              <a:t>. </a:t>
            </a:r>
            <a:r>
              <a:rPr lang="sk-SK" dirty="0" err="1"/>
              <a:t>Joomla</a:t>
            </a:r>
            <a:r>
              <a:rPr lang="sk-SK" dirty="0"/>
              <a:t>, nasledujúci systém v zozname, má ďaleko od </a:t>
            </a:r>
            <a:r>
              <a:rPr lang="sk-SK" dirty="0" err="1"/>
              <a:t>WordPressu</a:t>
            </a:r>
            <a:r>
              <a:rPr lang="sk-SK" dirty="0"/>
              <a:t> s podielom 3,1%.</a:t>
            </a:r>
          </a:p>
          <a:p>
            <a:pPr marL="114300" indent="0">
              <a:buNone/>
            </a:pPr>
            <a:endParaRPr lang="es-ES" dirty="0"/>
          </a:p>
          <a:p>
            <a:endParaRPr lang="es-ES" dirty="0"/>
          </a:p>
        </p:txBody>
      </p:sp>
      <p:sp>
        <p:nvSpPr>
          <p:cNvPr id="4" name="3 CuadroTexto"/>
          <p:cNvSpPr txBox="1"/>
          <p:nvPr/>
        </p:nvSpPr>
        <p:spPr>
          <a:xfrm>
            <a:off x="333838" y="239709"/>
            <a:ext cx="5128178" cy="307777"/>
          </a:xfrm>
          <a:prstGeom prst="rect">
            <a:avLst/>
          </a:prstGeom>
          <a:noFill/>
        </p:spPr>
        <p:txBody>
          <a:bodyPr wrap="square" rtlCol="0">
            <a:spAutoFit/>
          </a:bodyPr>
          <a:lstStyle/>
          <a:p>
            <a:r>
              <a:rPr lang="sk-SK" dirty="0"/>
              <a:t>Celok</a:t>
            </a:r>
            <a:r>
              <a:rPr lang="es-ES" dirty="0"/>
              <a:t> 2. </a:t>
            </a:r>
            <a:r>
              <a:rPr lang="sk-SK" dirty="0"/>
              <a:t>RIEŠENIE TECHNOLOGICKÝCH PROBLÉMOV</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C1B0659E-7D5F-43EE-B570-1A31B20FBF94}"/>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3152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057" y="18568"/>
            <a:ext cx="7936397" cy="1263600"/>
          </a:xfrm>
        </p:spPr>
        <p:txBody>
          <a:bodyPr/>
          <a:lstStyle/>
          <a:p>
            <a:r>
              <a:rPr lang="sk-SK" sz="2800" dirty="0">
                <a:solidFill>
                  <a:srgbClr val="F24F4F"/>
                </a:solidFill>
                <a:latin typeface="Cambria" panose="02040503050406030204" pitchFamily="18" charset="0"/>
              </a:rPr>
              <a:t>Identifikácia potrieb a technologických reakcií</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82168"/>
            <a:ext cx="8881289" cy="1741500"/>
          </a:xfrm>
        </p:spPr>
        <p:txBody>
          <a:bodyPr/>
          <a:lstStyle/>
          <a:p>
            <a:pPr algn="l"/>
            <a:r>
              <a:rPr lang="sk-SK" dirty="0"/>
              <a:t>Výber systému ako </a:t>
            </a:r>
            <a:r>
              <a:rPr lang="sk-SK" dirty="0" err="1"/>
              <a:t>WordPress</a:t>
            </a:r>
            <a:r>
              <a:rPr lang="sk-SK" dirty="0"/>
              <a:t> však nie je všeliekom, pretože stále potrebujete niekoho, kto má nejaké skúsenosti a vedomosti, aby mohol spravovať panel nastavení, aj keď ak máte tieto zručnosti, mohli by ste to robiť sami. </a:t>
            </a:r>
          </a:p>
          <a:p>
            <a:pPr algn="l"/>
            <a:r>
              <a:rPr lang="sk-SK" dirty="0"/>
              <a:t>Ďalším problémom, ktorý </a:t>
            </a:r>
            <a:r>
              <a:rPr lang="sk-SK" dirty="0" err="1"/>
              <a:t>WordPress</a:t>
            </a:r>
            <a:r>
              <a:rPr lang="sk-SK" dirty="0"/>
              <a:t> predstavuje v súvislosti s elektronickým obchodom, je to, že pracuje so šablónami a keď si jednu vyberiete, môžete zistiť, že nedokáže robiť určité veci alebo zobraziť vaše produkty tak, ako by ste chceli, alebo dokonca, že si danú šablónu musíte kúpiť, aby ste dokázali dané veci spraviť. Šablóny nie sú drahé, ale aj tak to znamená zvýšenie nákladov.</a:t>
            </a:r>
          </a:p>
          <a:p>
            <a:pPr algn="l"/>
            <a:r>
              <a:rPr lang="sk-SK" dirty="0"/>
              <a:t> Citlivým problémom je </a:t>
            </a:r>
            <a:r>
              <a:rPr lang="sk-SK" dirty="0" err="1"/>
              <a:t>hackovanie</a:t>
            </a:r>
            <a:r>
              <a:rPr lang="sk-SK" dirty="0"/>
              <a:t>. Nie je rovnaké </a:t>
            </a:r>
            <a:r>
              <a:rPr lang="sk-SK" dirty="0" err="1"/>
              <a:t>hackovať</a:t>
            </a:r>
            <a:r>
              <a:rPr lang="sk-SK" dirty="0"/>
              <a:t> špecificky naprogramovanú webovú stránku ako stránku </a:t>
            </a:r>
            <a:r>
              <a:rPr lang="sk-SK" dirty="0" err="1"/>
              <a:t>WordPress</a:t>
            </a:r>
            <a:r>
              <a:rPr lang="sk-SK" dirty="0"/>
              <a:t>. Ak v rámci systému </a:t>
            </a:r>
            <a:r>
              <a:rPr lang="sk-SK" dirty="0" err="1"/>
              <a:t>WordPress</a:t>
            </a:r>
            <a:r>
              <a:rPr lang="sk-SK" dirty="0"/>
              <a:t> </a:t>
            </a:r>
            <a:r>
              <a:rPr lang="sk-SK" dirty="0" err="1"/>
              <a:t>dojde</a:t>
            </a:r>
            <a:r>
              <a:rPr lang="sk-SK" dirty="0"/>
              <a:t> k narušeniu bezpečnosti, ktoré sa často vyskytuje, každá webová stránka navrhnutá pomocou </a:t>
            </a:r>
            <a:r>
              <a:rPr lang="sk-SK" dirty="0" err="1"/>
              <a:t>WordPress</a:t>
            </a:r>
            <a:r>
              <a:rPr lang="sk-SK" dirty="0"/>
              <a:t> bude týmto narušením zraniteľná. Preto je dôležité, aby ste vždy mali aktualizovanú vašu verziu a záložnú kópiu webu a jeho obsahu. Predstavte si, aké ľahké je prelomiť webovú stránku, pričom už existujú návody na internete, ktoré učia, ako </a:t>
            </a:r>
            <a:r>
              <a:rPr lang="sk-SK" dirty="0" err="1"/>
              <a:t>hackovať</a:t>
            </a:r>
            <a:r>
              <a:rPr lang="sk-SK" dirty="0"/>
              <a:t> webovú stránku </a:t>
            </a:r>
            <a:r>
              <a:rPr lang="sk-SK" dirty="0" err="1"/>
              <a:t>WordPress</a:t>
            </a:r>
            <a:r>
              <a:rPr lang="sk-SK" dirty="0"/>
              <a:t>.</a:t>
            </a:r>
          </a:p>
          <a:p>
            <a:endParaRPr lang="es-ES" dirty="0"/>
          </a:p>
        </p:txBody>
      </p:sp>
      <p:sp>
        <p:nvSpPr>
          <p:cNvPr id="4" name="3 CuadroTexto"/>
          <p:cNvSpPr txBox="1"/>
          <p:nvPr/>
        </p:nvSpPr>
        <p:spPr>
          <a:xfrm>
            <a:off x="333838" y="239709"/>
            <a:ext cx="5201330" cy="307777"/>
          </a:xfrm>
          <a:prstGeom prst="rect">
            <a:avLst/>
          </a:prstGeom>
          <a:noFill/>
        </p:spPr>
        <p:txBody>
          <a:bodyPr wrap="square" rtlCol="0">
            <a:spAutoFit/>
          </a:bodyPr>
          <a:lstStyle/>
          <a:p>
            <a:r>
              <a:rPr lang="sk-SK" dirty="0"/>
              <a:t>Celok</a:t>
            </a:r>
            <a:r>
              <a:rPr lang="es-ES" dirty="0"/>
              <a:t> 2. </a:t>
            </a:r>
            <a:r>
              <a:rPr lang="sk-SK" dirty="0"/>
              <a:t>RIEŠENIE TECHNOLOGICKÝCH PROBLÉMOV</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A54DEC27-DBD5-4B19-94B3-71883C5461C5}"/>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2199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3801" y="0"/>
            <a:ext cx="7870909" cy="1263600"/>
          </a:xfrm>
        </p:spPr>
        <p:txBody>
          <a:bodyPr/>
          <a:lstStyle/>
          <a:p>
            <a:r>
              <a:rPr lang="sk-SK" sz="2800" dirty="0">
                <a:solidFill>
                  <a:srgbClr val="F24F4F"/>
                </a:solidFill>
                <a:latin typeface="Cambria" panose="02040503050406030204" pitchFamily="18" charset="0"/>
              </a:rPr>
              <a:t>Identifikácia potrieb a technologických reakcií</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35098"/>
            <a:ext cx="8881289" cy="1741500"/>
          </a:xfrm>
        </p:spPr>
        <p:txBody>
          <a:bodyPr/>
          <a:lstStyle/>
          <a:p>
            <a:pPr algn="l"/>
            <a:r>
              <a:rPr lang="sk-SK" dirty="0"/>
              <a:t>Výber systému ako </a:t>
            </a:r>
            <a:r>
              <a:rPr lang="sk-SK" dirty="0" err="1"/>
              <a:t>WordPress</a:t>
            </a:r>
            <a:r>
              <a:rPr lang="sk-SK" dirty="0"/>
              <a:t> však nie je všeliekom, pretože stále potrebujete niekoho, kto má nejaké skúsenosti a vedomosti, aby mohol spravovať panel nastavení, aj keď ak máte tieto zručnosti, mohli by ste to robiť sami. </a:t>
            </a:r>
          </a:p>
          <a:p>
            <a:pPr algn="l"/>
            <a:r>
              <a:rPr lang="sk-SK" dirty="0"/>
              <a:t>Ďalším problémom, ktorý </a:t>
            </a:r>
            <a:r>
              <a:rPr lang="sk-SK" dirty="0" err="1"/>
              <a:t>WordPress</a:t>
            </a:r>
            <a:r>
              <a:rPr lang="sk-SK" dirty="0"/>
              <a:t> predstavuje v súvislosti s elektronickým obchodom, je to, že pracuje so šablónami a keď si jednu vyberiete, môžete zistiť, že nedokáže robiť určité veci alebo zobraziť vaše produkty tak, ako by ste chceli, alebo dokonca, že si danú šablónu musíte kúpiť, aby ste dokázali dané veci spraviť. Šablóny nie sú drahé, ale aj tak to znamená zvýšenie nákladov.</a:t>
            </a:r>
          </a:p>
          <a:p>
            <a:pPr algn="l"/>
            <a:r>
              <a:rPr lang="sk-SK" dirty="0"/>
              <a:t> Citlivým problémom je </a:t>
            </a:r>
            <a:r>
              <a:rPr lang="sk-SK" dirty="0" err="1"/>
              <a:t>hackovanie</a:t>
            </a:r>
            <a:r>
              <a:rPr lang="sk-SK" dirty="0"/>
              <a:t>. Nie je rovnaké </a:t>
            </a:r>
            <a:r>
              <a:rPr lang="sk-SK" dirty="0" err="1"/>
              <a:t>hackovať</a:t>
            </a:r>
            <a:r>
              <a:rPr lang="sk-SK" dirty="0"/>
              <a:t> špecificky naprogramovanú webovú stránku ako stránku </a:t>
            </a:r>
            <a:r>
              <a:rPr lang="sk-SK" dirty="0" err="1"/>
              <a:t>WordPress</a:t>
            </a:r>
            <a:r>
              <a:rPr lang="sk-SK" dirty="0"/>
              <a:t>. Ak v rámci systému </a:t>
            </a:r>
            <a:r>
              <a:rPr lang="sk-SK" dirty="0" err="1"/>
              <a:t>WordPress</a:t>
            </a:r>
            <a:r>
              <a:rPr lang="sk-SK" dirty="0"/>
              <a:t> </a:t>
            </a:r>
            <a:r>
              <a:rPr lang="sk-SK" dirty="0" err="1"/>
              <a:t>dojde</a:t>
            </a:r>
            <a:r>
              <a:rPr lang="sk-SK" dirty="0"/>
              <a:t> k narušeniu bezpečnosti, ktoré sa často vyskytuje, každá webová stránka navrhnutá pomocou </a:t>
            </a:r>
            <a:r>
              <a:rPr lang="sk-SK" dirty="0" err="1"/>
              <a:t>WordPress</a:t>
            </a:r>
            <a:r>
              <a:rPr lang="sk-SK" dirty="0"/>
              <a:t> bude týmto narušením zraniteľná. Preto je dôležité, aby ste vždy mali aktualizovanú vašu verziu a záložnú kópiu webu a jeho obsahu. Predstavte si, aké ľahké je prelomiť webovú stránku, pričom už existujú návody na internete, ktoré učia, ako </a:t>
            </a:r>
            <a:r>
              <a:rPr lang="sk-SK" dirty="0" err="1"/>
              <a:t>hackovať</a:t>
            </a:r>
            <a:r>
              <a:rPr lang="sk-SK" dirty="0"/>
              <a:t> webovú stránku </a:t>
            </a:r>
            <a:r>
              <a:rPr lang="sk-SK" dirty="0" err="1"/>
              <a:t>WordPress</a:t>
            </a:r>
            <a:r>
              <a:rPr lang="sk-SK" dirty="0"/>
              <a:t>.</a:t>
            </a:r>
          </a:p>
          <a:p>
            <a:endParaRPr lang="es-ES" dirty="0"/>
          </a:p>
        </p:txBody>
      </p:sp>
      <p:sp>
        <p:nvSpPr>
          <p:cNvPr id="4" name="3 CuadroTexto"/>
          <p:cNvSpPr txBox="1"/>
          <p:nvPr/>
        </p:nvSpPr>
        <p:spPr>
          <a:xfrm>
            <a:off x="333838" y="239709"/>
            <a:ext cx="5152562" cy="307777"/>
          </a:xfrm>
          <a:prstGeom prst="rect">
            <a:avLst/>
          </a:prstGeom>
          <a:noFill/>
        </p:spPr>
        <p:txBody>
          <a:bodyPr wrap="square" rtlCol="0">
            <a:spAutoFit/>
          </a:bodyPr>
          <a:lstStyle/>
          <a:p>
            <a:r>
              <a:rPr lang="sk-SK" dirty="0"/>
              <a:t>Celok</a:t>
            </a:r>
            <a:r>
              <a:rPr lang="es-ES" dirty="0"/>
              <a:t> 2. </a:t>
            </a:r>
            <a:r>
              <a:rPr lang="sk-SK" dirty="0"/>
              <a:t>RIEŠENIE TECHNOLOGICKÝCH PROBLÉMOV</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D293E52D-6F6A-4C13-B468-A4EA6DE32962}"/>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3553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690" y="-29024"/>
            <a:ext cx="8704619" cy="1263600"/>
          </a:xfrm>
        </p:spPr>
        <p:txBody>
          <a:bodyPr/>
          <a:lstStyle/>
          <a:p>
            <a:r>
              <a:rPr lang="sk-SK" sz="2800" dirty="0">
                <a:solidFill>
                  <a:srgbClr val="F24F4F"/>
                </a:solidFill>
                <a:latin typeface="Cambria" panose="02040503050406030204" pitchFamily="18" charset="0"/>
              </a:rPr>
              <a:t>Identifikácia potrieb a technologických reakcií</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62711" y="1172611"/>
            <a:ext cx="8881289" cy="815400"/>
          </a:xfrm>
        </p:spPr>
        <p:txBody>
          <a:bodyPr/>
          <a:lstStyle/>
          <a:p>
            <a:pPr algn="l"/>
            <a:r>
              <a:rPr lang="sk-SK" dirty="0"/>
              <a:t>Aktualizácie doplnkov alebo systému </a:t>
            </a:r>
            <a:r>
              <a:rPr lang="sk-SK" dirty="0" err="1"/>
              <a:t>WordPress</a:t>
            </a:r>
            <a:r>
              <a:rPr lang="sk-SK" dirty="0"/>
              <a:t> sú ďalším problémom. Najzávažnejším problémom, ktorý môžete mať s CMS, je tzv. </a:t>
            </a:r>
            <a:r>
              <a:rPr lang="sk-SK" dirty="0" err="1"/>
              <a:t>WSoD</a:t>
            </a:r>
            <a:r>
              <a:rPr lang="sk-SK" dirty="0"/>
              <a:t> (Biela obrazovka smrti – “</a:t>
            </a:r>
            <a:r>
              <a:rPr lang="sk-SK" dirty="0" err="1"/>
              <a:t>White</a:t>
            </a:r>
            <a:r>
              <a:rPr lang="sk-SK" dirty="0"/>
              <a:t> </a:t>
            </a:r>
            <a:r>
              <a:rPr lang="sk-SK" dirty="0" err="1"/>
              <a:t>Screen</a:t>
            </a:r>
            <a:r>
              <a:rPr lang="sk-SK" dirty="0"/>
              <a:t> of </a:t>
            </a:r>
            <a:r>
              <a:rPr lang="sk-SK" dirty="0" err="1"/>
              <a:t>Death</a:t>
            </a:r>
            <a:r>
              <a:rPr lang="sk-SK" dirty="0"/>
              <a:t>”).</a:t>
            </a:r>
            <a:endParaRPr lang="es-ES" dirty="0"/>
          </a:p>
        </p:txBody>
      </p:sp>
      <p:sp>
        <p:nvSpPr>
          <p:cNvPr id="4" name="3 CuadroTexto"/>
          <p:cNvSpPr txBox="1"/>
          <p:nvPr/>
        </p:nvSpPr>
        <p:spPr>
          <a:xfrm>
            <a:off x="333838" y="239709"/>
            <a:ext cx="4981874" cy="307777"/>
          </a:xfrm>
          <a:prstGeom prst="rect">
            <a:avLst/>
          </a:prstGeom>
          <a:noFill/>
        </p:spPr>
        <p:txBody>
          <a:bodyPr wrap="square" rtlCol="0">
            <a:spAutoFit/>
          </a:bodyPr>
          <a:lstStyle/>
          <a:p>
            <a:r>
              <a:rPr lang="sk-SK" dirty="0"/>
              <a:t>Celok</a:t>
            </a:r>
            <a:r>
              <a:rPr lang="es-ES" dirty="0"/>
              <a:t> 2. </a:t>
            </a:r>
            <a:r>
              <a:rPr lang="sk-SK" dirty="0"/>
              <a:t>RIEŠENIE TECHNOLOGICKÝCH PROBLÉMOV</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1027" name="Picture 3" descr="wsod">
            <a:extLst>
              <a:ext uri="{FF2B5EF4-FFF2-40B4-BE49-F238E27FC236}">
                <a16:creationId xmlns:a16="http://schemas.microsoft.com/office/drawing/2014/main" id="{E061EAC7-0C7E-4333-A0B8-17413503F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833" y="1771614"/>
            <a:ext cx="5676620" cy="21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 de texto 2">
            <a:extLst>
              <a:ext uri="{FF2B5EF4-FFF2-40B4-BE49-F238E27FC236}">
                <a16:creationId xmlns:a16="http://schemas.microsoft.com/office/drawing/2014/main" id="{4B41D854-49AE-4E13-9511-FDFE72B4EE18}"/>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7554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188" y="-30200"/>
            <a:ext cx="8106135" cy="1263600"/>
          </a:xfrm>
        </p:spPr>
        <p:txBody>
          <a:bodyPr/>
          <a:lstStyle/>
          <a:p>
            <a:r>
              <a:rPr lang="sk-SK" sz="2800" dirty="0">
                <a:solidFill>
                  <a:srgbClr val="F24F4F"/>
                </a:solidFill>
                <a:latin typeface="Cambria" panose="02040503050406030204" pitchFamily="18" charset="0"/>
              </a:rPr>
              <a:t>Identifikácia potrieb a technologických reakcií</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31355" y="1282168"/>
            <a:ext cx="8881289" cy="1741500"/>
          </a:xfrm>
        </p:spPr>
        <p:txBody>
          <a:bodyPr/>
          <a:lstStyle/>
          <a:p>
            <a:pPr algn="l"/>
            <a:r>
              <a:rPr lang="sk-SK" dirty="0"/>
              <a:t>Biela obrazovka smrti znamená, že sa vaša webová stránka zmení na bielu obrazovku, čo predstavuje ten najhorší prípad, ktorému by ste mohli čeliť. Dobrá správa je, že sa to dá vyriešiť. Dôvodom môže byť niektorý z týchto dôvodov: nainštalovaná téma, doplnok alebo nedostatok pamäte (vyčerpaná pamäť).</a:t>
            </a:r>
          </a:p>
          <a:p>
            <a:pPr algn="l"/>
            <a:r>
              <a:rPr lang="sk-SK" dirty="0"/>
              <a:t>Ak problém spočíva v niektorom z doplnkov, môžete urobiť jednu z týchto dvoch vecí: vypnúť posledný nainštalovaný doplnok v prípade, že viete, ktorý z nich to bol, a skontrolovať, či sa všetko vráti do normálu. Ak to tak nie je, musíte prijať drastickejšie opatrenia, vypnúť všetky doplnky naraz a aktivovať ich znova jeden po druhom, až kým nenájdete, ktorý spôsobuje chybu.</a:t>
            </a:r>
          </a:p>
          <a:p>
            <a:pPr algn="l"/>
            <a:r>
              <a:rPr lang="sk-SK" dirty="0"/>
              <a:t>Ak problém spočíva v téme, pretože sa mohla aktualizovať alebo sa vyskytla chyba, najjednoduchším riešením je zmeniť názov priečinka, v ktorom je téma uložená. </a:t>
            </a:r>
            <a:r>
              <a:rPr lang="sk-SK" dirty="0" err="1"/>
              <a:t>WordPress</a:t>
            </a:r>
            <a:r>
              <a:rPr lang="sk-SK" dirty="0"/>
              <a:t> si potom bude myslieť, že ste danú tému odinštalovali, takže v predvolenom nastavení bude mať novú. Ďalšou možnosťou by bolo opätovné nainštalovanie témy od začiatku</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28E1FABC-67DE-4635-85BB-F8757E73E396}"/>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0" name="3 CuadroTexto">
            <a:extLst>
              <a:ext uri="{FF2B5EF4-FFF2-40B4-BE49-F238E27FC236}">
                <a16:creationId xmlns:a16="http://schemas.microsoft.com/office/drawing/2014/main" id="{CFE42941-21C3-4A93-9A73-C5F2CA0D1CB0}"/>
              </a:ext>
            </a:extLst>
          </p:cNvPr>
          <p:cNvSpPr txBox="1"/>
          <p:nvPr/>
        </p:nvSpPr>
        <p:spPr>
          <a:xfrm>
            <a:off x="333838" y="239709"/>
            <a:ext cx="4981874" cy="307777"/>
          </a:xfrm>
          <a:prstGeom prst="rect">
            <a:avLst/>
          </a:prstGeom>
          <a:noFill/>
        </p:spPr>
        <p:txBody>
          <a:bodyPr wrap="square" rtlCol="0">
            <a:spAutoFit/>
          </a:bodyPr>
          <a:lstStyle/>
          <a:p>
            <a:r>
              <a:rPr lang="sk-SK" dirty="0"/>
              <a:t>Celok</a:t>
            </a:r>
            <a:r>
              <a:rPr lang="es-ES" dirty="0"/>
              <a:t> 2. </a:t>
            </a:r>
            <a:r>
              <a:rPr lang="sk-SK" dirty="0"/>
              <a:t>RIEŠENIE TECHNOLOGICKÝCH PROBLÉMOV</a:t>
            </a:r>
            <a:endParaRPr lang="es-ES" dirty="0"/>
          </a:p>
        </p:txBody>
      </p:sp>
    </p:spTree>
    <p:extLst>
      <p:ext uri="{BB962C8B-B14F-4D97-AF65-F5344CB8AC3E}">
        <p14:creationId xmlns:p14="http://schemas.microsoft.com/office/powerpoint/2010/main" val="25412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62711" y="1172610"/>
            <a:ext cx="8881289" cy="891513"/>
          </a:xfrm>
        </p:spPr>
        <p:txBody>
          <a:bodyPr/>
          <a:lstStyle/>
          <a:p>
            <a:pPr algn="l"/>
            <a:endParaRPr lang="en-GB" dirty="0"/>
          </a:p>
          <a:p>
            <a:pPr algn="l"/>
            <a:r>
              <a:rPr lang="sk-SK" dirty="0"/>
              <a:t>Ak to nie je spôsobené niektorou zo spomínaných vecí, znamená to, že máme problém s pamäťou. Ľahko sa to dá vyriešiť, potrebujeme iba textový editor, otvoríme súbor </a:t>
            </a:r>
            <a:r>
              <a:rPr lang="sk-SK" dirty="0" err="1"/>
              <a:t>wp-config.php</a:t>
            </a:r>
            <a:r>
              <a:rPr lang="sk-SK" dirty="0"/>
              <a:t> a na karte </a:t>
            </a:r>
            <a:r>
              <a:rPr lang="sk-SK" dirty="0" err="1"/>
              <a:t>php</a:t>
            </a:r>
            <a:r>
              <a:rPr lang="sk-SK" dirty="0"/>
              <a:t> musíme pridať nasledujúci text, aby sme zväčšili pamäť až na 64 MB:</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2050" name="Picture 2" descr="define64">
            <a:extLst>
              <a:ext uri="{FF2B5EF4-FFF2-40B4-BE49-F238E27FC236}">
                <a16:creationId xmlns:a16="http://schemas.microsoft.com/office/drawing/2014/main" id="{DC740E0D-A8B7-4A3B-AB8C-7EFB64ECA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538" y="2700244"/>
            <a:ext cx="6248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 de texto 2">
            <a:extLst>
              <a:ext uri="{FF2B5EF4-FFF2-40B4-BE49-F238E27FC236}">
                <a16:creationId xmlns:a16="http://schemas.microsoft.com/office/drawing/2014/main" id="{378E1F5D-EE99-4087-BDE2-DE051E8C601A}"/>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3" name="1 Título">
            <a:extLst>
              <a:ext uri="{FF2B5EF4-FFF2-40B4-BE49-F238E27FC236}">
                <a16:creationId xmlns:a16="http://schemas.microsoft.com/office/drawing/2014/main" id="{D82C7109-F952-444F-AA3E-0C62B8B23CC3}"/>
              </a:ext>
            </a:extLst>
          </p:cNvPr>
          <p:cNvSpPr txBox="1">
            <a:spLocks/>
          </p:cNvSpPr>
          <p:nvPr/>
        </p:nvSpPr>
        <p:spPr>
          <a:xfrm>
            <a:off x="486188" y="-30200"/>
            <a:ext cx="8106135" cy="12636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9pPr>
          </a:lstStyle>
          <a:p>
            <a:r>
              <a:rPr lang="sk-SK" sz="2800" dirty="0">
                <a:solidFill>
                  <a:srgbClr val="F24F4F"/>
                </a:solidFill>
                <a:latin typeface="Cambria" panose="02040503050406030204" pitchFamily="18" charset="0"/>
              </a:rPr>
              <a:t>Identifikácia potrieb a technologických reakcií</a:t>
            </a:r>
            <a:endParaRPr lang="es-ES" sz="2800" dirty="0">
              <a:solidFill>
                <a:srgbClr val="F24F4F"/>
              </a:solidFill>
              <a:latin typeface="Cambria" panose="02040503050406030204" pitchFamily="18" charset="0"/>
            </a:endParaRPr>
          </a:p>
        </p:txBody>
      </p:sp>
      <p:sp>
        <p:nvSpPr>
          <p:cNvPr id="14" name="3 CuadroTexto">
            <a:extLst>
              <a:ext uri="{FF2B5EF4-FFF2-40B4-BE49-F238E27FC236}">
                <a16:creationId xmlns:a16="http://schemas.microsoft.com/office/drawing/2014/main" id="{99571FA1-2285-4868-B41E-318E012509EC}"/>
              </a:ext>
            </a:extLst>
          </p:cNvPr>
          <p:cNvSpPr txBox="1"/>
          <p:nvPr/>
        </p:nvSpPr>
        <p:spPr>
          <a:xfrm>
            <a:off x="333838" y="239709"/>
            <a:ext cx="4981874" cy="307777"/>
          </a:xfrm>
          <a:prstGeom prst="rect">
            <a:avLst/>
          </a:prstGeom>
          <a:noFill/>
        </p:spPr>
        <p:txBody>
          <a:bodyPr wrap="square" rtlCol="0">
            <a:spAutoFit/>
          </a:bodyPr>
          <a:lstStyle/>
          <a:p>
            <a:r>
              <a:rPr lang="sk-SK" dirty="0"/>
              <a:t>Celok</a:t>
            </a:r>
            <a:r>
              <a:rPr lang="es-ES" dirty="0"/>
              <a:t> 2. </a:t>
            </a:r>
            <a:r>
              <a:rPr lang="sk-SK" dirty="0"/>
              <a:t>RIEŠENIE TECHNOLOGICKÝCH PROBLÉMOV</a:t>
            </a:r>
            <a:endParaRPr lang="es-ES" dirty="0"/>
          </a:p>
        </p:txBody>
      </p:sp>
    </p:spTree>
    <p:extLst>
      <p:ext uri="{BB962C8B-B14F-4D97-AF65-F5344CB8AC3E}">
        <p14:creationId xmlns:p14="http://schemas.microsoft.com/office/powerpoint/2010/main" val="350601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15133" y="904814"/>
            <a:ext cx="8881289" cy="891513"/>
          </a:xfrm>
        </p:spPr>
        <p:txBody>
          <a:bodyPr/>
          <a:lstStyle/>
          <a:p>
            <a:pPr algn="l"/>
            <a:endParaRPr lang="en-GB" dirty="0"/>
          </a:p>
          <a:p>
            <a:r>
              <a:rPr lang="sk-SK" dirty="0"/>
              <a:t>Ak sa nám však nepodarilo odstrániť bielu obrazovku, stále máme šancu nájsť našu chybu: aktivujte režim DEBUG režim vášho </a:t>
            </a:r>
            <a:r>
              <a:rPr lang="sk-SK" dirty="0" err="1"/>
              <a:t>php</a:t>
            </a:r>
            <a:r>
              <a:rPr lang="sk-SK" dirty="0"/>
              <a:t>. Vrátite sa na stránku </a:t>
            </a:r>
            <a:r>
              <a:rPr lang="sk-SK" dirty="0" err="1"/>
              <a:t>wp-config.php</a:t>
            </a:r>
            <a:r>
              <a:rPr lang="sk-SK" dirty="0"/>
              <a:t> a hľadáte nasledujúci riadok:</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3074" name="Picture 2" descr="define2">
            <a:extLst>
              <a:ext uri="{FF2B5EF4-FFF2-40B4-BE49-F238E27FC236}">
                <a16:creationId xmlns:a16="http://schemas.microsoft.com/office/drawing/2014/main" id="{153F60DA-71A2-44F1-A6F3-46223693E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129" y="1748573"/>
            <a:ext cx="4125889" cy="5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76998AB7-9D41-4C37-AEB6-302C8E78C068}"/>
              </a:ext>
            </a:extLst>
          </p:cNvPr>
          <p:cNvSpPr/>
          <p:nvPr/>
        </p:nvSpPr>
        <p:spPr>
          <a:xfrm>
            <a:off x="2718464" y="2263973"/>
            <a:ext cx="8179801" cy="307777"/>
          </a:xfrm>
          <a:prstGeom prst="rect">
            <a:avLst/>
          </a:prstGeom>
        </p:spPr>
        <p:txBody>
          <a:bodyPr wrap="square">
            <a:spAutoFit/>
          </a:bodyPr>
          <a:lstStyle/>
          <a:p>
            <a:r>
              <a:rPr lang="sk-SK" dirty="0">
                <a:solidFill>
                  <a:srgbClr val="666666"/>
                </a:solidFill>
              </a:rPr>
              <a:t>Keď ho nájdete, pridajte // na začiatok riadku:</a:t>
            </a:r>
            <a:endParaRPr lang="es-ES" dirty="0">
              <a:solidFill>
                <a:srgbClr val="666666"/>
              </a:solidFill>
            </a:endParaRPr>
          </a:p>
        </p:txBody>
      </p:sp>
      <p:pic>
        <p:nvPicPr>
          <p:cNvPr id="3075" name="Picture 3" descr="define3">
            <a:extLst>
              <a:ext uri="{FF2B5EF4-FFF2-40B4-BE49-F238E27FC236}">
                <a16:creationId xmlns:a16="http://schemas.microsoft.com/office/drawing/2014/main" id="{AC0FF74D-A52B-4716-BA4C-876D07F22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310" y="2556896"/>
            <a:ext cx="4049525" cy="51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efine4">
            <a:extLst>
              <a:ext uri="{FF2B5EF4-FFF2-40B4-BE49-F238E27FC236}">
                <a16:creationId xmlns:a16="http://schemas.microsoft.com/office/drawing/2014/main" id="{FED853F4-4B8B-4E73-B038-971366FB4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681" y="3543776"/>
            <a:ext cx="4580684" cy="7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ED891685-624D-4C85-88E7-76796FA5B7B8}"/>
              </a:ext>
            </a:extLst>
          </p:cNvPr>
          <p:cNvSpPr/>
          <p:nvPr/>
        </p:nvSpPr>
        <p:spPr>
          <a:xfrm>
            <a:off x="2906874" y="3153566"/>
            <a:ext cx="3259226" cy="307777"/>
          </a:xfrm>
          <a:prstGeom prst="rect">
            <a:avLst/>
          </a:prstGeom>
        </p:spPr>
        <p:txBody>
          <a:bodyPr wrap="none">
            <a:spAutoFit/>
          </a:bodyPr>
          <a:lstStyle/>
          <a:p>
            <a:r>
              <a:rPr lang="sk-SK" dirty="0">
                <a:solidFill>
                  <a:srgbClr val="666666"/>
                </a:solidFill>
              </a:rPr>
              <a:t>Potom pridajte nasledujúce dva riadky:</a:t>
            </a:r>
            <a:endParaRPr lang="es-ES" dirty="0">
              <a:solidFill>
                <a:srgbClr val="666666"/>
              </a:solidFill>
            </a:endParaRPr>
          </a:p>
        </p:txBody>
      </p:sp>
      <p:sp>
        <p:nvSpPr>
          <p:cNvPr id="14" name="Cuadro de texto 2">
            <a:extLst>
              <a:ext uri="{FF2B5EF4-FFF2-40B4-BE49-F238E27FC236}">
                <a16:creationId xmlns:a16="http://schemas.microsoft.com/office/drawing/2014/main" id="{E6969159-8563-4DD8-8DCE-7CF61451B3E3}"/>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7" name="1 Título">
            <a:extLst>
              <a:ext uri="{FF2B5EF4-FFF2-40B4-BE49-F238E27FC236}">
                <a16:creationId xmlns:a16="http://schemas.microsoft.com/office/drawing/2014/main" id="{B12517ED-F817-4684-A8BB-578D866B9733}"/>
              </a:ext>
            </a:extLst>
          </p:cNvPr>
          <p:cNvSpPr txBox="1">
            <a:spLocks/>
          </p:cNvSpPr>
          <p:nvPr/>
        </p:nvSpPr>
        <p:spPr>
          <a:xfrm>
            <a:off x="486188" y="-30200"/>
            <a:ext cx="8106135" cy="12636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9pPr>
          </a:lstStyle>
          <a:p>
            <a:r>
              <a:rPr lang="sk-SK" sz="2800" dirty="0">
                <a:solidFill>
                  <a:srgbClr val="F24F4F"/>
                </a:solidFill>
                <a:latin typeface="Cambria" panose="02040503050406030204" pitchFamily="18" charset="0"/>
              </a:rPr>
              <a:t>Identifikácia potrieb a technologických reakcií</a:t>
            </a:r>
            <a:endParaRPr lang="es-ES" sz="2800" dirty="0">
              <a:solidFill>
                <a:srgbClr val="F24F4F"/>
              </a:solidFill>
              <a:latin typeface="Cambria" panose="02040503050406030204" pitchFamily="18" charset="0"/>
            </a:endParaRPr>
          </a:p>
        </p:txBody>
      </p:sp>
      <p:sp>
        <p:nvSpPr>
          <p:cNvPr id="18" name="3 CuadroTexto">
            <a:extLst>
              <a:ext uri="{FF2B5EF4-FFF2-40B4-BE49-F238E27FC236}">
                <a16:creationId xmlns:a16="http://schemas.microsoft.com/office/drawing/2014/main" id="{E3605AA2-3D67-44A1-B19F-D7911E69CA1D}"/>
              </a:ext>
            </a:extLst>
          </p:cNvPr>
          <p:cNvSpPr txBox="1"/>
          <p:nvPr/>
        </p:nvSpPr>
        <p:spPr>
          <a:xfrm>
            <a:off x="333838" y="239709"/>
            <a:ext cx="4981874" cy="307777"/>
          </a:xfrm>
          <a:prstGeom prst="rect">
            <a:avLst/>
          </a:prstGeom>
          <a:noFill/>
        </p:spPr>
        <p:txBody>
          <a:bodyPr wrap="square" rtlCol="0">
            <a:spAutoFit/>
          </a:bodyPr>
          <a:lstStyle/>
          <a:p>
            <a:r>
              <a:rPr lang="sk-SK" dirty="0"/>
              <a:t>Celok</a:t>
            </a:r>
            <a:r>
              <a:rPr lang="es-ES" dirty="0"/>
              <a:t> 2. </a:t>
            </a:r>
            <a:r>
              <a:rPr lang="sk-SK" dirty="0"/>
              <a:t>RIEŠENIE TECHNOLOGICKÝCH PROBLÉMOV</a:t>
            </a:r>
            <a:endParaRPr lang="es-ES" dirty="0"/>
          </a:p>
        </p:txBody>
      </p:sp>
    </p:spTree>
    <p:extLst>
      <p:ext uri="{BB962C8B-B14F-4D97-AF65-F5344CB8AC3E}">
        <p14:creationId xmlns:p14="http://schemas.microsoft.com/office/powerpoint/2010/main" val="182980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s" sz="3200" b="0" dirty="0">
                <a:solidFill>
                  <a:srgbClr val="E06666"/>
                </a:solidFill>
                <a:latin typeface="Cambria"/>
                <a:ea typeface="Cambria"/>
                <a:cs typeface="Cambria"/>
                <a:sym typeface="Cambria"/>
              </a:rPr>
              <a:t>Modul 1.</a:t>
            </a:r>
            <a:r>
              <a:rPr lang="es-ES" sz="3200" b="0" dirty="0">
                <a:solidFill>
                  <a:srgbClr val="E06666"/>
                </a:solidFill>
                <a:latin typeface="Cambria"/>
                <a:ea typeface="Cambria"/>
                <a:cs typeface="Cambria"/>
                <a:sym typeface="Cambria"/>
              </a:rPr>
              <a:t> </a:t>
            </a:r>
            <a:r>
              <a:rPr lang="sk-SK" sz="3200" b="0" dirty="0">
                <a:solidFill>
                  <a:srgbClr val="E06666"/>
                </a:solidFill>
                <a:latin typeface="Cambria"/>
                <a:ea typeface="Cambria"/>
                <a:cs typeface="Cambria"/>
                <a:sym typeface="Cambria"/>
              </a:rPr>
              <a:t>BEZPEČNOSŤ A RIEŠENIE PROBLÉMOV NAŠICH ZARIADENÍ</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87724" y="1722428"/>
            <a:ext cx="8881289" cy="1741500"/>
          </a:xfrm>
        </p:spPr>
        <p:txBody>
          <a:bodyPr/>
          <a:lstStyle/>
          <a:p>
            <a:pPr algn="l"/>
            <a:r>
              <a:rPr lang="sk-SK" dirty="0"/>
              <a:t>Po vytvorení vlastnej webovej stránky majú ľudia tendenciu si myslieť, že to stačí na to, aby predávali a boli viditeľný pre milióny ľudí. </a:t>
            </a:r>
          </a:p>
          <a:p>
            <a:pPr algn="l"/>
            <a:endParaRPr lang="sk-SK" dirty="0"/>
          </a:p>
          <a:p>
            <a:pPr algn="l"/>
            <a:r>
              <a:rPr lang="sk-SK" dirty="0"/>
              <a:t>To však vôbec neplatí, pretože to, čo potrebujete, je umiestniť vašu webovú stránku a zviditeľniť ju vašim cieľovým zákazníkom. Môžete to dosiahnuť iba prostredníctvom experta na umiestňovanie na webe.</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5E11A23D-AD7C-42F6-ACBB-E0210471D71B}"/>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2" name="1 Título">
            <a:extLst>
              <a:ext uri="{FF2B5EF4-FFF2-40B4-BE49-F238E27FC236}">
                <a16:creationId xmlns:a16="http://schemas.microsoft.com/office/drawing/2014/main" id="{FC482725-9C2A-4BF4-B017-881E0D85F7EB}"/>
              </a:ext>
            </a:extLst>
          </p:cNvPr>
          <p:cNvSpPr txBox="1">
            <a:spLocks/>
          </p:cNvSpPr>
          <p:nvPr/>
        </p:nvSpPr>
        <p:spPr>
          <a:xfrm>
            <a:off x="486188" y="-30200"/>
            <a:ext cx="8106135" cy="12636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9pPr>
          </a:lstStyle>
          <a:p>
            <a:r>
              <a:rPr lang="sk-SK" sz="2800" dirty="0">
                <a:solidFill>
                  <a:srgbClr val="F24F4F"/>
                </a:solidFill>
                <a:latin typeface="Cambria" panose="02040503050406030204" pitchFamily="18" charset="0"/>
              </a:rPr>
              <a:t>Identifikácia potrieb a technologických reakcií</a:t>
            </a:r>
            <a:endParaRPr lang="es-ES" sz="2800" dirty="0">
              <a:solidFill>
                <a:srgbClr val="F24F4F"/>
              </a:solidFill>
              <a:latin typeface="Cambria" panose="02040503050406030204" pitchFamily="18" charset="0"/>
            </a:endParaRPr>
          </a:p>
        </p:txBody>
      </p:sp>
      <p:sp>
        <p:nvSpPr>
          <p:cNvPr id="13" name="3 CuadroTexto">
            <a:extLst>
              <a:ext uri="{FF2B5EF4-FFF2-40B4-BE49-F238E27FC236}">
                <a16:creationId xmlns:a16="http://schemas.microsoft.com/office/drawing/2014/main" id="{F58835E9-DE98-4880-AFA9-4BAECF6E7C47}"/>
              </a:ext>
            </a:extLst>
          </p:cNvPr>
          <p:cNvSpPr txBox="1"/>
          <p:nvPr/>
        </p:nvSpPr>
        <p:spPr>
          <a:xfrm>
            <a:off x="333838" y="239709"/>
            <a:ext cx="4981874" cy="307777"/>
          </a:xfrm>
          <a:prstGeom prst="rect">
            <a:avLst/>
          </a:prstGeom>
          <a:noFill/>
        </p:spPr>
        <p:txBody>
          <a:bodyPr wrap="square" rtlCol="0">
            <a:spAutoFit/>
          </a:bodyPr>
          <a:lstStyle/>
          <a:p>
            <a:r>
              <a:rPr lang="sk-SK" dirty="0"/>
              <a:t>Celok</a:t>
            </a:r>
            <a:r>
              <a:rPr lang="es-ES" dirty="0"/>
              <a:t> 2. </a:t>
            </a:r>
            <a:r>
              <a:rPr lang="sk-SK" dirty="0"/>
              <a:t>RIEŠENIE TECHNOLOGICKÝCH PROBLÉMOV</a:t>
            </a:r>
            <a:endParaRPr lang="es-ES" dirty="0"/>
          </a:p>
        </p:txBody>
      </p:sp>
    </p:spTree>
    <p:extLst>
      <p:ext uri="{BB962C8B-B14F-4D97-AF65-F5344CB8AC3E}">
        <p14:creationId xmlns:p14="http://schemas.microsoft.com/office/powerpoint/2010/main" val="163907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k-SK" sz="6000" dirty="0">
                <a:solidFill>
                  <a:srgbClr val="E06666"/>
                </a:solidFill>
                <a:latin typeface="Cambria"/>
                <a:ea typeface="Cambria"/>
                <a:cs typeface="Cambria"/>
                <a:sym typeface="Cambria"/>
              </a:rPr>
              <a:t>ĎAKUJEME</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b="0" dirty="0">
                <a:solidFill>
                  <a:srgbClr val="F24F4F"/>
                </a:solidFill>
                <a:latin typeface="Cambria" panose="02040503050406030204" pitchFamily="18" charset="0"/>
              </a:rPr>
              <a:t>CELOK</a:t>
            </a:r>
            <a:r>
              <a:rPr lang="es-ES" b="0" dirty="0">
                <a:solidFill>
                  <a:srgbClr val="F24F4F"/>
                </a:solidFill>
                <a:latin typeface="Cambria" panose="02040503050406030204" pitchFamily="18" charset="0"/>
              </a:rPr>
              <a:t> 1. </a:t>
            </a:r>
            <a:r>
              <a:rPr lang="sk-SK" b="0" dirty="0">
                <a:solidFill>
                  <a:srgbClr val="F24F4F"/>
                </a:solidFill>
                <a:latin typeface="Cambria" panose="02040503050406030204" pitchFamily="18" charset="0"/>
              </a:rPr>
              <a:t>BEZPEČNOSŤ</a:t>
            </a:r>
            <a:endParaRPr lang="es-ES"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8" name="Cuadro de texto 2">
            <a:extLst>
              <a:ext uri="{FF2B5EF4-FFF2-40B4-BE49-F238E27FC236}">
                <a16:creationId xmlns:a16="http://schemas.microsoft.com/office/drawing/2014/main" id="{D2C8D222-7DA6-43CD-A4B6-BE3056354C25}"/>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sk-SK" dirty="0">
                <a:solidFill>
                  <a:srgbClr val="F24F4F"/>
                </a:solidFill>
                <a:latin typeface="Cambria" panose="02040503050406030204" pitchFamily="18" charset="0"/>
              </a:rPr>
              <a:t>Ochrana osobných údajov a súkromia</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16364" y="1563289"/>
            <a:ext cx="7138200" cy="1741500"/>
          </a:xfrm>
        </p:spPr>
        <p:txBody>
          <a:bodyPr/>
          <a:lstStyle/>
          <a:p>
            <a:pPr lvl="0" algn="l"/>
            <a:r>
              <a:rPr lang="sk-SK" dirty="0"/>
              <a:t>Používajte prístupové heslá pre všetky svoje zariadenia, aby ste neoprávneným osobám sťažili prístup k informáciám o vás alebo o produktoch, ktoré predávate.</a:t>
            </a:r>
          </a:p>
          <a:p>
            <a:pPr lvl="0" algn="l"/>
            <a:r>
              <a:rPr lang="sk-SK" dirty="0"/>
              <a:t>Tieto heslá by mali byť dostatočne komplikované, </a:t>
            </a:r>
            <a:r>
              <a:rPr lang="sk-SK" dirty="0" err="1"/>
              <a:t>t.j</a:t>
            </a:r>
            <a:r>
              <a:rPr lang="sk-SK" dirty="0"/>
              <a:t>. snažte sa vyhnúť tomu, aby ste ako heslo používali dátum svojho narodenia alebo meno svojho domáceho maznáčika, a skúste kombinovať veľké a malé písmená, čísla a akékoľvek znaky ako napr. $ alebo #.</a:t>
            </a:r>
          </a:p>
          <a:p>
            <a:pPr lvl="0" algn="l"/>
            <a:r>
              <a:rPr lang="sk-SK" dirty="0"/>
              <a:t>Ak potrebujete pre svoju činnosť nejaký druh surovín, napríklad pri používaní elektronického obchodu vždy používajte prístup na bezpečné webové stránky (</a:t>
            </a:r>
            <a:r>
              <a:rPr lang="sk-SK" dirty="0" err="1"/>
              <a:t>https</a:t>
            </a:r>
            <a:r>
              <a:rPr lang="sk-SK" dirty="0"/>
              <a:t>) a nikdy neuskutočňujte platby prostredníctvom iných stránok.</a:t>
            </a:r>
          </a:p>
          <a:p>
            <a:pPr lvl="0" algn="l"/>
            <a:r>
              <a:rPr lang="sk-SK" dirty="0"/>
              <a:t>Vyhnite sa platbám v hoteloch, baroch alebo reštauráciách, kde Wi-Fi nemusí byť úplne dôveryhodná. Plaťte iba vtedy, keď vopred viete, že je úplne bezpečná.</a:t>
            </a:r>
          </a:p>
          <a:p>
            <a:pPr marL="139700" lvl="0" indent="0" algn="l">
              <a:buNone/>
            </a:pPr>
            <a:r>
              <a:rPr lang="en-GB" dirty="0"/>
              <a:t>. </a:t>
            </a:r>
            <a:endParaRPr lang="es-ES" dirty="0"/>
          </a:p>
          <a:p>
            <a:pPr algn="l"/>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sk-SK" dirty="0"/>
              <a:t>Celok</a:t>
            </a:r>
            <a:r>
              <a:rPr lang="es-ES" dirty="0"/>
              <a:t> 1. </a:t>
            </a:r>
            <a:r>
              <a:rPr lang="sk-SK" dirty="0"/>
              <a:t>BEZPEČNOSŤ</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2B750654-D793-4FB6-A07C-6331CAC43A46}"/>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sk-SK" dirty="0">
                <a:solidFill>
                  <a:srgbClr val="F24F4F"/>
                </a:solidFill>
                <a:latin typeface="Cambria" panose="02040503050406030204" pitchFamily="18" charset="0"/>
              </a:rPr>
              <a:t>Ochrana osobných údajov a súkromia</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16364" y="1524814"/>
            <a:ext cx="7138200" cy="1741500"/>
          </a:xfrm>
        </p:spPr>
        <p:txBody>
          <a:bodyPr/>
          <a:lstStyle/>
          <a:p>
            <a:pPr lvl="0" algn="l"/>
            <a:r>
              <a:rPr lang="sk-SK" dirty="0"/>
              <a:t>Nikdy neposkytujte žiadne osobné informácie, o ktoré ste požiadaný prostredníctvom e-mailu alebo telefonicky. Ak máte podozrenie, že hovor nie je autentický, zavolajte danej spoločnosti a spýtajte sa ich, či vykonávajú akúkoľvek formu telefonickej kampane, ktorá žiada používateľov o dané informácie.</a:t>
            </a:r>
          </a:p>
          <a:p>
            <a:pPr lvl="0" algn="l"/>
            <a:r>
              <a:rPr lang="sk-SK" dirty="0"/>
              <a:t>Ďalšou možnosťou je šifrovanie informácií, ktoré posielate e-mailom. V tomto zmysle sa v poslednej dobe dosiahol veľký pokrok a existuje niekoľko programov, ktoré nám umožňujú pomocou matematických algoritmov šifrovať a dešifrovať správy, aby sa zabránilo prístupu k vašim informáciám cudzím osobám.</a:t>
            </a:r>
          </a:p>
          <a:p>
            <a:pPr algn="l"/>
            <a:r>
              <a:rPr lang="sk-SK" dirty="0"/>
              <a:t>Je tiež dôležité zálohovať vaše informácie vo svojich osobných zariadeniach. Týmto spôsobom sa vyhnete strate zoznamu kontaktov, fotografií vašich produktov alebo akýchkoľvek relevantných informácií o vás alebo vašom podniku. </a:t>
            </a: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sk-SK" dirty="0"/>
              <a:t>Celok</a:t>
            </a:r>
            <a:r>
              <a:rPr lang="es-ES" dirty="0"/>
              <a:t> 1. </a:t>
            </a:r>
            <a:r>
              <a:rPr lang="sk-SK" dirty="0"/>
              <a:t>BEZPEČNOSŤ</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785E7135-9142-491D-B9E7-96FC9D1A0440}"/>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276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8691"/>
            <a:ext cx="8547451" cy="1263600"/>
          </a:xfrm>
        </p:spPr>
        <p:txBody>
          <a:bodyPr/>
          <a:lstStyle/>
          <a:p>
            <a:r>
              <a:rPr lang="sk-SK" dirty="0">
                <a:solidFill>
                  <a:srgbClr val="F24F4F"/>
                </a:solidFill>
                <a:latin typeface="Cambria" panose="02040503050406030204" pitchFamily="18" charset="0"/>
              </a:rPr>
              <a:t>Ochrana osobných údajov a súkromia</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25598" y="1254871"/>
            <a:ext cx="7138200" cy="1741500"/>
          </a:xfrm>
        </p:spPr>
        <p:txBody>
          <a:bodyPr/>
          <a:lstStyle/>
          <a:p>
            <a:pPr lvl="0" algn="l"/>
            <a:r>
              <a:rPr lang="sk-SK" dirty="0"/>
              <a:t>Odporúčame tiež ukladať súbory v </a:t>
            </a:r>
            <a:r>
              <a:rPr lang="sk-SK" dirty="0" err="1"/>
              <a:t>cloude</a:t>
            </a:r>
            <a:r>
              <a:rPr lang="sk-SK" dirty="0"/>
              <a:t>. Výhodou je, že tieto informácie neukladáte vo svojom mobilnom telefóne ani v počítači. V prípade, že by informácie vo vašom zariadení boli vystavené riziku krádeže, mali by ste stále svoje údaje uložené externe a mali by ste k nim ľahký a rýchly prístup.</a:t>
            </a:r>
          </a:p>
          <a:p>
            <a:pPr lvl="0" algn="l"/>
            <a:r>
              <a:rPr lang="sk-SK" dirty="0"/>
              <a:t>Neukladajte bezpečnostné heslá vo svojich zariadeniach. Ak niekto získa prístup k vašim údajom prostredníctvom počítača, bude to rovnaké, ako keby ste im tieto údaje dali.</a:t>
            </a:r>
          </a:p>
          <a:p>
            <a:pPr lvl="0" algn="l"/>
            <a:r>
              <a:rPr lang="sk-SK" dirty="0"/>
              <a:t>Na sociálnych sieťach prispôsobte informácie, ktoré zdieľate s ostatnými používateľmi. Nezverejňujte určité informácie, ako napríklad kde bývate, dátum narodenia alebo kde pracujete. Rovnako dôležité je si dávať pozor na svoju online reputáciu.</a:t>
            </a:r>
          </a:p>
          <a:p>
            <a:pPr lvl="0" algn="l"/>
            <a:r>
              <a:rPr lang="sk-SK" dirty="0"/>
              <a:t>Svoje nastavenia ochrany osobných údajov si často overujte, pretože sa časom menia na sociálnych sieťach a mali by ste ich prispôsobiť novým ustanoveniam.</a:t>
            </a:r>
            <a:r>
              <a:rPr lang="en-GB" dirty="0"/>
              <a:t>   </a:t>
            </a:r>
            <a:endParaRPr lang="es-ES" dirty="0"/>
          </a:p>
          <a:p>
            <a:pPr marL="139700" indent="0" algn="l">
              <a:buNone/>
            </a:pP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sk-SK" dirty="0"/>
              <a:t>Celok</a:t>
            </a:r>
            <a:r>
              <a:rPr lang="es-ES" dirty="0"/>
              <a:t> 1. </a:t>
            </a:r>
            <a:r>
              <a:rPr lang="sk-SK" dirty="0"/>
              <a:t>BEZPEČNOSŤ</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444F7ECB-9D58-492C-AE66-3FDD852AAC25}"/>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6766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sk-SK" dirty="0">
                <a:solidFill>
                  <a:srgbClr val="F24F4F"/>
                </a:solidFill>
                <a:latin typeface="Cambria" panose="02040503050406030204" pitchFamily="18" charset="0"/>
              </a:rPr>
              <a:t>Ochrana osobných údajov a súkromia</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1508837"/>
            <a:ext cx="7138200" cy="1741500"/>
          </a:xfrm>
        </p:spPr>
        <p:txBody>
          <a:bodyPr/>
          <a:lstStyle/>
          <a:p>
            <a:pPr algn="l"/>
            <a:r>
              <a:rPr lang="sk-SK" dirty="0"/>
              <a:t>Neprijímajte neznámych ľudí na vašich sociálnych sieťach. Môže to znieť dobre, keď poviete, že máte veľa priateľov, ale v skutočnosti ich nepoznáte, a to ani ich úmysly. Ak chcete mať veľa „priateľov“, môžete si vytvoriť rôzne skupiny priateľov, aby ste rozlíšili svojich skutočných priateľov, s ktorými budete zdieľať svoje skúsenosti, od ostatných „priateľov“. Ďalším riešením by bolo mať rôzne profily na rôzne účely, aby ste predišli problémom.</a:t>
            </a:r>
            <a:r>
              <a:rPr lang="en-GB" dirty="0"/>
              <a:t> </a:t>
            </a:r>
            <a:endParaRPr lang="es-ES" dirty="0"/>
          </a:p>
          <a:p>
            <a:pPr marL="139700" indent="0" algn="l">
              <a:buNone/>
            </a:pP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sk-SK" dirty="0"/>
              <a:t>Celok</a:t>
            </a:r>
            <a:r>
              <a:rPr lang="es-ES" dirty="0"/>
              <a:t> 1. </a:t>
            </a:r>
            <a:r>
              <a:rPr lang="sk-SK" dirty="0"/>
              <a:t>BEZPEČNOSŤ</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F53B5021-487F-44B2-BB63-EA5988D1CFE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639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sk-SK" dirty="0">
                <a:solidFill>
                  <a:srgbClr val="F24F4F"/>
                </a:solidFill>
                <a:latin typeface="Cambria" panose="02040503050406030204" pitchFamily="18" charset="0"/>
              </a:rPr>
              <a:t>Ochrana zariadení</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53680" y="1394643"/>
            <a:ext cx="7236639" cy="2433840"/>
          </a:xfrm>
        </p:spPr>
        <p:txBody>
          <a:bodyPr/>
          <a:lstStyle/>
          <a:p>
            <a:pPr lvl="0" algn="l"/>
            <a:r>
              <a:rPr lang="sk-SK" dirty="0"/>
              <a:t>Aktualizujte svoje programy, aby ste sa nestali terčom hackerov. Programy, ktoré nainštalujete do počítača, zvyčajne ponúkajú aktualizácie na zlepšenie nedostatkov, ktoré autori týchto programov zistia. Pokiaľ je to možné, aktualizujte svoje programy a automatizujte aktualizácie, aby ste nemuseli tomuto problému venovať viac pozornosti.</a:t>
            </a:r>
          </a:p>
          <a:p>
            <a:pPr lvl="0" algn="l"/>
            <a:r>
              <a:rPr lang="sk-SK" dirty="0"/>
              <a:t>Vždy používajte antivírusový program a bránu firewall, aby ste zabránili ľuďom dostať sa do vášho systému, filtrovali ste vírusy alebo nenainštalovali si špionážne programy.</a:t>
            </a:r>
          </a:p>
          <a:p>
            <a:pPr lvl="0" algn="l"/>
            <a:r>
              <a:rPr lang="sk-SK" dirty="0"/>
              <a:t>Buďte opatrný pri otváraní priložených súborov do e-mailov alebo správ WhatsApp, najmä keď pochádzajú z neznámych zdrojov. Vaše zariadenie môže byť ľahko napadnuté nejakým škodlivým softvérom prostredníctvom týchto súborov.</a:t>
            </a:r>
            <a:r>
              <a:rPr lang="en-GB" dirty="0"/>
              <a:t> </a:t>
            </a:r>
            <a:endParaRPr lang="es-ES" dirty="0"/>
          </a:p>
          <a:p>
            <a:pPr marL="139700" indent="0" algn="l">
              <a:buNone/>
            </a:pPr>
            <a:endParaRPr lang="es-ES" dirty="0"/>
          </a:p>
        </p:txBody>
      </p:sp>
      <p:sp>
        <p:nvSpPr>
          <p:cNvPr id="4" name="3 CuadroTexto"/>
          <p:cNvSpPr txBox="1"/>
          <p:nvPr/>
        </p:nvSpPr>
        <p:spPr>
          <a:xfrm>
            <a:off x="502024" y="159026"/>
            <a:ext cx="2923927" cy="307777"/>
          </a:xfrm>
          <a:prstGeom prst="rect">
            <a:avLst/>
          </a:prstGeom>
          <a:noFill/>
        </p:spPr>
        <p:txBody>
          <a:bodyPr wrap="square" rtlCol="0">
            <a:spAutoFit/>
          </a:bodyPr>
          <a:lstStyle/>
          <a:p>
            <a:r>
              <a:rPr lang="sk-SK" dirty="0"/>
              <a:t>CELOK</a:t>
            </a:r>
            <a:r>
              <a:rPr lang="es-ES" dirty="0"/>
              <a:t> 1. </a:t>
            </a:r>
            <a:r>
              <a:rPr lang="sk-SK" dirty="0"/>
              <a:t>KOMUNIKÁCIA</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Cuadro de texto 2">
            <a:extLst>
              <a:ext uri="{FF2B5EF4-FFF2-40B4-BE49-F238E27FC236}">
                <a16:creationId xmlns:a16="http://schemas.microsoft.com/office/drawing/2014/main" id="{568A0B67-6200-4A5B-93FB-C33BDF03AB4D}"/>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951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sk-SK" dirty="0">
                <a:solidFill>
                  <a:srgbClr val="F24F4F"/>
                </a:solidFill>
                <a:latin typeface="Cambria" panose="02040503050406030204" pitchFamily="18" charset="0"/>
              </a:rPr>
              <a:t>Ochrana zariadení</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sk-SK" dirty="0"/>
              <a:t>Je tiež veľmi dôležité mať nainštalované programy proti </a:t>
            </a:r>
            <a:r>
              <a:rPr lang="sk-SK" dirty="0" err="1"/>
              <a:t>malvéru</a:t>
            </a:r>
            <a:r>
              <a:rPr lang="sk-SK" dirty="0"/>
              <a:t>, ktoré zisťujú škodlivé programy nezistené bežnými antivírusovými programami. Napríklad </a:t>
            </a:r>
            <a:r>
              <a:rPr lang="sk-SK" dirty="0" err="1"/>
              <a:t>anti-malvérový</a:t>
            </a:r>
            <a:r>
              <a:rPr lang="sk-SK" dirty="0"/>
              <a:t> program nájdete na odkaze https://www.malwarebytes.com/. Má bezplatnú aj platenú verziu.</a:t>
            </a:r>
          </a:p>
          <a:p>
            <a:pPr lvl="0" algn="l"/>
            <a:r>
              <a:rPr lang="sk-SK" dirty="0"/>
              <a:t>Keď zmeníte svoje zariadenie uistite sa, že ste nezabudli na pevnom disku starého zariadenia nechať žiadne citlivé osobné informácie. Môžete ich použiť akýkoľvek program určený na odstránenie existujúcich informácií z pevného disku. Ďalšou možnosťou je obnoviť predvolenú konfiguráciu zariadenia, aby nikto nemal prístup k informáciám, ktoré ste tam uložili.</a:t>
            </a:r>
          </a:p>
          <a:p>
            <a:pPr lvl="0" algn="l"/>
            <a:r>
              <a:rPr lang="sk-SK" dirty="0"/>
              <a:t>Keď prestanete používať svoje zariadenia, je vhodné ich vypnúť a zabrániť neoprávnenému prístupu.</a:t>
            </a:r>
          </a:p>
        </p:txBody>
      </p:sp>
      <p:sp>
        <p:nvSpPr>
          <p:cNvPr id="4" name="3 CuadroTexto"/>
          <p:cNvSpPr txBox="1"/>
          <p:nvPr/>
        </p:nvSpPr>
        <p:spPr>
          <a:xfrm>
            <a:off x="502025" y="159026"/>
            <a:ext cx="2393576" cy="307777"/>
          </a:xfrm>
          <a:prstGeom prst="rect">
            <a:avLst/>
          </a:prstGeom>
          <a:noFill/>
        </p:spPr>
        <p:txBody>
          <a:bodyPr wrap="square" rtlCol="0">
            <a:spAutoFit/>
          </a:bodyPr>
          <a:lstStyle/>
          <a:p>
            <a:r>
              <a:rPr lang="sk-SK" dirty="0"/>
              <a:t>CELOK</a:t>
            </a:r>
            <a:r>
              <a:rPr lang="es-ES" dirty="0"/>
              <a:t> 1. </a:t>
            </a:r>
            <a:r>
              <a:rPr lang="sk-SK" dirty="0"/>
              <a:t>KOMUNIKÁCIA</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Cuadro de texto 2">
            <a:extLst>
              <a:ext uri="{FF2B5EF4-FFF2-40B4-BE49-F238E27FC236}">
                <a16:creationId xmlns:a16="http://schemas.microsoft.com/office/drawing/2014/main" id="{8CBDF826-F1D8-4457-AA75-85999266C06F}"/>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7440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2555</Words>
  <Application>Microsoft Office PowerPoint</Application>
  <PresentationFormat>Prezentácia na obrazovke (16:9)</PresentationFormat>
  <Paragraphs>150</Paragraphs>
  <Slides>21</Slides>
  <Notes>3</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21</vt:i4>
      </vt:variant>
    </vt:vector>
  </HeadingPairs>
  <TitlesOfParts>
    <vt:vector size="28" baseType="lpstr">
      <vt:lpstr>Cambria</vt:lpstr>
      <vt:lpstr>EB Garamond</vt:lpstr>
      <vt:lpstr>Century Gothic</vt:lpstr>
      <vt:lpstr>EB Garamond Medium</vt:lpstr>
      <vt:lpstr>Arial</vt:lpstr>
      <vt:lpstr>Garamond</vt:lpstr>
      <vt:lpstr>Simple Light</vt:lpstr>
      <vt:lpstr> ARTkadémia “Akadémia umenia a remesiel”</vt:lpstr>
      <vt:lpstr>Modul 1. BEZPEČNOSŤ A RIEŠENIE PROBLÉMOV NAŠICH ZARIADENÍ</vt:lpstr>
      <vt:lpstr>CELOK 1. BEZPEČNOSŤ</vt:lpstr>
      <vt:lpstr>Ochrana osobných údajov a súkromia</vt:lpstr>
      <vt:lpstr>Ochrana osobných údajov a súkromia</vt:lpstr>
      <vt:lpstr>Ochrana osobných údajov a súkromia</vt:lpstr>
      <vt:lpstr>Ochrana osobných údajov a súkromia</vt:lpstr>
      <vt:lpstr>Ochrana zariadení</vt:lpstr>
      <vt:lpstr>Ochrana zariadení</vt:lpstr>
      <vt:lpstr>Ochrana zariadení</vt:lpstr>
      <vt:lpstr>Ochrana zariadení</vt:lpstr>
      <vt:lpstr>CELOK 2. RIEŠENIE TECHNICKÝCH PROBLÉMOV</vt:lpstr>
      <vt:lpstr>Identifikácia potrieb a technologických reakcií</vt:lpstr>
      <vt:lpstr>Identifikácia potrieb a technologických reakcií</vt:lpstr>
      <vt:lpstr>Identifikácia potrieb a technologických reakcií</vt:lpstr>
      <vt:lpstr>Identifikácia potrieb a technologických reakcií</vt:lpstr>
      <vt:lpstr>Identifikácia potrieb a technologických reakcií</vt:lpstr>
      <vt:lpstr>Prezentácia programu PowerPoint</vt:lpstr>
      <vt:lpstr>Prezentácia programu PowerPoint</vt:lpstr>
      <vt:lpstr>Prezentácia programu PowerPoint</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Mikus Juraj</cp:lastModifiedBy>
  <cp:revision>48</cp:revision>
  <dcterms:modified xsi:type="dcterms:W3CDTF">2020-01-13T18:45:30Z</dcterms:modified>
</cp:coreProperties>
</file>