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sldIdLst>
    <p:sldId id="256" r:id="rId2"/>
    <p:sldId id="272" r:id="rId3"/>
    <p:sldId id="360" r:id="rId4"/>
    <p:sldId id="361" r:id="rId5"/>
    <p:sldId id="362" r:id="rId6"/>
    <p:sldId id="367" r:id="rId7"/>
    <p:sldId id="345" r:id="rId8"/>
    <p:sldId id="346" r:id="rId9"/>
    <p:sldId id="347" r:id="rId10"/>
    <p:sldId id="349" r:id="rId11"/>
    <p:sldId id="350" r:id="rId12"/>
    <p:sldId id="352" r:id="rId13"/>
    <p:sldId id="353" r:id="rId14"/>
    <p:sldId id="354" r:id="rId15"/>
    <p:sldId id="355" r:id="rId16"/>
    <p:sldId id="356" r:id="rId17"/>
    <p:sldId id="357"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F958E-DCD2-4A18-AB9E-07FA1DD22C90}" v="13" dt="2020-02-20T13:37:43.525"/>
  </p1510:revLst>
</p1510:revInfo>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p:restoredTop sz="89097" autoAdjust="0"/>
  </p:normalViewPr>
  <p:slideViewPr>
    <p:cSldViewPr snapToGrid="0">
      <p:cViewPr varScale="1">
        <p:scale>
          <a:sx n="78" d="100"/>
          <a:sy n="78" d="100"/>
        </p:scale>
        <p:origin x="52"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metra Panaretou" userId="e6d827a2a5b8d3a3" providerId="LiveId" clId="{8A6F958E-DCD2-4A18-AB9E-07FA1DD22C90}"/>
    <pc:docChg chg="modSld">
      <pc:chgData name="Demetra Panaretou" userId="e6d827a2a5b8d3a3" providerId="LiveId" clId="{8A6F958E-DCD2-4A18-AB9E-07FA1DD22C90}" dt="2020-02-20T13:37:52.527" v="23" actId="255"/>
      <pc:docMkLst>
        <pc:docMk/>
      </pc:docMkLst>
      <pc:sldChg chg="modSp">
        <pc:chgData name="Demetra Panaretou" userId="e6d827a2a5b8d3a3" providerId="LiveId" clId="{8A6F958E-DCD2-4A18-AB9E-07FA1DD22C90}" dt="2020-02-20T13:35:25.022" v="2" actId="20577"/>
        <pc:sldMkLst>
          <pc:docMk/>
          <pc:sldMk cId="0" sldId="272"/>
        </pc:sldMkLst>
        <pc:spChg chg="mod">
          <ac:chgData name="Demetra Panaretou" userId="e6d827a2a5b8d3a3" providerId="LiveId" clId="{8A6F958E-DCD2-4A18-AB9E-07FA1DD22C90}" dt="2020-02-20T13:35:25.022" v="2" actId="20577"/>
          <ac:spMkLst>
            <pc:docMk/>
            <pc:sldMk cId="0" sldId="272"/>
            <ac:spMk id="444" creationId="{00000000-0000-0000-0000-000000000000}"/>
          </ac:spMkLst>
        </pc:spChg>
      </pc:sldChg>
      <pc:sldChg chg="modSp">
        <pc:chgData name="Demetra Panaretou" userId="e6d827a2a5b8d3a3" providerId="LiveId" clId="{8A6F958E-DCD2-4A18-AB9E-07FA1DD22C90}" dt="2020-02-20T13:37:52.527" v="23" actId="255"/>
        <pc:sldMkLst>
          <pc:docMk/>
          <pc:sldMk cId="1228935395" sldId="345"/>
        </pc:sldMkLst>
        <pc:spChg chg="mod">
          <ac:chgData name="Demetra Panaretou" userId="e6d827a2a5b8d3a3" providerId="LiveId" clId="{8A6F958E-DCD2-4A18-AB9E-07FA1DD22C90}" dt="2020-02-20T13:37:52.527" v="23" actId="255"/>
          <ac:spMkLst>
            <pc:docMk/>
            <pc:sldMk cId="1228935395" sldId="345"/>
            <ac:spMk id="3" creationId="{00000000-0000-0000-0000-000000000000}"/>
          </ac:spMkLst>
        </pc:spChg>
      </pc:sldChg>
      <pc:sldChg chg="modSp">
        <pc:chgData name="Demetra Panaretou" userId="e6d827a2a5b8d3a3" providerId="LiveId" clId="{8A6F958E-DCD2-4A18-AB9E-07FA1DD22C90}" dt="2020-02-20T13:35:12.623" v="1"/>
        <pc:sldMkLst>
          <pc:docMk/>
          <pc:sldMk cId="1630397648" sldId="360"/>
        </pc:sldMkLst>
        <pc:spChg chg="mod">
          <ac:chgData name="Demetra Panaretou" userId="e6d827a2a5b8d3a3" providerId="LiveId" clId="{8A6F958E-DCD2-4A18-AB9E-07FA1DD22C90}" dt="2020-02-20T13:35:12.623" v="1"/>
          <ac:spMkLst>
            <pc:docMk/>
            <pc:sldMk cId="1630397648" sldId="360"/>
            <ac:spMk id="23" creationId="{00000000-0000-0000-0000-000000000000}"/>
          </ac:spMkLst>
        </pc:spChg>
      </pc:sldChg>
      <pc:sldChg chg="modSp">
        <pc:chgData name="Demetra Panaretou" userId="e6d827a2a5b8d3a3" providerId="LiveId" clId="{8A6F958E-DCD2-4A18-AB9E-07FA1DD22C90}" dt="2020-02-20T13:36:25.299" v="4" actId="255"/>
        <pc:sldMkLst>
          <pc:docMk/>
          <pc:sldMk cId="993921151" sldId="362"/>
        </pc:sldMkLst>
        <pc:spChg chg="mod">
          <ac:chgData name="Demetra Panaretou" userId="e6d827a2a5b8d3a3" providerId="LiveId" clId="{8A6F958E-DCD2-4A18-AB9E-07FA1DD22C90}" dt="2020-02-20T13:36:25.299" v="4" actId="255"/>
          <ac:spMkLst>
            <pc:docMk/>
            <pc:sldMk cId="993921151" sldId="362"/>
            <ac:spMk id="3" creationId="{00000000-0000-0000-0000-000000000000}"/>
          </ac:spMkLst>
        </pc:spChg>
      </pc:sldChg>
      <pc:sldChg chg="modSp">
        <pc:chgData name="Demetra Panaretou" userId="e6d827a2a5b8d3a3" providerId="LiveId" clId="{8A6F958E-DCD2-4A18-AB9E-07FA1DD22C90}" dt="2020-02-20T13:37:26.555" v="22" actId="113"/>
        <pc:sldMkLst>
          <pc:docMk/>
          <pc:sldMk cId="822165387" sldId="367"/>
        </pc:sldMkLst>
        <pc:spChg chg="mod">
          <ac:chgData name="Demetra Panaretou" userId="e6d827a2a5b8d3a3" providerId="LiveId" clId="{8A6F958E-DCD2-4A18-AB9E-07FA1DD22C90}" dt="2020-02-20T13:37:26.555" v="22" actId="113"/>
          <ac:spMkLst>
            <pc:docMk/>
            <pc:sldMk cId="822165387" sldId="367"/>
            <ac:spMk id="3" creationId="{00000000-0000-0000-0000-000000000000}"/>
          </ac:spMkLst>
        </pc:spChg>
      </pc:sldChg>
    </pc:docChg>
  </pc:docChgLst>
  <pc:docChgLst>
    <pc:chgData name="Peter Gal" userId="9a27e9fa-1fd5-4d15-b765-2f6aed212928" providerId="ADAL" clId="{46B81F09-DB44-494C-9FD4-47E560623C57}"/>
    <pc:docChg chg="undo custSel modSld">
      <pc:chgData name="Peter Gal" userId="9a27e9fa-1fd5-4d15-b765-2f6aed212928" providerId="ADAL" clId="{46B81F09-DB44-494C-9FD4-47E560623C57}" dt="2019-12-15T16:27:34.770" v="13" actId="20577"/>
      <pc:docMkLst>
        <pc:docMk/>
      </pc:docMkLst>
      <pc:sldChg chg="modSp">
        <pc:chgData name="Peter Gal" userId="9a27e9fa-1fd5-4d15-b765-2f6aed212928" providerId="ADAL" clId="{46B81F09-DB44-494C-9FD4-47E560623C57}" dt="2019-12-15T16:27:34.770" v="13" actId="20577"/>
        <pc:sldMkLst>
          <pc:docMk/>
          <pc:sldMk cId="1319265927" sldId="353"/>
        </pc:sldMkLst>
        <pc:spChg chg="mod">
          <ac:chgData name="Peter Gal" userId="9a27e9fa-1fd5-4d15-b765-2f6aed212928" providerId="ADAL" clId="{46B81F09-DB44-494C-9FD4-47E560623C57}" dt="2019-12-15T16:27:34.770" v="13" actId="20577"/>
          <ac:spMkLst>
            <pc:docMk/>
            <pc:sldMk cId="1319265927" sldId="35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en-GB"/>
            <a:t>Recognize moral issue</a:t>
          </a:r>
          <a:endParaRPr lang="en-US"/>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en-GB"/>
            <a:t>Make moral judgement</a:t>
          </a:r>
          <a:endParaRPr lang="en-US"/>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en-GB"/>
            <a:t>Establish moral intention</a:t>
          </a:r>
          <a:endParaRPr lang="en-US"/>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en-GB"/>
            <a:t>Engage in moral </a:t>
          </a:r>
          <a:r>
            <a:rPr lang="en-GB" err="1"/>
            <a:t>behavior</a:t>
          </a:r>
          <a:endParaRPr lang="en-US"/>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pt>
  </dgm:ptLst>
  <dgm:cxnLst>
    <dgm:cxn modelId="{0A346C14-0ED9-8140-83FA-17FB29EE398C}" srcId="{0B0FA9E8-F19C-194F-9807-1B20040F8672}" destId="{52D88009-EE07-6F48-86DC-5535800DF910}" srcOrd="0" destOrd="0" parTransId="{7F530EFA-4EFC-9C42-AB15-1F24C3CF41F6}" sibTransId="{183E176F-4017-4F46-957E-FE4C3E9C3683}"/>
    <dgm:cxn modelId="{BE507B22-E330-4334-B041-E3DADEA486FC}" type="presOf" srcId="{1012BCE9-6820-254B-AB40-CFC11F49E701}" destId="{F71802A0-E65C-1144-97CF-FA87B52466C6}" srcOrd="0" destOrd="0" presId="urn:microsoft.com/office/officeart/2005/8/layout/hChevron3"/>
    <dgm:cxn modelId="{F525AB26-C93F-2D4E-B86F-9A83FB32A7D1}" srcId="{0B0FA9E8-F19C-194F-9807-1B20040F8672}" destId="{662ABBBD-81A4-6A4E-95BE-41C36B5B6CA7}" srcOrd="1" destOrd="0" parTransId="{98CDA00B-AB53-E445-A82B-6BFDA701BC1B}" sibTransId="{6B865F0B-C4A7-7240-B2C0-34C1BCF62C13}"/>
    <dgm:cxn modelId="{C6E91B2A-7D98-4A83-9633-F2CF903F150D}" type="presOf" srcId="{0B0FA9E8-F19C-194F-9807-1B20040F8672}" destId="{CC053FC9-F87B-8E42-890F-96DC4DD026B1}"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2936D3AF-C792-F44F-8D4A-A34DBB4A57A1}" srcId="{0B0FA9E8-F19C-194F-9807-1B20040F8672}" destId="{6710EC26-C31F-0347-8433-06737BB872E2}" srcOrd="2" destOrd="0" parTransId="{EB9B5B88-A671-9745-93FB-1E36314B1084}" sibTransId="{836DF027-44DE-C941-8295-0DD3F48E9A3B}"/>
    <dgm:cxn modelId="{03C6BBB0-9B4D-4184-ABE0-E4AA067C2D28}" type="presOf" srcId="{52D88009-EE07-6F48-86DC-5535800DF910}" destId="{A733290D-E3BE-CB42-AE78-855B17CF30B2}" srcOrd="0" destOrd="0" presId="urn:microsoft.com/office/officeart/2005/8/layout/hChevron3"/>
    <dgm:cxn modelId="{9FFB4EDB-4410-4EAB-BD63-8BC66C1CAA27}" type="presOf" srcId="{6710EC26-C31F-0347-8433-06737BB872E2}" destId="{66E2114F-5BB6-AB4E-A2D7-B2B7635B7C89}" srcOrd="0" destOrd="0" presId="urn:microsoft.com/office/officeart/2005/8/layout/hChevron3"/>
    <dgm:cxn modelId="{19EAC5ED-6554-4329-9898-B50F2328CBFD}" type="presOf" srcId="{662ABBBD-81A4-6A4E-95BE-41C36B5B6CA7}" destId="{6F860FFC-ECA1-C847-83BD-3A240B241341}" srcOrd="0" destOrd="0" presId="urn:microsoft.com/office/officeart/2005/8/layout/hChevron3"/>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7348" tIns="58674" rIns="29337" bIns="58674" numCol="1" spcCol="1270" anchor="ctr" anchorCtr="0">
          <a:noAutofit/>
        </a:bodyPr>
        <a:lstStyle/>
        <a:p>
          <a:pPr marL="0" lvl="0" indent="0" algn="ctr" defTabSz="977900">
            <a:lnSpc>
              <a:spcPct val="90000"/>
            </a:lnSpc>
            <a:spcBef>
              <a:spcPct val="0"/>
            </a:spcBef>
            <a:spcAft>
              <a:spcPct val="35000"/>
            </a:spcAft>
            <a:buNone/>
          </a:pPr>
          <a:r>
            <a:rPr lang="en-GB" sz="2200" kern="1200"/>
            <a:t>Recognize moral issue</a:t>
          </a:r>
          <a:endParaRPr lang="en-US" sz="2200" kern="120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en-GB" sz="2200" kern="1200"/>
            <a:t>Make moral judgement</a:t>
          </a:r>
          <a:endParaRPr lang="en-US" sz="2200" kern="120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en-GB" sz="2200" kern="1200"/>
            <a:t>Establish moral intention</a:t>
          </a:r>
          <a:endParaRPr lang="en-US" sz="2200" kern="120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en-GB" sz="2200" kern="1200"/>
            <a:t>Engage in moral </a:t>
          </a:r>
          <a:r>
            <a:rPr lang="en-GB" sz="2200" kern="1200" err="1"/>
            <a:t>behavior</a:t>
          </a:r>
          <a:endParaRPr lang="en-US" sz="2200" kern="120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4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82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val="390412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a:t>
            </a:fld>
            <a:endParaRPr lang="pl-PL" dirty="0"/>
          </a:p>
        </p:txBody>
      </p:sp>
    </p:spTree>
    <p:extLst>
      <p:ext uri="{BB962C8B-B14F-4D97-AF65-F5344CB8AC3E}">
        <p14:creationId xmlns:p14="http://schemas.microsoft.com/office/powerpoint/2010/main"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920675" y="2015800"/>
            <a:ext cx="3863976" cy="64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marL="0" lvl="0" indent="0" algn="l" rtl="0">
              <a:spcBef>
                <a:spcPts val="0"/>
              </a:spcBef>
              <a:spcAft>
                <a:spcPts val="0"/>
              </a:spcAft>
              <a:buClr>
                <a:schemeClr val="dk1"/>
              </a:buClr>
              <a:buSzPts val="1100"/>
              <a:buFont typeface="Arial"/>
              <a:buNone/>
            </a:pPr>
            <a:r>
              <a:rPr lang="es" sz="2400" b="0">
                <a:latin typeface="Cambria"/>
                <a:ea typeface="Cambria"/>
                <a:cs typeface="Cambria"/>
                <a:sym typeface="Cambria"/>
              </a:rPr>
              <a:t>ARTCademy</a:t>
            </a:r>
            <a:endParaRPr sz="2400" b="0" dirty="0">
              <a:latin typeface="Cambria"/>
              <a:ea typeface="Cambria"/>
              <a:cs typeface="Cambria"/>
              <a:sym typeface="Cambria"/>
            </a:endParaRPr>
          </a:p>
          <a:p>
            <a:pPr marL="0" lvl="0" indent="0" algn="l" rtl="0">
              <a:spcBef>
                <a:spcPts val="0"/>
              </a:spcBef>
              <a:spcAft>
                <a:spcPts val="0"/>
              </a:spcAft>
              <a:buClr>
                <a:schemeClr val="dk1"/>
              </a:buClr>
              <a:buSzPts val="1100"/>
              <a:buFont typeface="Arial"/>
              <a:buNone/>
            </a:pPr>
            <a:r>
              <a:rPr lang="es" sz="2400" b="0">
                <a:solidFill>
                  <a:srgbClr val="E06666"/>
                </a:solidFill>
                <a:latin typeface="Cambria"/>
                <a:ea typeface="Cambria"/>
                <a:cs typeface="Cambria"/>
                <a:sym typeface="Cambria"/>
              </a:rPr>
              <a:t>“Arts and Crafts Academy”</a:t>
            </a:r>
            <a:endParaRPr sz="2400" dirty="0">
              <a:solidFill>
                <a:srgbClr val="E06666"/>
              </a:solidFill>
              <a:latin typeface="Cambria"/>
              <a:ea typeface="Cambria"/>
              <a:cs typeface="Cambria"/>
              <a:sym typeface="Cambria"/>
            </a:endParaRPr>
          </a:p>
        </p:txBody>
      </p:sp>
      <p:sp>
        <p:nvSpPr>
          <p:cNvPr id="194" name="Google Shape;194;p15"/>
          <p:cNvSpPr txBox="1">
            <a:spLocks noGrp="1"/>
          </p:cNvSpPr>
          <p:nvPr>
            <p:ph type="subTitle" idx="1"/>
          </p:nvPr>
        </p:nvSpPr>
        <p:spPr>
          <a:xfrm>
            <a:off x="920675" y="2740325"/>
            <a:ext cx="4976100" cy="1528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sz="1600" dirty="0">
              <a:solidFill>
                <a:srgbClr val="595959"/>
              </a:solidFill>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solidFill>
                <a:srgbClr val="595959"/>
              </a:solidFill>
            </a:endParaRPr>
          </a:p>
          <a:p>
            <a:pPr marL="0" lvl="0" indent="0" algn="l" rtl="0">
              <a:lnSpc>
                <a:spcPct val="115000"/>
              </a:lnSpc>
              <a:spcBef>
                <a:spcPts val="0"/>
              </a:spcBef>
              <a:spcAft>
                <a:spcPts val="0"/>
              </a:spcAft>
              <a:buNone/>
            </a:pPr>
            <a:endParaRPr dirty="0">
              <a:latin typeface="Cambria"/>
              <a:ea typeface="Cambria"/>
              <a:cs typeface="Cambria"/>
              <a:sym typeface="Cambria"/>
            </a:endParaRPr>
          </a:p>
          <a:p>
            <a:pPr marL="0" lvl="0" indent="0" algn="l" rtl="0">
              <a:lnSpc>
                <a:spcPct val="115000"/>
              </a:lnSpc>
              <a:spcBef>
                <a:spcPts val="0"/>
              </a:spcBef>
              <a:spcAft>
                <a:spcPts val="0"/>
              </a:spcAft>
              <a:buClr>
                <a:schemeClr val="dk1"/>
              </a:buClr>
              <a:buSzPts val="1100"/>
              <a:buFont typeface="Arial"/>
              <a:buNone/>
            </a:pPr>
            <a:endParaRPr dirty="0">
              <a:latin typeface="Cambria"/>
              <a:ea typeface="Cambria"/>
              <a:cs typeface="Cambria"/>
              <a:sym typeface="Cambria"/>
            </a:endParaRPr>
          </a:p>
          <a:p>
            <a:pPr marL="0" lvl="0" indent="0" algn="l" rtl="0">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None/>
            </a:pPr>
            <a:endParaRPr sz="1600" dirty="0">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Pros of group decision-making</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sz="1600" dirty="0"/>
              <a:t>Group decision-making, ideally, takes advantage of the diverse strengths and expertise of its members. By tapping the unique qualities of group members, it is possible that the group can generate a greater number of alternatives that are of higher quality than the individual can. If a greater number of higher quality alternatives is generated, then it is likely that the group will eventually reach a superior problem solution than the individual.</a:t>
            </a:r>
            <a:endParaRPr lang="pl-PL" sz="1600" dirty="0"/>
          </a:p>
          <a:p>
            <a:r>
              <a:rPr lang="en-GB" sz="1600" dirty="0"/>
              <a:t>Group decision-making may also lead to a greater collective understanding of the eventual course of action chosen, since it is possible that many affected by the decision implementation actually had input into the decision. This may promote a sense of "ownership" of the decision, which is likely to contribute to a greater acceptance of the course of action selected and greater commitment on the part of the affected individuals to make the course of action successful.</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307777"/>
          </a:xfrm>
          <a:prstGeom prst="rect">
            <a:avLst/>
          </a:prstGeom>
          <a:noFill/>
        </p:spPr>
        <p:txBody>
          <a:bodyPr wrap="square" rtlCol="0">
            <a:spAutoFit/>
          </a:bodyPr>
          <a:lstStyle/>
          <a:p>
            <a:r>
              <a:rPr lang="en-US"/>
              <a:t>UNIT </a:t>
            </a:r>
            <a:r>
              <a:rPr lang="pl-PL"/>
              <a:t>4</a:t>
            </a:r>
            <a:r>
              <a:rPr lang="en-US"/>
              <a:t>. INDIVIDUAL &amp; GROUP DECISION MAKING</a:t>
            </a:r>
            <a:endParaRPr lang="es-ES"/>
          </a:p>
        </p:txBody>
      </p:sp>
    </p:spTree>
    <p:extLst>
      <p:ext uri="{BB962C8B-B14F-4D97-AF65-F5344CB8AC3E}">
        <p14:creationId xmlns:p14="http://schemas.microsoft.com/office/powerpoint/2010/main" val="45205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Cons of group decision-making</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931334"/>
            <a:ext cx="8520600" cy="3659936"/>
          </a:xfrm>
        </p:spPr>
        <p:txBody>
          <a:bodyPr/>
          <a:lstStyle/>
          <a:p>
            <a:pPr lvl="0">
              <a:lnSpc>
                <a:spcPct val="150000"/>
              </a:lnSpc>
            </a:pPr>
            <a:r>
              <a:rPr lang="en-GB" sz="1400" dirty="0"/>
              <a:t>Groups are generally slower to arrive to decisions than individuals, so sometimes it is difficult to utilize them in situations where decisions must be made very quickly. </a:t>
            </a:r>
            <a:endParaRPr lang="pl-PL" sz="1400" dirty="0"/>
          </a:p>
          <a:p>
            <a:pPr lvl="0">
              <a:lnSpc>
                <a:spcPct val="150000"/>
              </a:lnSpc>
            </a:pPr>
            <a:r>
              <a:rPr lang="en-GB" sz="1400" dirty="0"/>
              <a:t>One of the most often cited problems is groupthink. Groupthink occurs when individuals in a group feel pressure to conform to what seems to be the dominant view in the group. Dissenting views of the majority opinion are suppressed and alternative courses of action are not fully explored. </a:t>
            </a:r>
            <a:endParaRPr lang="pl-PL" sz="1400" dirty="0"/>
          </a:p>
          <a:p>
            <a:pPr>
              <a:lnSpc>
                <a:spcPct val="150000"/>
              </a:lnSpc>
            </a:pPr>
            <a:r>
              <a:rPr lang="en-GB" sz="1400" dirty="0"/>
              <a:t>Group polarization is another potential disadvantage of group decision-making. This is the tendency of the group to converge on more extreme solutions to a problem. The "risky shift" phenomenon is an example of polarization; it occurs when the group decision is a riskier one than any of the group members would have made individually. This may result because individuals in a group sometimes do not feel as much responsibility and accountability for the actions of the group as they would if they were making the decision alone.</a:t>
            </a:r>
            <a:endParaRPr lang="en-US" sz="14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307777"/>
          </a:xfrm>
          <a:prstGeom prst="rect">
            <a:avLst/>
          </a:prstGeom>
          <a:noFill/>
        </p:spPr>
        <p:txBody>
          <a:bodyPr wrap="square" rtlCol="0">
            <a:spAutoFit/>
          </a:bodyPr>
          <a:lstStyle/>
          <a:p>
            <a:r>
              <a:rPr lang="en-US"/>
              <a:t>UNIT </a:t>
            </a:r>
            <a:r>
              <a:rPr lang="pl-PL"/>
              <a:t>4</a:t>
            </a:r>
            <a:r>
              <a:rPr lang="en-US"/>
              <a:t>. INDIVIDUAL &amp; GROUP DECISION MAKING</a:t>
            </a:r>
            <a:endParaRPr lang="es-ES"/>
          </a:p>
        </p:txBody>
      </p:sp>
    </p:spTree>
    <p:extLst>
      <p:ext uri="{BB962C8B-B14F-4D97-AF65-F5344CB8AC3E}">
        <p14:creationId xmlns:p14="http://schemas.microsoft.com/office/powerpoint/2010/main" val="11742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Pros of individual decision-making</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en-GB" dirty="0"/>
              <a:t>An individual generally makes prompt decisions. While a group is dominated by various people, decision-making is quite time consuming. Moreover assembling group members consumes also a lot of time.</a:t>
            </a:r>
            <a:endParaRPr lang="pl-PL" dirty="0"/>
          </a:p>
          <a:p>
            <a:pPr lvl="0"/>
            <a:r>
              <a:rPr lang="en-GB" dirty="0"/>
              <a:t>Individuals do not escape responsibilities. They are accountable for their acts and performance. While in a group, it is not easy to hold any one person accountable for a wrong decision.</a:t>
            </a:r>
            <a:endParaRPr lang="pl-PL" dirty="0"/>
          </a:p>
          <a:p>
            <a:pPr lvl="0"/>
            <a:r>
              <a:rPr lang="en-GB" dirty="0"/>
              <a:t>Individual decision-making saves time, money and energy as individuals generally make prompt and logical decisions. On the other hand, group decision-making consumes a lot of time, money and energy.</a:t>
            </a:r>
            <a:endParaRPr lang="pl-PL" dirty="0"/>
          </a:p>
          <a:p>
            <a:r>
              <a:rPr lang="en-GB" dirty="0"/>
              <a:t>Individual decisions are more focused and rational as compared to group decisions.</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307777"/>
          </a:xfrm>
          <a:prstGeom prst="rect">
            <a:avLst/>
          </a:prstGeom>
          <a:noFill/>
        </p:spPr>
        <p:txBody>
          <a:bodyPr wrap="square" rtlCol="0">
            <a:spAutoFit/>
          </a:bodyPr>
          <a:lstStyle/>
          <a:p>
            <a:r>
              <a:rPr lang="en-US"/>
              <a:t>UNIT </a:t>
            </a:r>
            <a:r>
              <a:rPr lang="pl-PL"/>
              <a:t>4</a:t>
            </a:r>
            <a:r>
              <a:rPr lang="en-US"/>
              <a:t>. INDIVIDUAL &amp; GROUP DECISION MAKING</a:t>
            </a:r>
            <a:endParaRPr lang="es-ES"/>
          </a:p>
        </p:txBody>
      </p:sp>
    </p:spTree>
    <p:extLst>
      <p:ext uri="{BB962C8B-B14F-4D97-AF65-F5344CB8AC3E}">
        <p14:creationId xmlns:p14="http://schemas.microsoft.com/office/powerpoint/2010/main" val="427700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Cons of individual decision-making</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dirty="0"/>
              <a:t>A group has potential to collect more information compared to an individual while making the decision.</a:t>
            </a:r>
            <a:endParaRPr lang="pl-PL" dirty="0"/>
          </a:p>
          <a:p>
            <a:pPr lvl="0"/>
            <a:r>
              <a:rPr lang="en-GB" dirty="0"/>
              <a:t>An individual while making any decision uses his own views and intuition . While a group has many members, so more views and approaches are taken into account and hence it might result in better decision.</a:t>
            </a:r>
            <a:endParaRPr lang="pl-PL" dirty="0"/>
          </a:p>
          <a:p>
            <a:pPr lvl="0"/>
            <a:r>
              <a:rPr lang="en-GB" dirty="0"/>
              <a:t>A group discovers hidden talent and core competency of employees of an organization.</a:t>
            </a:r>
            <a:endParaRPr lang="pl-PL" dirty="0"/>
          </a:p>
          <a:p>
            <a:pPr lvl="0"/>
            <a:r>
              <a:rPr lang="en-GB" dirty="0"/>
              <a:t>An individual will not take into consideration interests of each every member,  while a group might take into account interest of all members of an organization.</a:t>
            </a:r>
            <a:endParaRPr lang="pl-PL" dirty="0"/>
          </a:p>
          <a:p>
            <a:pPr marL="114300" indent="0">
              <a:buNone/>
            </a:pPr>
            <a:endParaRPr lang="pl-PL" sz="14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307777"/>
          </a:xfrm>
          <a:prstGeom prst="rect">
            <a:avLst/>
          </a:prstGeom>
          <a:noFill/>
        </p:spPr>
        <p:txBody>
          <a:bodyPr wrap="square" rtlCol="0">
            <a:spAutoFit/>
          </a:bodyPr>
          <a:lstStyle/>
          <a:p>
            <a:r>
              <a:rPr lang="en-US"/>
              <a:t>UNIT </a:t>
            </a:r>
            <a:r>
              <a:rPr lang="pl-PL"/>
              <a:t>4</a:t>
            </a:r>
            <a:r>
              <a:rPr lang="en-US"/>
              <a:t>. INDIVIDUAL &amp; GROUP DECISION MAKING</a:t>
            </a:r>
            <a:endParaRPr lang="es-ES"/>
          </a:p>
        </p:txBody>
      </p:sp>
    </p:spTree>
    <p:extLst>
      <p:ext uri="{BB962C8B-B14F-4D97-AF65-F5344CB8AC3E}">
        <p14:creationId xmlns:p14="http://schemas.microsoft.com/office/powerpoint/2010/main" val="13192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n-GB" dirty="0">
                <a:solidFill>
                  <a:srgbClr val="F24F4F"/>
                </a:solidFill>
                <a:latin typeface="Cambria" panose="02040503050406030204" pitchFamily="18" charset="0"/>
              </a:rPr>
              <a:t>Ethical decision-making and reasoning</a:t>
            </a:r>
            <a:br>
              <a:rPr lang="en-US" dirty="0"/>
            </a:b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3"/>
            <a:ext cx="8157743" cy="3416400"/>
          </a:xfrm>
        </p:spPr>
        <p:txBody>
          <a:bodyPr/>
          <a:lstStyle/>
          <a:p>
            <a:r>
              <a:rPr lang="en-GB" sz="1400" dirty="0"/>
              <a:t>Ethical decision is concerned with a judgement about what is right or wrong. An ethical decision is one where one chooses how to respond to a given situation based on values of good and bad, as opposed to only expediency or efficiency. This means, it deals with moral issues. There are a number of factors that indicate the moral status</a:t>
            </a:r>
            <a:r>
              <a:rPr lang="pl-PL" sz="1400" dirty="0"/>
              <a:t>.</a:t>
            </a:r>
          </a:p>
          <a:p>
            <a:r>
              <a:rPr lang="en-US" sz="1400" dirty="0"/>
              <a:t>Ethical reasoning is the ability to assess whether something is right or wrong requires basic knowledge about the way how can we assess it (ethical reasoning) and reflection of criteria we use to provide the assessment.</a:t>
            </a:r>
          </a:p>
          <a:p>
            <a:r>
              <a:rPr lang="en-GB" sz="1400" dirty="0"/>
              <a:t>There are two major ethics theories that attempt to specify and justify moral rules and principles: utilitarianism </a:t>
            </a:r>
            <a:r>
              <a:rPr lang="en-US" sz="1400" dirty="0"/>
              <a:t>(also called consequentialism) </a:t>
            </a:r>
            <a:r>
              <a:rPr lang="en-GB" sz="1400" dirty="0"/>
              <a:t>and deontological ethics. Utilitarianism is a theory which states that only one thing—utility—is relevant to ethical decisions. The option that produces the greatest utility is the only ethical option. Deontologists believe that duties override everything else. A duty is a responsibility, an obligation, a binding commitment.</a:t>
            </a:r>
            <a:endParaRPr lang="pl-PL" sz="1400" dirty="0"/>
          </a:p>
          <a:p>
            <a:endParaRPr lang="en-US" sz="1400" dirty="0"/>
          </a:p>
          <a:p>
            <a:endParaRPr lang="en-US" sz="14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GB" dirty="0"/>
              <a:t>UNIT 5. ETHICAL ASPECTS IN DECISION MAKING </a:t>
            </a:r>
          </a:p>
        </p:txBody>
      </p:sp>
    </p:spTree>
    <p:extLst>
      <p:ext uri="{BB962C8B-B14F-4D97-AF65-F5344CB8AC3E}">
        <p14:creationId xmlns:p14="http://schemas.microsoft.com/office/powerpoint/2010/main" val="218687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n-GB" dirty="0">
                <a:solidFill>
                  <a:srgbClr val="F24F4F"/>
                </a:solidFill>
                <a:latin typeface="Cambria" panose="02040503050406030204" pitchFamily="18" charset="0"/>
              </a:rPr>
              <a:t>Framework for understanding ethical decision-making</a:t>
            </a:r>
            <a:endParaRPr lang="es-ES"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7">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7">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8">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GB" dirty="0"/>
              <a:t>UNIT 5. ETHICAL ASPECTS IN DECISION MAKING </a:t>
            </a:r>
          </a:p>
        </p:txBody>
      </p:sp>
      <p:sp>
        <p:nvSpPr>
          <p:cNvPr id="3" name="TextBox 2"/>
          <p:cNvSpPr txBox="1"/>
          <p:nvPr/>
        </p:nvSpPr>
        <p:spPr>
          <a:xfrm>
            <a:off x="3223647" y="1410349"/>
            <a:ext cx="2496196" cy="461665"/>
          </a:xfrm>
          <a:prstGeom prst="rect">
            <a:avLst/>
          </a:prstGeom>
          <a:noFill/>
          <a:ln>
            <a:solidFill>
              <a:schemeClr val="accent1"/>
            </a:solidFill>
          </a:ln>
        </p:spPr>
        <p:txBody>
          <a:bodyPr wrap="none" rtlCol="0">
            <a:spAutoFit/>
          </a:bodyPr>
          <a:lstStyle/>
          <a:p>
            <a:r>
              <a:rPr lang="en-US" sz="2400" dirty="0">
                <a:solidFill>
                  <a:schemeClr val="accent1">
                    <a:lumMod val="50000"/>
                  </a:schemeClr>
                </a:solidFill>
              </a:rPr>
              <a:t>Individual factors</a:t>
            </a:r>
          </a:p>
        </p:txBody>
      </p:sp>
      <p:sp>
        <p:nvSpPr>
          <p:cNvPr id="10" name="TextBox 9"/>
          <p:cNvSpPr txBox="1"/>
          <p:nvPr/>
        </p:nvSpPr>
        <p:spPr>
          <a:xfrm>
            <a:off x="3236563" y="3624024"/>
            <a:ext cx="2632452" cy="461665"/>
          </a:xfrm>
          <a:prstGeom prst="rect">
            <a:avLst/>
          </a:prstGeom>
          <a:noFill/>
          <a:ln>
            <a:solidFill>
              <a:schemeClr val="accent1"/>
            </a:solidFill>
          </a:ln>
        </p:spPr>
        <p:txBody>
          <a:bodyPr wrap="none" rtlCol="0">
            <a:spAutoFit/>
          </a:bodyPr>
          <a:lstStyle/>
          <a:p>
            <a:r>
              <a:rPr lang="en-US" sz="2400">
                <a:solidFill>
                  <a:schemeClr val="accent1">
                    <a:lumMod val="50000"/>
                  </a:schemeClr>
                </a:solidFill>
              </a:rPr>
              <a:t>Situational factors</a:t>
            </a:r>
          </a:p>
        </p:txBody>
      </p:sp>
      <p:cxnSp>
        <p:nvCxnSpPr>
          <p:cNvPr id="11" name="Straight Connector 10"/>
          <p:cNvCxnSpPr>
            <a:stCxn id="3" idx="2"/>
          </p:cNvCxnSpPr>
          <p:nvPr/>
        </p:nvCxnSpPr>
        <p:spPr>
          <a:xfrm flipH="1">
            <a:off x="1518834" y="1872014"/>
            <a:ext cx="2952911"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3487119" y="1872014"/>
            <a:ext cx="984626"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2"/>
          </p:cNvCxnSpPr>
          <p:nvPr/>
        </p:nvCxnSpPr>
        <p:spPr>
          <a:xfrm>
            <a:off x="4471745" y="1872014"/>
            <a:ext cx="1107645"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2"/>
          </p:cNvCxnSpPr>
          <p:nvPr/>
        </p:nvCxnSpPr>
        <p:spPr>
          <a:xfrm>
            <a:off x="4471745" y="1872014"/>
            <a:ext cx="3122424"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p:cNvCxnSpPr>
          <p:nvPr/>
        </p:nvCxnSpPr>
        <p:spPr>
          <a:xfrm flipH="1" flipV="1">
            <a:off x="1394847" y="3270146"/>
            <a:ext cx="3157942"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595607" y="3239149"/>
            <a:ext cx="957182" cy="384875"/>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552789" y="3239149"/>
            <a:ext cx="933611" cy="384875"/>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552789" y="3270146"/>
            <a:ext cx="2901896"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6" y="989351"/>
            <a:ext cx="1457450" cy="307777"/>
          </a:xfrm>
          <a:prstGeom prst="rect">
            <a:avLst/>
          </a:prstGeom>
          <a:noFill/>
        </p:spPr>
        <p:txBody>
          <a:bodyPr wrap="none" rtlCol="0">
            <a:spAutoFit/>
          </a:bodyPr>
          <a:lstStyle/>
          <a:p>
            <a:r>
              <a:rPr lang="en-US" dirty="0"/>
              <a:t>Age and gender</a:t>
            </a:r>
          </a:p>
        </p:txBody>
      </p:sp>
      <p:sp>
        <p:nvSpPr>
          <p:cNvPr id="12" name="TextBox 11"/>
          <p:cNvSpPr txBox="1"/>
          <p:nvPr/>
        </p:nvSpPr>
        <p:spPr>
          <a:xfrm>
            <a:off x="464697" y="1259174"/>
            <a:ext cx="2053652" cy="523220"/>
          </a:xfrm>
          <a:prstGeom prst="rect">
            <a:avLst/>
          </a:prstGeom>
          <a:noFill/>
        </p:spPr>
        <p:txBody>
          <a:bodyPr wrap="square" rtlCol="0">
            <a:spAutoFit/>
          </a:bodyPr>
          <a:lstStyle/>
          <a:p>
            <a:r>
              <a:rPr lang="en-US" dirty="0"/>
              <a:t>National and cultural characteristics</a:t>
            </a:r>
          </a:p>
        </p:txBody>
      </p:sp>
      <p:sp>
        <p:nvSpPr>
          <p:cNvPr id="14" name="TextBox 13"/>
          <p:cNvSpPr txBox="1"/>
          <p:nvPr/>
        </p:nvSpPr>
        <p:spPr>
          <a:xfrm>
            <a:off x="6880486" y="989351"/>
            <a:ext cx="1903751" cy="523220"/>
          </a:xfrm>
          <a:prstGeom prst="rect">
            <a:avLst/>
          </a:prstGeom>
          <a:noFill/>
        </p:spPr>
        <p:txBody>
          <a:bodyPr wrap="square" rtlCol="0">
            <a:spAutoFit/>
          </a:bodyPr>
          <a:lstStyle/>
          <a:p>
            <a:pPr algn="r"/>
            <a:r>
              <a:rPr lang="en-US"/>
              <a:t>Education and employment</a:t>
            </a:r>
          </a:p>
        </p:txBody>
      </p:sp>
      <p:sp>
        <p:nvSpPr>
          <p:cNvPr id="15" name="TextBox 14"/>
          <p:cNvSpPr txBox="1"/>
          <p:nvPr/>
        </p:nvSpPr>
        <p:spPr>
          <a:xfrm>
            <a:off x="7345179" y="1514007"/>
            <a:ext cx="1411405" cy="738664"/>
          </a:xfrm>
          <a:prstGeom prst="rect">
            <a:avLst/>
          </a:prstGeom>
          <a:noFill/>
        </p:spPr>
        <p:txBody>
          <a:bodyPr wrap="square" rtlCol="0">
            <a:spAutoFit/>
          </a:bodyPr>
          <a:lstStyle/>
          <a:p>
            <a:pPr algn="r"/>
            <a:r>
              <a:rPr lang="en-US"/>
              <a:t>Cognitive and moral development</a:t>
            </a:r>
          </a:p>
        </p:txBody>
      </p:sp>
      <p:sp>
        <p:nvSpPr>
          <p:cNvPr id="17" name="TextBox 16"/>
          <p:cNvSpPr txBox="1"/>
          <p:nvPr/>
        </p:nvSpPr>
        <p:spPr>
          <a:xfrm>
            <a:off x="5921115" y="959371"/>
            <a:ext cx="1447832" cy="307777"/>
          </a:xfrm>
          <a:prstGeom prst="rect">
            <a:avLst/>
          </a:prstGeom>
          <a:noFill/>
        </p:spPr>
        <p:txBody>
          <a:bodyPr wrap="none" rtlCol="0">
            <a:spAutoFit/>
          </a:bodyPr>
          <a:lstStyle/>
          <a:p>
            <a:r>
              <a:rPr lang="en-US"/>
              <a:t>Locus of control</a:t>
            </a:r>
          </a:p>
        </p:txBody>
      </p:sp>
      <p:sp>
        <p:nvSpPr>
          <p:cNvPr id="18" name="TextBox 17"/>
          <p:cNvSpPr txBox="1"/>
          <p:nvPr/>
        </p:nvSpPr>
        <p:spPr>
          <a:xfrm>
            <a:off x="5921114" y="1289154"/>
            <a:ext cx="1459054" cy="307777"/>
          </a:xfrm>
          <a:prstGeom prst="rect">
            <a:avLst/>
          </a:prstGeom>
          <a:noFill/>
        </p:spPr>
        <p:txBody>
          <a:bodyPr wrap="none" rtlCol="0">
            <a:spAutoFit/>
          </a:bodyPr>
          <a:lstStyle/>
          <a:p>
            <a:r>
              <a:rPr lang="en-US"/>
              <a:t>Personal values</a:t>
            </a:r>
          </a:p>
        </p:txBody>
      </p:sp>
      <p:sp>
        <p:nvSpPr>
          <p:cNvPr id="20" name="TextBox 19"/>
          <p:cNvSpPr txBox="1"/>
          <p:nvPr/>
        </p:nvSpPr>
        <p:spPr>
          <a:xfrm>
            <a:off x="5921115" y="1663909"/>
            <a:ext cx="1568058" cy="307777"/>
          </a:xfrm>
          <a:prstGeom prst="rect">
            <a:avLst/>
          </a:prstGeom>
          <a:noFill/>
        </p:spPr>
        <p:txBody>
          <a:bodyPr wrap="none" rtlCol="0">
            <a:spAutoFit/>
          </a:bodyPr>
          <a:lstStyle/>
          <a:p>
            <a:r>
              <a:rPr lang="en-US"/>
              <a:t>Personal integrity</a:t>
            </a:r>
          </a:p>
        </p:txBody>
      </p:sp>
      <p:sp>
        <p:nvSpPr>
          <p:cNvPr id="21" name="TextBox 20"/>
          <p:cNvSpPr txBox="1"/>
          <p:nvPr/>
        </p:nvSpPr>
        <p:spPr>
          <a:xfrm>
            <a:off x="464695" y="1723869"/>
            <a:ext cx="1596912" cy="307777"/>
          </a:xfrm>
          <a:prstGeom prst="rect">
            <a:avLst/>
          </a:prstGeom>
          <a:noFill/>
        </p:spPr>
        <p:txBody>
          <a:bodyPr wrap="none" rtlCol="0">
            <a:spAutoFit/>
          </a:bodyPr>
          <a:lstStyle/>
          <a:p>
            <a:r>
              <a:rPr lang="en-GB" dirty="0"/>
              <a:t>Moral imagination</a:t>
            </a:r>
          </a:p>
        </p:txBody>
      </p:sp>
      <p:sp>
        <p:nvSpPr>
          <p:cNvPr id="24" name="Rectangle 23"/>
          <p:cNvSpPr/>
          <p:nvPr/>
        </p:nvSpPr>
        <p:spPr>
          <a:xfrm>
            <a:off x="304947" y="3467173"/>
            <a:ext cx="1338828" cy="307777"/>
          </a:xfrm>
          <a:prstGeom prst="rect">
            <a:avLst/>
          </a:prstGeom>
        </p:spPr>
        <p:txBody>
          <a:bodyPr wrap="none">
            <a:spAutoFit/>
          </a:bodyPr>
          <a:lstStyle/>
          <a:p>
            <a:r>
              <a:rPr lang="en-US" dirty="0"/>
              <a:t>Moral intensity</a:t>
            </a:r>
          </a:p>
        </p:txBody>
      </p:sp>
      <p:sp>
        <p:nvSpPr>
          <p:cNvPr id="26" name="Rectangle 25"/>
          <p:cNvSpPr/>
          <p:nvPr/>
        </p:nvSpPr>
        <p:spPr>
          <a:xfrm>
            <a:off x="305423" y="3781967"/>
            <a:ext cx="1277914" cy="307777"/>
          </a:xfrm>
          <a:prstGeom prst="rect">
            <a:avLst/>
          </a:prstGeom>
        </p:spPr>
        <p:txBody>
          <a:bodyPr wrap="none">
            <a:spAutoFit/>
          </a:bodyPr>
          <a:lstStyle/>
          <a:p>
            <a:r>
              <a:rPr lang="en-US" dirty="0"/>
              <a:t>Moral framing</a:t>
            </a:r>
          </a:p>
        </p:txBody>
      </p:sp>
      <p:sp>
        <p:nvSpPr>
          <p:cNvPr id="27" name="Rectangle 26"/>
          <p:cNvSpPr/>
          <p:nvPr/>
        </p:nvSpPr>
        <p:spPr>
          <a:xfrm>
            <a:off x="318702" y="4096761"/>
            <a:ext cx="891591" cy="307777"/>
          </a:xfrm>
          <a:prstGeom prst="rect">
            <a:avLst/>
          </a:prstGeom>
        </p:spPr>
        <p:txBody>
          <a:bodyPr wrap="none">
            <a:spAutoFit/>
          </a:bodyPr>
          <a:lstStyle/>
          <a:p>
            <a:r>
              <a:rPr lang="en-US" dirty="0"/>
              <a:t>Rewards</a:t>
            </a:r>
          </a:p>
        </p:txBody>
      </p:sp>
      <p:sp>
        <p:nvSpPr>
          <p:cNvPr id="29" name="Rectangle 28"/>
          <p:cNvSpPr/>
          <p:nvPr/>
        </p:nvSpPr>
        <p:spPr>
          <a:xfrm>
            <a:off x="318702" y="4396564"/>
            <a:ext cx="891591" cy="307777"/>
          </a:xfrm>
          <a:prstGeom prst="rect">
            <a:avLst/>
          </a:prstGeom>
        </p:spPr>
        <p:txBody>
          <a:bodyPr wrap="none">
            <a:spAutoFit/>
          </a:bodyPr>
          <a:lstStyle/>
          <a:p>
            <a:r>
              <a:rPr lang="en-US" dirty="0"/>
              <a:t>Authority</a:t>
            </a:r>
          </a:p>
        </p:txBody>
      </p:sp>
      <p:sp>
        <p:nvSpPr>
          <p:cNvPr id="30" name="Rectangle 29"/>
          <p:cNvSpPr/>
          <p:nvPr/>
        </p:nvSpPr>
        <p:spPr>
          <a:xfrm>
            <a:off x="7005138" y="3362243"/>
            <a:ext cx="1189749" cy="307777"/>
          </a:xfrm>
          <a:prstGeom prst="rect">
            <a:avLst/>
          </a:prstGeom>
        </p:spPr>
        <p:txBody>
          <a:bodyPr wrap="none">
            <a:spAutoFit/>
          </a:bodyPr>
          <a:lstStyle/>
          <a:p>
            <a:r>
              <a:rPr lang="en-US" dirty="0"/>
              <a:t>Bureaucracy</a:t>
            </a:r>
          </a:p>
        </p:txBody>
      </p:sp>
      <p:sp>
        <p:nvSpPr>
          <p:cNvPr id="32" name="Rectangle 31"/>
          <p:cNvSpPr/>
          <p:nvPr/>
        </p:nvSpPr>
        <p:spPr>
          <a:xfrm>
            <a:off x="7019718" y="3677036"/>
            <a:ext cx="1040670" cy="307777"/>
          </a:xfrm>
          <a:prstGeom prst="rect">
            <a:avLst/>
          </a:prstGeom>
        </p:spPr>
        <p:txBody>
          <a:bodyPr wrap="none">
            <a:spAutoFit/>
          </a:bodyPr>
          <a:lstStyle/>
          <a:p>
            <a:r>
              <a:rPr lang="en-US" dirty="0"/>
              <a:t>Work roles</a:t>
            </a:r>
          </a:p>
        </p:txBody>
      </p:sp>
      <p:sp>
        <p:nvSpPr>
          <p:cNvPr id="33" name="Rectangle 32"/>
          <p:cNvSpPr/>
          <p:nvPr/>
        </p:nvSpPr>
        <p:spPr>
          <a:xfrm>
            <a:off x="6997014" y="3976840"/>
            <a:ext cx="1925527" cy="307777"/>
          </a:xfrm>
          <a:prstGeom prst="rect">
            <a:avLst/>
          </a:prstGeom>
        </p:spPr>
        <p:txBody>
          <a:bodyPr wrap="none">
            <a:spAutoFit/>
          </a:bodyPr>
          <a:lstStyle/>
          <a:p>
            <a:r>
              <a:rPr lang="en-US" dirty="0"/>
              <a:t>Organizational culture</a:t>
            </a:r>
          </a:p>
        </p:txBody>
      </p:sp>
      <p:sp>
        <p:nvSpPr>
          <p:cNvPr id="34" name="Rectangle 33"/>
          <p:cNvSpPr/>
          <p:nvPr/>
        </p:nvSpPr>
        <p:spPr>
          <a:xfrm>
            <a:off x="7000589" y="4276642"/>
            <a:ext cx="1468672" cy="307777"/>
          </a:xfrm>
          <a:prstGeom prst="rect">
            <a:avLst/>
          </a:prstGeom>
        </p:spPr>
        <p:txBody>
          <a:bodyPr wrap="none">
            <a:spAutoFit/>
          </a:bodyPr>
          <a:lstStyle/>
          <a:p>
            <a:r>
              <a:rPr lang="en-US" dirty="0"/>
              <a:t>National context</a:t>
            </a:r>
          </a:p>
        </p:txBody>
      </p:sp>
    </p:spTree>
    <p:extLst>
      <p:ext uri="{BB962C8B-B14F-4D97-AF65-F5344CB8AC3E}">
        <p14:creationId xmlns:p14="http://schemas.microsoft.com/office/powerpoint/2010/main" val="96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3"/>
            <a:r>
              <a:rPr lang="en-GB" dirty="0">
                <a:solidFill>
                  <a:srgbClr val="F24F4F"/>
                </a:solidFill>
                <a:latin typeface="Cambria" panose="02040503050406030204" pitchFamily="18" charset="0"/>
              </a:rPr>
              <a:t>Rationalizing unethical behaviour</a:t>
            </a:r>
            <a:br>
              <a:rPr lang="en-US" dirty="0">
                <a:solidFill>
                  <a:srgbClr val="F24F4F"/>
                </a:solidFill>
                <a:latin typeface="Cambria" panose="02040503050406030204" pitchFamily="18" charset="0"/>
              </a:rPr>
            </a:b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GB" dirty="0"/>
              <a:t>UNIT 5. ETHICAL ASPECTS IN DECISION MAKING </a:t>
            </a:r>
          </a:p>
        </p:txBody>
      </p:sp>
      <p:graphicFrame>
        <p:nvGraphicFramePr>
          <p:cNvPr id="9" name="Content Placeholder 7"/>
          <p:cNvGraphicFramePr>
            <a:graphicFrameLocks/>
          </p:cNvGraphicFramePr>
          <p:nvPr>
            <p:extLst>
              <p:ext uri="{D42A27DB-BD31-4B8C-83A1-F6EECF244321}">
                <p14:modId xmlns:p14="http://schemas.microsoft.com/office/powerpoint/2010/main" val="2485496917"/>
              </p:ext>
            </p:extLst>
          </p:nvPr>
        </p:nvGraphicFramePr>
        <p:xfrm>
          <a:off x="326141" y="1017615"/>
          <a:ext cx="8682949" cy="3296920"/>
        </p:xfrm>
        <a:graphic>
          <a:graphicData uri="http://schemas.openxmlformats.org/drawingml/2006/table">
            <a:tbl>
              <a:tblPr firstRow="1" bandRow="1">
                <a:tableStyleId>{5C22544A-7EE6-4342-B048-85BDC9FD1C3A}</a:tableStyleId>
              </a:tblPr>
              <a:tblGrid>
                <a:gridCol w="1225618">
                  <a:extLst>
                    <a:ext uri="{9D8B030D-6E8A-4147-A177-3AD203B41FA5}">
                      <a16:colId xmlns:a16="http://schemas.microsoft.com/office/drawing/2014/main" val="20000"/>
                    </a:ext>
                  </a:extLst>
                </a:gridCol>
                <a:gridCol w="3799730">
                  <a:extLst>
                    <a:ext uri="{9D8B030D-6E8A-4147-A177-3AD203B41FA5}">
                      <a16:colId xmlns:a16="http://schemas.microsoft.com/office/drawing/2014/main" val="20001"/>
                    </a:ext>
                  </a:extLst>
                </a:gridCol>
                <a:gridCol w="3657601">
                  <a:extLst>
                    <a:ext uri="{9D8B030D-6E8A-4147-A177-3AD203B41FA5}">
                      <a16:colId xmlns:a16="http://schemas.microsoft.com/office/drawing/2014/main" val="20002"/>
                    </a:ext>
                  </a:extLst>
                </a:gridCol>
              </a:tblGrid>
              <a:tr h="370840">
                <a:tc>
                  <a:txBody>
                    <a:bodyPr/>
                    <a:lstStyle/>
                    <a:p>
                      <a:r>
                        <a:rPr lang="en-US" dirty="0"/>
                        <a:t>Strategy</a:t>
                      </a:r>
                    </a:p>
                  </a:txBody>
                  <a:tcPr/>
                </a:tc>
                <a:tc>
                  <a:txBody>
                    <a:bodyPr/>
                    <a:lstStyle/>
                    <a:p>
                      <a:r>
                        <a:rPr lang="en-US" dirty="0"/>
                        <a:t>Description</a:t>
                      </a:r>
                    </a:p>
                  </a:txBody>
                  <a:tcPr/>
                </a:tc>
                <a:tc>
                  <a:txBody>
                    <a:bodyPr/>
                    <a:lstStyle/>
                    <a:p>
                      <a:r>
                        <a:rPr lang="en-US" dirty="0"/>
                        <a:t>Examples</a:t>
                      </a:r>
                    </a:p>
                  </a:txBody>
                  <a:tcPr/>
                </a:tc>
                <a:extLst>
                  <a:ext uri="{0D108BD9-81ED-4DB2-BD59-A6C34878D82A}">
                    <a16:rowId xmlns:a16="http://schemas.microsoft.com/office/drawing/2014/main" val="10000"/>
                  </a:ext>
                </a:extLst>
              </a:tr>
              <a:tr h="370840">
                <a:tc>
                  <a:txBody>
                    <a:bodyPr/>
                    <a:lstStyle/>
                    <a:p>
                      <a:r>
                        <a:rPr lang="en-GB" sz="1200" noProof="0" dirty="0"/>
                        <a:t>Denial of responsibility</a:t>
                      </a:r>
                    </a:p>
                  </a:txBody>
                  <a:tcPr/>
                </a:tc>
                <a:tc>
                  <a:txBody>
                    <a:bodyPr/>
                    <a:lstStyle/>
                    <a:p>
                      <a:r>
                        <a:rPr lang="en-GB" sz="1200" noProof="0" dirty="0"/>
                        <a:t>The actors engaged in corrupt behaviour perceive that they have no other choice</a:t>
                      </a:r>
                    </a:p>
                  </a:txBody>
                  <a:tcPr/>
                </a:tc>
                <a:tc>
                  <a:txBody>
                    <a:bodyPr/>
                    <a:lstStyle/>
                    <a:p>
                      <a:r>
                        <a:rPr lang="en-GB" sz="1200" noProof="0" dirty="0"/>
                        <a:t>‘What can I do’? ‘It is none of my business what the corporation does in overseas bribery’</a:t>
                      </a:r>
                      <a:r>
                        <a:rPr lang="en-GB" sz="1200" baseline="0" noProof="0" dirty="0"/>
                        <a:t> </a:t>
                      </a:r>
                      <a:endParaRPr lang="en-GB" sz="1200" noProof="0" dirty="0"/>
                    </a:p>
                  </a:txBody>
                  <a:tcPr/>
                </a:tc>
                <a:extLst>
                  <a:ext uri="{0D108BD9-81ED-4DB2-BD59-A6C34878D82A}">
                    <a16:rowId xmlns:a16="http://schemas.microsoft.com/office/drawing/2014/main" val="10001"/>
                  </a:ext>
                </a:extLst>
              </a:tr>
              <a:tr h="370840">
                <a:tc>
                  <a:txBody>
                    <a:bodyPr/>
                    <a:lstStyle/>
                    <a:p>
                      <a:r>
                        <a:rPr lang="en-GB" sz="1200" noProof="0" dirty="0"/>
                        <a:t>Denial of injury</a:t>
                      </a:r>
                    </a:p>
                  </a:txBody>
                  <a:tcPr/>
                </a:tc>
                <a:tc>
                  <a:txBody>
                    <a:bodyPr/>
                    <a:lstStyle/>
                    <a:p>
                      <a:r>
                        <a:rPr lang="en-GB" sz="1200" noProof="0" dirty="0"/>
                        <a:t>The</a:t>
                      </a:r>
                      <a:r>
                        <a:rPr lang="en-GB" sz="1200" baseline="0" noProof="0" dirty="0"/>
                        <a:t> actors are convinced that no one is harmed by their actions</a:t>
                      </a:r>
                      <a:endParaRPr lang="en-GB" sz="1200" noProof="0" dirty="0"/>
                    </a:p>
                  </a:txBody>
                  <a:tcPr/>
                </a:tc>
                <a:tc>
                  <a:txBody>
                    <a:bodyPr/>
                    <a:lstStyle/>
                    <a:p>
                      <a:r>
                        <a:rPr lang="en-GB" sz="1200" noProof="0" dirty="0"/>
                        <a:t>‘No one was really harmed’</a:t>
                      </a:r>
                    </a:p>
                    <a:p>
                      <a:r>
                        <a:rPr lang="en-GB" sz="1200" noProof="0" dirty="0"/>
                        <a:t>‘It could have been worse’</a:t>
                      </a:r>
                    </a:p>
                  </a:txBody>
                  <a:tcPr/>
                </a:tc>
                <a:extLst>
                  <a:ext uri="{0D108BD9-81ED-4DB2-BD59-A6C34878D82A}">
                    <a16:rowId xmlns:a16="http://schemas.microsoft.com/office/drawing/2014/main" val="10002"/>
                  </a:ext>
                </a:extLst>
              </a:tr>
              <a:tr h="370840">
                <a:tc>
                  <a:txBody>
                    <a:bodyPr/>
                    <a:lstStyle/>
                    <a:p>
                      <a:r>
                        <a:rPr lang="en-GB" sz="1200" noProof="0" dirty="0"/>
                        <a:t>Denial of victim</a:t>
                      </a:r>
                    </a:p>
                  </a:txBody>
                  <a:tcPr/>
                </a:tc>
                <a:tc>
                  <a:txBody>
                    <a:bodyPr/>
                    <a:lstStyle/>
                    <a:p>
                      <a:r>
                        <a:rPr lang="en-GB" sz="1200" noProof="0" dirty="0"/>
                        <a:t>Denying</a:t>
                      </a:r>
                      <a:r>
                        <a:rPr lang="en-GB" sz="1200" baseline="0" noProof="0" dirty="0"/>
                        <a:t> any blame by arguing that the violated party deserved whatever happened</a:t>
                      </a:r>
                      <a:endParaRPr lang="en-GB" sz="1200" noProof="0" dirty="0"/>
                    </a:p>
                  </a:txBody>
                  <a:tcPr/>
                </a:tc>
                <a:tc>
                  <a:txBody>
                    <a:bodyPr/>
                    <a:lstStyle/>
                    <a:p>
                      <a:r>
                        <a:rPr lang="en-GB" sz="1200" noProof="0" dirty="0"/>
                        <a:t>‘They deserved it’ </a:t>
                      </a:r>
                    </a:p>
                    <a:p>
                      <a:r>
                        <a:rPr lang="en-GB" sz="1200" noProof="0" dirty="0"/>
                        <a:t>’They chose to participate’</a:t>
                      </a:r>
                    </a:p>
                  </a:txBody>
                  <a:tcPr/>
                </a:tc>
                <a:extLst>
                  <a:ext uri="{0D108BD9-81ED-4DB2-BD59-A6C34878D82A}">
                    <a16:rowId xmlns:a16="http://schemas.microsoft.com/office/drawing/2014/main" val="10003"/>
                  </a:ext>
                </a:extLst>
              </a:tr>
              <a:tr h="370840">
                <a:tc>
                  <a:txBody>
                    <a:bodyPr/>
                    <a:lstStyle/>
                    <a:p>
                      <a:r>
                        <a:rPr lang="en-GB" sz="1200" noProof="0" dirty="0"/>
                        <a:t>Social weighting</a:t>
                      </a:r>
                    </a:p>
                  </a:txBody>
                  <a:tcPr/>
                </a:tc>
                <a:tc>
                  <a:txBody>
                    <a:bodyPr/>
                    <a:lstStyle/>
                    <a:p>
                      <a:pPr marL="342900" indent="-342900">
                        <a:buAutoNum type="arabicPeriod"/>
                      </a:pPr>
                      <a:r>
                        <a:rPr lang="en-GB" sz="1200" noProof="0" dirty="0"/>
                        <a:t>Condemn the condemner</a:t>
                      </a:r>
                    </a:p>
                    <a:p>
                      <a:pPr marL="342900" indent="-342900">
                        <a:buAutoNum type="arabicPeriod"/>
                      </a:pPr>
                      <a:r>
                        <a:rPr lang="en-GB" sz="1200" noProof="0" dirty="0"/>
                        <a:t>Selective social comparison</a:t>
                      </a:r>
                    </a:p>
                  </a:txBody>
                  <a:tcPr/>
                </a:tc>
                <a:tc>
                  <a:txBody>
                    <a:bodyPr/>
                    <a:lstStyle/>
                    <a:p>
                      <a:r>
                        <a:rPr lang="en-GB" sz="1200" noProof="0" dirty="0"/>
                        <a:t>’You have no right to criticize us’</a:t>
                      </a:r>
                    </a:p>
                    <a:p>
                      <a:r>
                        <a:rPr lang="en-GB" sz="1200" noProof="0" dirty="0"/>
                        <a:t>‘Others are worse than we are’</a:t>
                      </a:r>
                    </a:p>
                  </a:txBody>
                  <a:tcPr/>
                </a:tc>
                <a:extLst>
                  <a:ext uri="{0D108BD9-81ED-4DB2-BD59-A6C34878D82A}">
                    <a16:rowId xmlns:a16="http://schemas.microsoft.com/office/drawing/2014/main" val="10004"/>
                  </a:ext>
                </a:extLst>
              </a:tr>
              <a:tr h="370840">
                <a:tc>
                  <a:txBody>
                    <a:bodyPr/>
                    <a:lstStyle/>
                    <a:p>
                      <a:r>
                        <a:rPr lang="en-GB" sz="1200" noProof="0" dirty="0"/>
                        <a:t>Appeal to higher loyalties</a:t>
                      </a:r>
                    </a:p>
                  </a:txBody>
                  <a:tcPr/>
                </a:tc>
                <a:tc>
                  <a:txBody>
                    <a:bodyPr/>
                    <a:lstStyle/>
                    <a:p>
                      <a:r>
                        <a:rPr lang="en-GB" sz="1200" noProof="0" dirty="0"/>
                        <a:t>The actors argue that their violation of norms is due to their attempt to realize a higher-order</a:t>
                      </a:r>
                      <a:r>
                        <a:rPr lang="en-GB" sz="1200" baseline="0" noProof="0" dirty="0"/>
                        <a:t> value</a:t>
                      </a:r>
                      <a:endParaRPr lang="en-GB" sz="1200" noProof="0" dirty="0"/>
                    </a:p>
                  </a:txBody>
                  <a:tcPr/>
                </a:tc>
                <a:tc>
                  <a:txBody>
                    <a:bodyPr/>
                    <a:lstStyle/>
                    <a:p>
                      <a:r>
                        <a:rPr lang="en-GB" sz="1200" noProof="0" dirty="0"/>
                        <a:t>’We answered to a more important cause’;</a:t>
                      </a:r>
                      <a:r>
                        <a:rPr lang="en-GB" sz="1200" baseline="0" noProof="0" dirty="0"/>
                        <a:t> ‘I would not report it because of my loyalty to my boss’</a:t>
                      </a:r>
                      <a:endParaRPr lang="en-GB" sz="1200" noProof="0" dirty="0"/>
                    </a:p>
                  </a:txBody>
                  <a:tcPr/>
                </a:tc>
                <a:extLst>
                  <a:ext uri="{0D108BD9-81ED-4DB2-BD59-A6C34878D82A}">
                    <a16:rowId xmlns:a16="http://schemas.microsoft.com/office/drawing/2014/main" val="10005"/>
                  </a:ext>
                </a:extLst>
              </a:tr>
              <a:tr h="370840">
                <a:tc>
                  <a:txBody>
                    <a:bodyPr/>
                    <a:lstStyle/>
                    <a:p>
                      <a:r>
                        <a:rPr lang="en-GB" sz="1200" noProof="0" dirty="0"/>
                        <a:t>Metaphor of the ledger</a:t>
                      </a:r>
                    </a:p>
                  </a:txBody>
                  <a:tcPr/>
                </a:tc>
                <a:tc>
                  <a:txBody>
                    <a:bodyPr/>
                    <a:lstStyle/>
                    <a:p>
                      <a:r>
                        <a:rPr lang="en-GB" sz="1200" noProof="0" dirty="0"/>
                        <a:t>The actors argue that they are entitled to indulge in deviant behaviours because of their accrued credits (time, effort) in their jobs</a:t>
                      </a:r>
                    </a:p>
                  </a:txBody>
                  <a:tcPr/>
                </a:tc>
                <a:tc>
                  <a:txBody>
                    <a:bodyPr/>
                    <a:lstStyle/>
                    <a:p>
                      <a:r>
                        <a:rPr lang="en-GB" sz="1200" noProof="0" dirty="0"/>
                        <a:t>‘It is all right for me to use the internet for personal reasons at work. After all, I do work overtime’</a:t>
                      </a:r>
                    </a:p>
                  </a:txBody>
                  <a:tcPr/>
                </a:tc>
                <a:extLst>
                  <a:ext uri="{0D108BD9-81ED-4DB2-BD59-A6C34878D82A}">
                    <a16:rowId xmlns:a16="http://schemas.microsoft.com/office/drawing/2014/main" val="10006"/>
                  </a:ext>
                </a:extLst>
              </a:tr>
            </a:tbl>
          </a:graphicData>
        </a:graphic>
      </p:graphicFrame>
      <p:sp>
        <p:nvSpPr>
          <p:cNvPr id="10" name="Rectangle 9"/>
          <p:cNvSpPr/>
          <p:nvPr/>
        </p:nvSpPr>
        <p:spPr>
          <a:xfrm>
            <a:off x="7056236" y="4216682"/>
            <a:ext cx="1885453" cy="307777"/>
          </a:xfrm>
          <a:prstGeom prst="rect">
            <a:avLst/>
          </a:prstGeom>
        </p:spPr>
        <p:txBody>
          <a:bodyPr wrap="none">
            <a:spAutoFit/>
          </a:bodyPr>
          <a:lstStyle/>
          <a:p>
            <a:r>
              <a:rPr lang="en-US" dirty="0"/>
              <a:t>Crane &amp;Matten, 2010</a:t>
            </a:r>
          </a:p>
        </p:txBody>
      </p:sp>
    </p:spTree>
    <p:extLst>
      <p:ext uri="{BB962C8B-B14F-4D97-AF65-F5344CB8AC3E}">
        <p14:creationId xmlns:p14="http://schemas.microsoft.com/office/powerpoint/2010/main" val="208199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s" sz="6000" dirty="0">
                <a:solidFill>
                  <a:srgbClr val="E06666"/>
                </a:solidFill>
                <a:latin typeface="Cambria"/>
                <a:ea typeface="Cambria"/>
                <a:cs typeface="Cambria"/>
                <a:sym typeface="Cambria"/>
              </a:rPr>
              <a:t>THANKS!</a:t>
            </a:r>
            <a:endParaRPr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val="53133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493298" y="1246220"/>
            <a:ext cx="7239345" cy="1586432"/>
          </a:xfrm>
          <a:prstGeom prst="rect">
            <a:avLst/>
          </a:prstGeom>
        </p:spPr>
        <p:txBody>
          <a:bodyPr spcFirstLastPara="1" wrap="square" lIns="91425" tIns="91425" rIns="91425" bIns="91425" anchor="t" anchorCtr="0">
            <a:noAutofit/>
          </a:bodyPr>
          <a:lstStyle/>
          <a:p>
            <a:pPr lvl="0" algn="l"/>
            <a:r>
              <a:rPr lang="el-GR" sz="3200" b="0" dirty="0">
                <a:solidFill>
                  <a:srgbClr val="E06666"/>
                </a:solidFill>
                <a:latin typeface="Cambria"/>
                <a:ea typeface="Cambria"/>
                <a:cs typeface="Cambria"/>
                <a:sym typeface="Cambria"/>
              </a:rPr>
              <a:t>Ενότητα 3. Λήψη αποφάσεων
</a:t>
            </a:r>
            <a:endParaRPr lang="en-GB" sz="3200" b="0" dirty="0">
              <a:latin typeface="Cambria"/>
              <a:ea typeface="Cambria"/>
              <a:cs typeface="Cambria"/>
              <a:sym typeface="Cambria"/>
            </a:endParaRPr>
          </a:p>
        </p:txBody>
      </p:sp>
      <p:sp>
        <p:nvSpPr>
          <p:cNvPr id="6"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l-GR" dirty="0">
                <a:solidFill>
                  <a:srgbClr val="F24F4F"/>
                </a:solidFill>
                <a:latin typeface="Cambria" panose="02040503050406030204" pitchFamily="18" charset="0"/>
              </a:rPr>
              <a:t>Λήψη αποφάσεων-εισαγωγή
</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86774"/>
            <a:ext cx="8520600" cy="3416400"/>
          </a:xfrm>
        </p:spPr>
        <p:txBody>
          <a:bodyPr/>
          <a:lstStyle/>
          <a:p>
            <a:pPr marL="114300" lvl="0" indent="0">
              <a:buNone/>
            </a:pPr>
            <a:r>
              <a:rPr lang="el-GR" dirty="0"/>
              <a:t>Τα άτομα σε όλα τα επίπεδα και σε όλους τους τομείς των οργανισμών λαμβάνουν αποφάσεις. Αυτό, κάνουν επιλογές από δύο ή περισσότερες εναλλακτικές λύσεις. Οι αποφάσεις λαμβάνονται προς το βέλτιστο συμφέρον της οργάνωσης.  
Κάθε οργανισμός πρέπει να λαμβάνει αποφάσεις σε ένα ή τον άλλο σημείο ως μέρος της διαχειριστική διαδικασία. Ως πραγματικότητα, ικανή να λάβει κρίσιμες αποφάσεις είναι ένα από τα πολλά χαρακτηριστικά που κάθε διαχειριστής θα πρέπει να έχει.
Αλλά το να αποφασίζεις δεν είναι κάτι που μόνο οι μάνατζερ κάνουν. Όλα τα οργανωτικά μέλη λαμβάνουν αποφάσεις που επηρεάζουν τις εργασίες τους και τις οργανώσεις για τις οποίες εργάζονται. 
</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576801" y="256612"/>
            <a:ext cx="4367048" cy="738664"/>
          </a:xfrm>
          <a:prstGeom prst="rect">
            <a:avLst/>
          </a:prstGeom>
          <a:noFill/>
        </p:spPr>
        <p:txBody>
          <a:bodyPr wrap="square" rtlCol="0">
            <a:spAutoFit/>
          </a:bodyPr>
          <a:lstStyle/>
          <a:p>
            <a:r>
              <a:rPr lang="el-GR" dirty="0"/>
              <a:t>ΜΟΝΆΔΑ 1. ΒΑΣΙΚΆ ΣΤΟΙΧΕΊΑ </a:t>
            </a:r>
            <a:r>
              <a:rPr lang="el-GR" dirty="0" err="1"/>
              <a:t>ΛΉΨΗς</a:t>
            </a:r>
            <a:r>
              <a:rPr lang="el-GR" dirty="0"/>
              <a:t> ΑΠΟΦΆΣΕΩΝ
</a:t>
            </a:r>
            <a:endParaRPr lang="es-ES" dirty="0"/>
          </a:p>
        </p:txBody>
      </p:sp>
    </p:spTree>
    <p:extLst>
      <p:ext uri="{BB962C8B-B14F-4D97-AF65-F5344CB8AC3E}">
        <p14:creationId xmlns:p14="http://schemas.microsoft.com/office/powerpoint/2010/main" val="163039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l-GR" dirty="0">
                <a:solidFill>
                  <a:srgbClr val="F24F4F"/>
                </a:solidFill>
                <a:latin typeface="Cambria" panose="02040503050406030204" pitchFamily="18" charset="0"/>
              </a:rPr>
              <a:t>Τι είναι η λήψη αποφάσεων</a:t>
            </a:r>
            <a:r>
              <a:rPr lang="en-US" dirty="0">
                <a:solidFill>
                  <a:srgbClr val="F24F4F"/>
                </a:solidFill>
                <a:latin typeface="Cambria" panose="02040503050406030204" pitchFamily="18" charset="0"/>
              </a:rPr>
              <a:t>?</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buNone/>
            </a:pPr>
            <a:endParaRPr lang="pl-PL" dirty="0"/>
          </a:p>
          <a:p>
            <a:pPr marL="114300" indent="0">
              <a:buNone/>
            </a:pPr>
            <a:r>
              <a:rPr lang="el-GR" b="1" dirty="0"/>
              <a:t>Λήψη αποφάσεων-περιλαμβάνει την επιλογή μιας πορείας δράσης μεταξύ δύο ή περισσοτέρων πιθανών εναλλακτικών λύσεων, προκειμένου να καταλήξουμε σε μια λύση για ένα δεδομένο πρόβλημα (</a:t>
            </a:r>
            <a:r>
              <a:rPr lang="el-GR" b="1" dirty="0" err="1"/>
              <a:t>Trewartha</a:t>
            </a:r>
            <a:r>
              <a:rPr lang="el-GR" b="1" dirty="0"/>
              <a:t> &amp; </a:t>
            </a:r>
            <a:r>
              <a:rPr lang="el-GR" b="1" dirty="0" err="1"/>
              <a:t>Newport</a:t>
            </a:r>
            <a:r>
              <a:rPr lang="el-GR" b="1" dirty="0"/>
              <a:t> 1982).
Όπως ισχυρίζεται ο </a:t>
            </a:r>
            <a:r>
              <a:rPr lang="el-GR" b="1" dirty="0" err="1"/>
              <a:t>Chris</a:t>
            </a:r>
            <a:r>
              <a:rPr lang="el-GR" b="1" dirty="0"/>
              <a:t> </a:t>
            </a:r>
            <a:r>
              <a:rPr lang="el-GR" b="1" dirty="0" err="1"/>
              <a:t>Ogueri</a:t>
            </a:r>
            <a:r>
              <a:rPr lang="el-GR" b="1" dirty="0"/>
              <a:t>, η λήψη μιας απόφασης συνεπάγεται ότι υπάρχουν εναλλακτικές επιλογές που πρέπει να εξεταστούν, και σε μια τέτοια περίπτωση θέλουμε όχι μόνο να προσδιορίσουμε όσες από αυτές τις εναλλακτικές λύσεις γίνεται, αλλά να επιλέξουμε αυτή που: 
έχει την υψηλότερη πιθανότητα επιτυχίας ή αποτελεσματικότητας και 
Best ταιριάζει με τους στόχους μας, τις επιθυμίες, τον τρόπο ζωής, τις αξίες, και ούτω καθεξής.
</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UNIT 1. DECISION MAKING BASICS</a:t>
            </a:r>
            <a:endParaRPr lang="es-ES" dirty="0"/>
          </a:p>
        </p:txBody>
      </p:sp>
    </p:spTree>
    <p:extLst>
      <p:ext uri="{BB962C8B-B14F-4D97-AF65-F5344CB8AC3E}">
        <p14:creationId xmlns:p14="http://schemas.microsoft.com/office/powerpoint/2010/main" val="250708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94740"/>
            <a:ext cx="8520600" cy="572700"/>
          </a:xfrm>
        </p:spPr>
        <p:txBody>
          <a:bodyPr/>
          <a:lstStyle/>
          <a:p>
            <a:r>
              <a:rPr lang="el-GR" sz="2000" dirty="0">
                <a:solidFill>
                  <a:srgbClr val="F24F4F"/>
                </a:solidFill>
                <a:latin typeface="Cambria" panose="02040503050406030204" pitchFamily="18" charset="0"/>
              </a:rPr>
              <a:t>Λήψη αποφάσεων στυλ από την προοπτική επεξεργασίας πληροφοριών
</a:t>
            </a:r>
            <a:endParaRPr lang="es-ES" sz="2000"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buNone/>
            </a:pPr>
            <a:r>
              <a:rPr lang="el-GR" sz="1600" dirty="0"/>
              <a:t>Τα στυλ λήψης αποφάσεων διαφέρουν κατά μήκος δύο κύριων διαστάσεων. Το πρώτο είναι ο τρόπος σκέψης ενός ατόμου. Μερικοί από εμάς είναι πιο ορθολογική και λογική με τον τρόπο που επεξεργαζόμαστε τις πληροφορίες. Η άλλη διάσταση περιγράφει την ανοχή ενός ατόμου στην ασάφεια. Και πάλι, ορισμένοι από εμάς έχουν χαμηλή ανοχή για την ασάφεια.  Ορισμένοι από εμάς έχουν χαμηλή ανοχή για την ασάφεια, ορισμένοι από εμάς μπορεί να ανεχθεί υψηλά επίπεδα ασάφειας. Όταν διαμορφώνουμε αυτές τις δύο διαστάσεις, είναι εμφανή τέσσερα στυλ λήψης αποφάσεων: 
Οδηγίας
 Αναλυτική 
Εννοιολογική 
Συμπεριφοράς</a:t>
            </a:r>
            <a:r>
              <a:rPr lang="en-GB" dirty="0"/>
              <a:t>.</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a:t>Unit </a:t>
            </a:r>
            <a:r>
              <a:rPr lang="pl-PL" dirty="0"/>
              <a:t>2</a:t>
            </a:r>
            <a:r>
              <a:rPr lang="es-ES" dirty="0"/>
              <a:t>. </a:t>
            </a:r>
            <a:r>
              <a:rPr lang="en-US" dirty="0"/>
              <a:t>DECISION MAKING </a:t>
            </a:r>
            <a:r>
              <a:rPr lang="pl-PL" dirty="0"/>
              <a:t>STYLES</a:t>
            </a:r>
            <a:endParaRPr lang="es-ES" dirty="0"/>
          </a:p>
        </p:txBody>
      </p:sp>
    </p:spTree>
    <p:extLst>
      <p:ext uri="{BB962C8B-B14F-4D97-AF65-F5344CB8AC3E}">
        <p14:creationId xmlns:p14="http://schemas.microsoft.com/office/powerpoint/2010/main" val="99392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el-GR" sz="2000" dirty="0">
                <a:solidFill>
                  <a:srgbClr val="F24F4F"/>
                </a:solidFill>
                <a:latin typeface="Cambria" panose="02040503050406030204" pitchFamily="18" charset="0"/>
              </a:rPr>
              <a:t>Στυλ λήψης αποφάσεων από το επίπεδο της προοπτικής συμμετοχής
</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el-GR" sz="1000" b="1" dirty="0"/>
              <a:t>Ο ηγέτης αποφασίζει μόνος του και ανακοινώνει στα μέλη της ομάδας.
</a:t>
            </a:r>
            <a:r>
              <a:rPr lang="el-GR" sz="1000" dirty="0"/>
              <a:t>Αυτό το ύφος παίρνει λίγο χρόνο και καμία συμμετοχή. Χρησιμοποιείται ειδικά σε καταστάσεις έκτακτης ανάγκης, όπου η άμεση δράση είναι κρίσιμη. </a:t>
            </a:r>
            <a:r>
              <a:rPr lang="el-GR" sz="1000" dirty="0" err="1"/>
              <a:t>Input</a:t>
            </a:r>
            <a:r>
              <a:rPr lang="el-GR" sz="1000" dirty="0"/>
              <a:t> δεν είναι χρήσιμη, γρήγορη δράση και την άμεση συμμόρφωση είναι αυτό που μετράει..</a:t>
            </a:r>
            <a:r>
              <a:rPr lang="el-GR" sz="1000" b="1" dirty="0"/>
              <a:t>
Ο ηγέτης συγκεντρώνει τα στοιχεία από τα μέλη της ομάδας ως άτομα και αποφασίζει.
</a:t>
            </a:r>
            <a:r>
              <a:rPr lang="el-GR" sz="1000" dirty="0"/>
              <a:t>Ο ηγέτης επιδιώκει τη συμβολή, συνήθως για να καλύψει τα τυφλά σημεία και να ενισχύσει το βάθος κατανόησής τους γύρω από το ζήτημα που αποφασίζεται. Βασικά άτομα κατέχουν σημαντικές πληροφορίες και να μην τους συμβουλεύεται θα ήταν ανόητο.</a:t>
            </a:r>
            <a:r>
              <a:rPr lang="el-GR" sz="1000" b="1" dirty="0"/>
              <a:t>
Ο ηγέτης συγκεντρώνει τα στοιχεία από την ομάδα και αποφασίζει.
Ο Ηγέτης</a:t>
            </a:r>
            <a:r>
              <a:rPr lang="el-GR" sz="1000" dirty="0"/>
              <a:t> διοργανώνει μια ομαδική συνάντηση και ζητά τη συμβολή τους? ακούει τις ιδέες των ομάδων και στη συνέχεια παίρνει αυτές τις πληροφορίες και αποφασίζει</a:t>
            </a:r>
            <a:r>
              <a:rPr lang="el-GR" sz="1000" b="1" dirty="0"/>
              <a:t>.
Ομαδική λήψη αποφάσεων με συναινετικό κτίριο.
</a:t>
            </a:r>
            <a:r>
              <a:rPr lang="el-GR" sz="1000" dirty="0"/>
              <a:t>Σε αυτό το επίπεδο ο ηγέτης είναι μέρος της ομάδας και αυτός/αυτή είναι μόνο μία ψήφος/φωνή μεταξύ πολλών. Ο Όμιλος επεξεργάζεται όλες τις σχετικές πληροφορίες, θέτει σε κίνδυνο τις θέσεις μέχρι να συμφωνήσουν όλοι.  
Ο ηγέτης αναθέτει τη λήψη αποφάσεων με κριτήρια/περιορισμούς στην ομάδα.
Ο ηγέτης εκχωρεί πλήρως την απόφαση στην ομάδα και δεν αποτελεί μέρος των συζητήσεων για τη λήψη αποφάσεων. Αυτό το επίπεδο απαιτεί από τον ηγέτη να είναι πολύ σαφής με την ομάδα ως προς το ποια είναι τα κριτήρια/περιορισμούς που πρέπει να πληρούνται για την απόφασή τους να είναι σε θέση να προχωρήσουμε προς τα εμπρός</a:t>
            </a:r>
            <a:r>
              <a:rPr lang="el-GR" sz="1000" b="1" dirty="0"/>
              <a:t>. 
</a:t>
            </a:r>
            <a:endParaRPr lang="pl-PL" sz="10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a:t>Unit </a:t>
            </a:r>
            <a:r>
              <a:rPr lang="pl-PL" dirty="0"/>
              <a:t>2</a:t>
            </a:r>
            <a:r>
              <a:rPr lang="es-ES" dirty="0"/>
              <a:t>. </a:t>
            </a:r>
            <a:r>
              <a:rPr lang="en-US" dirty="0"/>
              <a:t>DECISION MAKING </a:t>
            </a:r>
            <a:r>
              <a:rPr lang="pl-PL" dirty="0"/>
              <a:t>STYLES</a:t>
            </a:r>
            <a:endParaRPr lang="es-ES" dirty="0"/>
          </a:p>
        </p:txBody>
      </p:sp>
    </p:spTree>
    <p:extLst>
      <p:ext uri="{BB962C8B-B14F-4D97-AF65-F5344CB8AC3E}">
        <p14:creationId xmlns:p14="http://schemas.microsoft.com/office/powerpoint/2010/main" val="82216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l-GR" dirty="0">
                <a:solidFill>
                  <a:srgbClr val="F24F4F"/>
                </a:solidFill>
                <a:latin typeface="Cambria" panose="02040503050406030204" pitchFamily="18" charset="0"/>
              </a:rPr>
              <a:t>Διαδικασία λήψης αποφάσεων
</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l-GR" sz="1600" dirty="0"/>
              <a:t>Η λήψη αποφάσεων είναι μέρος της καθημερινής ζωής. Μερικοί το θεωρούν τέχνη, άλλοι επάρκεια. Οι αποφάσεις μπορεί να είναι προσωπικές ή επαγγελματικές, αλλά, σε κάθε περίπτωση, οι επιλογές θα έχουν συχνά μακροχρόνιες συνέπειες.
Με άλλα λόγια, οι αποφάσεις που κάνουμε έχουν τη δυνατότητα να επηρεάσουν τους εαυτούς μας και τους άλλους βραχυπρόθεσμα και μακροπρόθεσμα. Ως εκ τούτου, είναι πολύτιμο να κατέχει ένα σύνολο ικανοτήτων που θα σας επιτρέψει να αντικατοπτρίζουν και να ζυγίσει εναλλακτικές λύσεις-τελικά την εκλογή της επιλογής που είναι η καταλληλότερη για κάθε κατάσταση</a:t>
            </a:r>
            <a:r>
              <a:rPr lang="en-GB" dirty="0"/>
              <a:t>.</a:t>
            </a:r>
          </a:p>
          <a:p>
            <a:pPr marL="114300" lvl="0" indent="0">
              <a:buNone/>
            </a:pP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UNIT </a:t>
            </a:r>
            <a:r>
              <a:rPr lang="pl-PL" dirty="0"/>
              <a:t>3</a:t>
            </a:r>
            <a:r>
              <a:rPr lang="en-US" dirty="0"/>
              <a:t>. DECISION MAKING PROCESS</a:t>
            </a:r>
            <a:endParaRPr lang="es-ES" dirty="0"/>
          </a:p>
        </p:txBody>
      </p:sp>
    </p:spTree>
    <p:extLst>
      <p:ext uri="{BB962C8B-B14F-4D97-AF65-F5344CB8AC3E}">
        <p14:creationId xmlns:p14="http://schemas.microsoft.com/office/powerpoint/2010/main" val="12289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Eight steps of decision-making process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n-GB" dirty="0"/>
              <a:t>In this unit we’ll present the concept that identifies an 8 steps process of decision-making. It begins with identifying a problem and decision criteria and allocating weights to those criteria; then moves to developing, analysing, and selecting an alternative that can resolve the problem; implements the alternative; and concludes with evaluating the decision’s effectiveness. </a:t>
            </a:r>
            <a:endParaRPr lang="pl-PL" dirty="0"/>
          </a:p>
          <a:p>
            <a:pPr marL="114300" indent="0">
              <a:lnSpc>
                <a:spcPct val="150000"/>
              </a:lnSpc>
              <a:buNone/>
            </a:pPr>
            <a:endParaRPr lang="pl-PL" dirty="0"/>
          </a:p>
          <a:p>
            <a:pPr marL="114300" indent="0">
              <a:lnSpc>
                <a:spcPct val="150000"/>
              </a:lnSpc>
              <a:buNone/>
            </a:pPr>
            <a:r>
              <a:rPr lang="en-GB" dirty="0"/>
              <a:t>This process can be used to describe both individual and group decision-making. </a:t>
            </a:r>
            <a:endParaRPr lang="pl-PL"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a:t>UNIT </a:t>
            </a:r>
            <a:r>
              <a:rPr lang="pl-PL" dirty="0"/>
              <a:t>3</a:t>
            </a:r>
            <a:r>
              <a:rPr lang="en-US" dirty="0"/>
              <a:t>. DECISION MAKING PROCESS</a:t>
            </a:r>
            <a:endParaRPr lang="es-ES" dirty="0"/>
          </a:p>
        </p:txBody>
      </p:sp>
    </p:spTree>
    <p:extLst>
      <p:ext uri="{BB962C8B-B14F-4D97-AF65-F5344CB8AC3E}">
        <p14:creationId xmlns:p14="http://schemas.microsoft.com/office/powerpoint/2010/main" val="40587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solidFill>
                  <a:srgbClr val="F24F4F"/>
                </a:solidFill>
                <a:latin typeface="Cambria" panose="02040503050406030204" pitchFamily="18" charset="0"/>
              </a:rPr>
              <a:t>Decision-making process</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en-GB" dirty="0"/>
              <a:t>Identifying a problem </a:t>
            </a:r>
          </a:p>
          <a:p>
            <a:pPr marL="825500" lvl="1" indent="-228600">
              <a:lnSpc>
                <a:spcPct val="100000"/>
              </a:lnSpc>
              <a:buFont typeface="+mj-lt"/>
              <a:buAutoNum type="arabicPeriod"/>
            </a:pPr>
            <a:r>
              <a:rPr lang="en-GB" dirty="0"/>
              <a:t>Identifying decision criteria</a:t>
            </a:r>
          </a:p>
          <a:p>
            <a:pPr marL="825500" lvl="1" indent="-228600">
              <a:lnSpc>
                <a:spcPct val="100000"/>
              </a:lnSpc>
              <a:buFont typeface="+mj-lt"/>
              <a:buAutoNum type="arabicPeriod"/>
            </a:pPr>
            <a:r>
              <a:rPr lang="en-GB" dirty="0"/>
              <a:t>Allocating weights to the criteria</a:t>
            </a:r>
          </a:p>
          <a:p>
            <a:pPr marL="825500" lvl="1" indent="-228600">
              <a:lnSpc>
                <a:spcPct val="100000"/>
              </a:lnSpc>
              <a:buFont typeface="+mj-lt"/>
              <a:buAutoNum type="arabicPeriod"/>
            </a:pPr>
            <a:r>
              <a:rPr lang="en-GB" dirty="0"/>
              <a:t>Developing alternatives</a:t>
            </a:r>
          </a:p>
          <a:p>
            <a:pPr marL="825500" lvl="1" indent="-228600">
              <a:lnSpc>
                <a:spcPct val="100000"/>
              </a:lnSpc>
              <a:buFont typeface="+mj-lt"/>
              <a:buAutoNum type="arabicPeriod"/>
            </a:pPr>
            <a:r>
              <a:rPr lang="en-GB" dirty="0"/>
              <a:t>Analysing alternatives</a:t>
            </a:r>
          </a:p>
          <a:p>
            <a:pPr marL="825500" lvl="1" indent="-228600">
              <a:lnSpc>
                <a:spcPct val="100000"/>
              </a:lnSpc>
              <a:buFont typeface="+mj-lt"/>
              <a:buAutoNum type="arabicPeriod"/>
            </a:pPr>
            <a:r>
              <a:rPr lang="en-GB" dirty="0"/>
              <a:t>Selecting an alternative</a:t>
            </a:r>
          </a:p>
          <a:p>
            <a:pPr marL="825500" lvl="1" indent="-228600">
              <a:lnSpc>
                <a:spcPct val="100000"/>
              </a:lnSpc>
              <a:buFont typeface="+mj-lt"/>
              <a:buAutoNum type="arabicPeriod"/>
            </a:pPr>
            <a:r>
              <a:rPr lang="en-GB" dirty="0"/>
              <a:t>Implementing the alternative</a:t>
            </a:r>
          </a:p>
          <a:p>
            <a:pPr marL="825500" lvl="1" indent="-228600">
              <a:lnSpc>
                <a:spcPct val="100000"/>
              </a:lnSpc>
              <a:buFont typeface="+mj-lt"/>
              <a:buAutoNum type="arabicPeriod"/>
            </a:pPr>
            <a:r>
              <a:rPr lang="en-GB" dirty="0"/>
              <a:t>Evaluating decision effectiveness</a:t>
            </a:r>
            <a:endParaRPr lang="en-GB" sz="12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a:t>UNIT </a:t>
            </a:r>
            <a:r>
              <a:rPr lang="pl-PL"/>
              <a:t>3</a:t>
            </a:r>
            <a:r>
              <a:rPr lang="en-US"/>
              <a:t>. DECISION MAKING PROCESS</a:t>
            </a:r>
            <a:endParaRPr lang="es-ES"/>
          </a:p>
        </p:txBody>
      </p:sp>
    </p:spTree>
    <p:extLst>
      <p:ext uri="{BB962C8B-B14F-4D97-AF65-F5344CB8AC3E}">
        <p14:creationId xmlns:p14="http://schemas.microsoft.com/office/powerpoint/2010/main" val="32643408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6586</TotalTime>
  <Words>2637</Words>
  <Application>Microsoft Office PowerPoint</Application>
  <PresentationFormat>On-screen Show (16:9)</PresentationFormat>
  <Paragraphs>152</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Cambria</vt:lpstr>
      <vt:lpstr>Century Gothic</vt:lpstr>
      <vt:lpstr>EB Garamond</vt:lpstr>
      <vt:lpstr>EB Garamond Medium</vt:lpstr>
      <vt:lpstr>Garamond</vt:lpstr>
      <vt:lpstr>Simple Light</vt:lpstr>
      <vt:lpstr> ARTCademy “Arts and Crafts Academy”</vt:lpstr>
      <vt:lpstr>Ενότητα 3. Λήψη αποφάσεων
</vt:lpstr>
      <vt:lpstr>Λήψη αποφάσεων-εισαγωγή
</vt:lpstr>
      <vt:lpstr>Τι είναι η λήψη αποφάσεων?</vt:lpstr>
      <vt:lpstr>Λήψη αποφάσεων στυλ από την προοπτική επεξεργασίας πληροφοριών
</vt:lpstr>
      <vt:lpstr>Στυλ λήψης αποφάσεων από το επίπεδο της προοπτικής συμμετοχής
</vt:lpstr>
      <vt:lpstr>Διαδικασία λήψης αποφάσεων
</vt:lpstr>
      <vt:lpstr>Eight steps of decision-making process</vt:lpstr>
      <vt:lpstr>Decision-making process</vt:lpstr>
      <vt:lpstr>Pros of group decision-making</vt:lpstr>
      <vt:lpstr>Cons of group decision-making</vt:lpstr>
      <vt:lpstr>Pros of individual decision-making</vt:lpstr>
      <vt:lpstr>Cons of individual decision-making</vt:lpstr>
      <vt:lpstr>Ethical decision-making and reasoning </vt:lpstr>
      <vt:lpstr>Framework for understanding ethical decision-making</vt:lpstr>
      <vt:lpstr>Rationalizing unethical behaviour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Demetra Panaretou</cp:lastModifiedBy>
  <cp:revision>122</cp:revision>
  <dcterms:modified xsi:type="dcterms:W3CDTF">2020-02-20T13:37:52Z</dcterms:modified>
</cp:coreProperties>
</file>