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6"/>
  </p:notesMasterIdLst>
  <p:sldIdLst>
    <p:sldId id="256" r:id="rId2"/>
    <p:sldId id="272" r:id="rId3"/>
    <p:sldId id="283" r:id="rId4"/>
    <p:sldId id="276" r:id="rId5"/>
    <p:sldId id="379" r:id="rId6"/>
    <p:sldId id="371" r:id="rId7"/>
    <p:sldId id="403" r:id="rId8"/>
    <p:sldId id="380" r:id="rId9"/>
    <p:sldId id="402" r:id="rId10"/>
    <p:sldId id="404" r:id="rId11"/>
    <p:sldId id="375" r:id="rId12"/>
    <p:sldId id="408" r:id="rId13"/>
    <p:sldId id="444" r:id="rId14"/>
    <p:sldId id="445" r:id="rId15"/>
    <p:sldId id="376" r:id="rId16"/>
    <p:sldId id="508" r:id="rId17"/>
    <p:sldId id="509" r:id="rId18"/>
    <p:sldId id="510" r:id="rId19"/>
    <p:sldId id="377" r:id="rId20"/>
    <p:sldId id="560" r:id="rId21"/>
    <p:sldId id="559" r:id="rId22"/>
    <p:sldId id="558" r:id="rId23"/>
    <p:sldId id="512" r:id="rId24"/>
    <p:sldId id="274" r:id="rId25"/>
  </p:sldIdLst>
  <p:sldSz cx="9144000" cy="5143500" type="screen16x9"/>
  <p:notesSz cx="6858000" cy="9144000"/>
  <p:embeddedFontLst>
    <p:embeddedFont>
      <p:font typeface="Garamond" panose="02020404030301010803" pitchFamily="18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EB Garamond" panose="020B0604020202020204" charset="0"/>
      <p:regular r:id="rId35"/>
      <p:bold r:id="rId36"/>
      <p:italic r:id="rId37"/>
      <p:boldItalic r:id="rId38"/>
    </p:embeddedFont>
    <p:embeddedFont>
      <p:font typeface="EB Garamond Medium" panose="020B0604020202020204" charset="0"/>
      <p:regular r:id="rId39"/>
      <p:bold r:id="rId40"/>
      <p:italic r:id="rId41"/>
      <p:boldItalic r:id="rId42"/>
    </p:embeddedFont>
    <p:embeddedFont>
      <p:font typeface="Cambria" panose="02040503050406030204" pitchFamily="18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90"/>
    <p:restoredTop sz="91599"/>
  </p:normalViewPr>
  <p:slideViewPr>
    <p:cSldViewPr snapToGrid="0">
      <p:cViewPr varScale="1">
        <p:scale>
          <a:sx n="135" d="100"/>
          <a:sy n="135" d="100"/>
        </p:scale>
        <p:origin x="122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79018-D34E-425D-91C0-2FE22969D81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3CD4C37-A34E-4305-95AD-7FF8461B5377}">
      <dgm:prSet phldrT="[Tekst]" custT="1"/>
      <dgm:spPr/>
      <dgm:t>
        <a:bodyPr/>
        <a:lstStyle/>
        <a:p>
          <a:r>
            <a:rPr lang="en-GB" sz="1800" b="1" noProof="0" dirty="0" err="1"/>
            <a:t>Líder</a:t>
          </a:r>
          <a:r>
            <a:rPr lang="en-GB" sz="1800" b="1" noProof="0" dirty="0"/>
            <a:t> </a:t>
          </a:r>
        </a:p>
        <a:p>
          <a:r>
            <a:rPr lang="es-ES" sz="1800" noProof="0" dirty="0"/>
            <a:t>Motiva e inspira a las personas, las empodera y energiza: lidera a las personas</a:t>
          </a:r>
          <a:r>
            <a:rPr lang="pl-PL" sz="1800" dirty="0"/>
            <a:t> </a:t>
          </a:r>
        </a:p>
      </dgm:t>
    </dgm:pt>
    <dgm:pt modelId="{842E26EA-CB45-487B-B726-BD655C427A60}" type="parTrans" cxnId="{47BB7727-CF97-477A-B58F-5EC4E8D31884}">
      <dgm:prSet/>
      <dgm:spPr/>
      <dgm:t>
        <a:bodyPr/>
        <a:lstStyle/>
        <a:p>
          <a:endParaRPr lang="pl-PL" sz="1800"/>
        </a:p>
      </dgm:t>
    </dgm:pt>
    <dgm:pt modelId="{1ED5B774-E61F-4389-A1E3-3E6F73B6E543}" type="sibTrans" cxnId="{47BB7727-CF97-477A-B58F-5EC4E8D31884}">
      <dgm:prSet/>
      <dgm:spPr/>
      <dgm:t>
        <a:bodyPr/>
        <a:lstStyle/>
        <a:p>
          <a:endParaRPr lang="pl-PL" sz="1800"/>
        </a:p>
      </dgm:t>
    </dgm:pt>
    <dgm:pt modelId="{761574E7-A5D7-4F59-94DC-A0A1374A03F6}">
      <dgm:prSet phldrT="[Tekst]" custT="1"/>
      <dgm:spPr/>
      <dgm:t>
        <a:bodyPr/>
        <a:lstStyle/>
        <a:p>
          <a:r>
            <a:rPr lang="en-GB" sz="1800" b="1" noProof="0" dirty="0"/>
            <a:t>Jefe</a:t>
          </a:r>
        </a:p>
        <a:p>
          <a:r>
            <a:rPr lang="es-ES" sz="1800" noProof="0" dirty="0"/>
            <a:t>Asegura la implementación de la visión y el logro de los objetivos.</a:t>
          </a:r>
        </a:p>
        <a:p>
          <a:r>
            <a:rPr lang="es-ES" sz="1800" noProof="0" dirty="0"/>
            <a:t>Gestiona el trabajo</a:t>
          </a:r>
          <a:r>
            <a:rPr lang="pl-PL" sz="1800" dirty="0"/>
            <a:t> </a:t>
          </a:r>
        </a:p>
        <a:p>
          <a:r>
            <a:rPr lang="pl-PL" sz="1800" dirty="0"/>
            <a:t> </a:t>
          </a:r>
        </a:p>
      </dgm:t>
    </dgm:pt>
    <dgm:pt modelId="{3626D591-0EF5-496D-92F2-EB17AF2E85C4}" type="parTrans" cxnId="{3F7823E8-1B99-4E60-8783-C3D7E93DC789}">
      <dgm:prSet/>
      <dgm:spPr/>
      <dgm:t>
        <a:bodyPr/>
        <a:lstStyle/>
        <a:p>
          <a:endParaRPr lang="pl-PL" sz="1800"/>
        </a:p>
      </dgm:t>
    </dgm:pt>
    <dgm:pt modelId="{FD67B1DE-D8CC-4F1B-A96E-BC83FE7D83DD}" type="sibTrans" cxnId="{3F7823E8-1B99-4E60-8783-C3D7E93DC789}">
      <dgm:prSet/>
      <dgm:spPr/>
      <dgm:t>
        <a:bodyPr/>
        <a:lstStyle/>
        <a:p>
          <a:endParaRPr lang="pl-PL" sz="1800"/>
        </a:p>
      </dgm:t>
    </dgm:pt>
    <dgm:pt modelId="{20E942EC-6448-4904-9501-045078CBCBE4}" type="pres">
      <dgm:prSet presAssocID="{74B79018-D34E-425D-91C0-2FE22969D81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225E1FC-88AE-44DD-A262-6D4198C39967}" type="pres">
      <dgm:prSet presAssocID="{D3CD4C37-A34E-4305-95AD-7FF8461B5377}" presName="circ1" presStyleLbl="vennNode1" presStyleIdx="0" presStyleCnt="2" custScaleX="106392" custLinFactNeighborX="-257" custLinFactNeighborY="-2835"/>
      <dgm:spPr/>
      <dgm:t>
        <a:bodyPr/>
        <a:lstStyle/>
        <a:p>
          <a:endParaRPr lang="es-ES"/>
        </a:p>
      </dgm:t>
    </dgm:pt>
    <dgm:pt modelId="{24EE30BD-94D1-487A-AE17-C5BB85276892}" type="pres">
      <dgm:prSet presAssocID="{D3CD4C37-A34E-4305-95AD-7FF8461B537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1D8281-4894-4955-9192-E1F605807543}" type="pres">
      <dgm:prSet presAssocID="{761574E7-A5D7-4F59-94DC-A0A1374A03F6}" presName="circ2" presStyleLbl="vennNode1" presStyleIdx="1" presStyleCnt="2" custScaleX="106707" custLinFactNeighborX="7046" custLinFactNeighborY="696"/>
      <dgm:spPr/>
      <dgm:t>
        <a:bodyPr/>
        <a:lstStyle/>
        <a:p>
          <a:endParaRPr lang="es-ES"/>
        </a:p>
      </dgm:t>
    </dgm:pt>
    <dgm:pt modelId="{C479F7DE-75B8-46B7-8E9F-361D62BFC9F1}" type="pres">
      <dgm:prSet presAssocID="{761574E7-A5D7-4F59-94DC-A0A1374A03F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7BB7727-CF97-477A-B58F-5EC4E8D31884}" srcId="{74B79018-D34E-425D-91C0-2FE22969D811}" destId="{D3CD4C37-A34E-4305-95AD-7FF8461B5377}" srcOrd="0" destOrd="0" parTransId="{842E26EA-CB45-487B-B726-BD655C427A60}" sibTransId="{1ED5B774-E61F-4389-A1E3-3E6F73B6E543}"/>
    <dgm:cxn modelId="{59369E6F-3F36-4015-9B5B-7F2ED7141D7B}" type="presOf" srcId="{D3CD4C37-A34E-4305-95AD-7FF8461B5377}" destId="{24EE30BD-94D1-487A-AE17-C5BB85276892}" srcOrd="1" destOrd="0" presId="urn:microsoft.com/office/officeart/2005/8/layout/venn1"/>
    <dgm:cxn modelId="{91E442AD-CB12-4AAA-921E-CC0280A9319E}" type="presOf" srcId="{74B79018-D34E-425D-91C0-2FE22969D811}" destId="{20E942EC-6448-4904-9501-045078CBCBE4}" srcOrd="0" destOrd="0" presId="urn:microsoft.com/office/officeart/2005/8/layout/venn1"/>
    <dgm:cxn modelId="{8BC4DAE7-56AE-4956-BB2A-B5FABE445801}" type="presOf" srcId="{761574E7-A5D7-4F59-94DC-A0A1374A03F6}" destId="{251D8281-4894-4955-9192-E1F605807543}" srcOrd="0" destOrd="0" presId="urn:microsoft.com/office/officeart/2005/8/layout/venn1"/>
    <dgm:cxn modelId="{3F7823E8-1B99-4E60-8783-C3D7E93DC789}" srcId="{74B79018-D34E-425D-91C0-2FE22969D811}" destId="{761574E7-A5D7-4F59-94DC-A0A1374A03F6}" srcOrd="1" destOrd="0" parTransId="{3626D591-0EF5-496D-92F2-EB17AF2E85C4}" sibTransId="{FD67B1DE-D8CC-4F1B-A96E-BC83FE7D83DD}"/>
    <dgm:cxn modelId="{32B9C2EC-3834-41C9-92E9-38CC717C74DC}" type="presOf" srcId="{761574E7-A5D7-4F59-94DC-A0A1374A03F6}" destId="{C479F7DE-75B8-46B7-8E9F-361D62BFC9F1}" srcOrd="1" destOrd="0" presId="urn:microsoft.com/office/officeart/2005/8/layout/venn1"/>
    <dgm:cxn modelId="{4BE643DA-F434-4E52-83D6-240C614F0D7C}" type="presOf" srcId="{D3CD4C37-A34E-4305-95AD-7FF8461B5377}" destId="{A225E1FC-88AE-44DD-A262-6D4198C39967}" srcOrd="0" destOrd="0" presId="urn:microsoft.com/office/officeart/2005/8/layout/venn1"/>
    <dgm:cxn modelId="{FA9C71B2-A32C-4FD9-83AE-2B393B0C900E}" type="presParOf" srcId="{20E942EC-6448-4904-9501-045078CBCBE4}" destId="{A225E1FC-88AE-44DD-A262-6D4198C39967}" srcOrd="0" destOrd="0" presId="urn:microsoft.com/office/officeart/2005/8/layout/venn1"/>
    <dgm:cxn modelId="{136AE8F5-85B7-43EA-BB42-8638665321E7}" type="presParOf" srcId="{20E942EC-6448-4904-9501-045078CBCBE4}" destId="{24EE30BD-94D1-487A-AE17-C5BB85276892}" srcOrd="1" destOrd="0" presId="urn:microsoft.com/office/officeart/2005/8/layout/venn1"/>
    <dgm:cxn modelId="{E8B152D6-6D0D-4102-9658-51340413A400}" type="presParOf" srcId="{20E942EC-6448-4904-9501-045078CBCBE4}" destId="{251D8281-4894-4955-9192-E1F605807543}" srcOrd="2" destOrd="0" presId="urn:microsoft.com/office/officeart/2005/8/layout/venn1"/>
    <dgm:cxn modelId="{A81C343F-F19D-40B4-9F2D-63B386AAA181}" type="presParOf" srcId="{20E942EC-6448-4904-9501-045078CBCBE4}" destId="{C479F7DE-75B8-46B7-8E9F-361D62BFC9F1}" srcOrd="3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F69AE9-87EC-4CB4-9C21-FF0B04376DE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4181148-1992-4E38-8365-5A9A9DB47C54}">
      <dgm:prSet phldrT="[Tekst]" custT="1"/>
      <dgm:spPr/>
      <dgm:t>
        <a:bodyPr/>
        <a:lstStyle/>
        <a:p>
          <a:r>
            <a:rPr lang="en-GB" sz="1800" b="1" noProof="0" dirty="0" err="1"/>
            <a:t>Líder</a:t>
          </a:r>
          <a:endParaRPr lang="en-GB" sz="1800" b="1" noProof="0" dirty="0"/>
        </a:p>
        <a:p>
          <a:r>
            <a:rPr lang="en-GB" sz="1200" noProof="0" dirty="0" err="1"/>
            <a:t>Carácter</a:t>
          </a:r>
          <a:r>
            <a:rPr lang="en-GB" sz="1200" noProof="0" dirty="0"/>
            <a:t>, </a:t>
          </a:r>
          <a:r>
            <a:rPr lang="en-GB" sz="1200" noProof="0" dirty="0" err="1"/>
            <a:t>valores</a:t>
          </a:r>
          <a:r>
            <a:rPr lang="en-GB" sz="1200" noProof="0" dirty="0"/>
            <a:t>, </a:t>
          </a:r>
          <a:r>
            <a:rPr lang="en-GB" sz="1200" noProof="0" dirty="0" err="1"/>
            <a:t>experiencias</a:t>
          </a:r>
          <a:r>
            <a:rPr lang="en-GB" sz="1200" noProof="0" dirty="0"/>
            <a:t>, </a:t>
          </a:r>
          <a:r>
            <a:rPr lang="en-GB" sz="1200" noProof="0" dirty="0" err="1"/>
            <a:t>opiniones</a:t>
          </a:r>
          <a:endParaRPr lang="en-GB" sz="1200" noProof="0" dirty="0"/>
        </a:p>
      </dgm:t>
    </dgm:pt>
    <dgm:pt modelId="{4416C7FA-8B4B-440C-9ECE-C92598DD92D5}" type="parTrans" cxnId="{819ED765-8809-4464-99CB-6E18AF72BC1A}">
      <dgm:prSet/>
      <dgm:spPr/>
      <dgm:t>
        <a:bodyPr/>
        <a:lstStyle/>
        <a:p>
          <a:endParaRPr lang="pl-PL"/>
        </a:p>
      </dgm:t>
    </dgm:pt>
    <dgm:pt modelId="{C36796A6-334D-4FD6-8277-AF7C3B63ED46}" type="sibTrans" cxnId="{819ED765-8809-4464-99CB-6E18AF72BC1A}">
      <dgm:prSet/>
      <dgm:spPr/>
      <dgm:t>
        <a:bodyPr/>
        <a:lstStyle/>
        <a:p>
          <a:endParaRPr lang="pl-PL"/>
        </a:p>
      </dgm:t>
    </dgm:pt>
    <dgm:pt modelId="{7AC66995-E0FE-4011-B2C2-2CFFCB92D88D}">
      <dgm:prSet phldrT="[Tekst]" custT="1"/>
      <dgm:spPr/>
      <dgm:t>
        <a:bodyPr/>
        <a:lstStyle/>
        <a:p>
          <a:r>
            <a:rPr lang="en-GB" sz="1800" b="1" noProof="0" dirty="0" err="1"/>
            <a:t>Situación</a:t>
          </a:r>
          <a:r>
            <a:rPr lang="en-GB" sz="1800" b="1" noProof="0" dirty="0"/>
            <a:t> </a:t>
          </a:r>
        </a:p>
        <a:p>
          <a:r>
            <a:rPr lang="en-GB" sz="1200" noProof="0" dirty="0"/>
            <a:t>Tipo de </a:t>
          </a:r>
          <a:r>
            <a:rPr lang="en-GB" sz="1200" noProof="0" dirty="0" err="1"/>
            <a:t>tarea</a:t>
          </a:r>
          <a:r>
            <a:rPr lang="en-GB" sz="1200" noProof="0" dirty="0"/>
            <a:t>, variables </a:t>
          </a:r>
          <a:r>
            <a:rPr lang="en-GB" sz="1200" noProof="0" dirty="0" err="1"/>
            <a:t>organizacionales</a:t>
          </a:r>
          <a:endParaRPr lang="en-GB" sz="1200" noProof="0" dirty="0"/>
        </a:p>
      </dgm:t>
    </dgm:pt>
    <dgm:pt modelId="{D9844955-2DDD-4928-9FC5-0A79CCF5FE6A}" type="parTrans" cxnId="{FD10DE7B-3BD2-400E-99D8-8735A946FBEA}">
      <dgm:prSet/>
      <dgm:spPr/>
      <dgm:t>
        <a:bodyPr/>
        <a:lstStyle/>
        <a:p>
          <a:endParaRPr lang="pl-PL"/>
        </a:p>
      </dgm:t>
    </dgm:pt>
    <dgm:pt modelId="{952DBEDF-4396-4440-A44B-3CDEF970F916}" type="sibTrans" cxnId="{FD10DE7B-3BD2-400E-99D8-8735A946FBEA}">
      <dgm:prSet/>
      <dgm:spPr/>
      <dgm:t>
        <a:bodyPr/>
        <a:lstStyle/>
        <a:p>
          <a:endParaRPr lang="pl-PL"/>
        </a:p>
      </dgm:t>
    </dgm:pt>
    <dgm:pt modelId="{23B9CF65-C2DC-49C6-9AD6-3AA98642992C}">
      <dgm:prSet phldrT="[Tekst]" custT="1"/>
      <dgm:spPr/>
      <dgm:t>
        <a:bodyPr/>
        <a:lstStyle/>
        <a:p>
          <a:r>
            <a:rPr lang="en-GB" sz="1700" b="1" noProof="0" dirty="0" err="1"/>
            <a:t>Seguidores</a:t>
          </a:r>
          <a:endParaRPr lang="en-GB" sz="1700" b="1" noProof="0" dirty="0"/>
        </a:p>
        <a:p>
          <a:r>
            <a:rPr lang="es-ES" sz="1200" noProof="0" dirty="0"/>
            <a:t>Carácter, valores, experiencias, opiniones</a:t>
          </a:r>
        </a:p>
        <a:p>
          <a:endParaRPr lang="en-GB" sz="1200" noProof="0" dirty="0"/>
        </a:p>
      </dgm:t>
    </dgm:pt>
    <dgm:pt modelId="{499F28F2-1D5C-434A-8747-CAA992936F29}" type="parTrans" cxnId="{EAC54CBA-7BD7-4E94-B20E-8CC851119FFA}">
      <dgm:prSet/>
      <dgm:spPr/>
      <dgm:t>
        <a:bodyPr/>
        <a:lstStyle/>
        <a:p>
          <a:endParaRPr lang="pl-PL"/>
        </a:p>
      </dgm:t>
    </dgm:pt>
    <dgm:pt modelId="{246A080A-EA23-44DF-AA71-7DE89F73E749}" type="sibTrans" cxnId="{EAC54CBA-7BD7-4E94-B20E-8CC851119FFA}">
      <dgm:prSet/>
      <dgm:spPr/>
      <dgm:t>
        <a:bodyPr/>
        <a:lstStyle/>
        <a:p>
          <a:endParaRPr lang="pl-PL"/>
        </a:p>
      </dgm:t>
    </dgm:pt>
    <dgm:pt modelId="{B1CB0D7F-A0D5-428A-A95C-2120EE3EF76E}" type="pres">
      <dgm:prSet presAssocID="{8BF69AE9-87EC-4CB4-9C21-FF0B04376DE7}" presName="compositeShape" presStyleCnt="0">
        <dgm:presLayoutVars>
          <dgm:chMax val="7"/>
          <dgm:dir/>
          <dgm:resizeHandles val="exact"/>
        </dgm:presLayoutVars>
      </dgm:prSet>
      <dgm:spPr/>
    </dgm:pt>
    <dgm:pt modelId="{DAB38379-DAE1-43B6-8EDF-F2C70B650D77}" type="pres">
      <dgm:prSet presAssocID="{D4181148-1992-4E38-8365-5A9A9DB47C54}" presName="circ1" presStyleLbl="vennNode1" presStyleIdx="0" presStyleCnt="3"/>
      <dgm:spPr/>
      <dgm:t>
        <a:bodyPr/>
        <a:lstStyle/>
        <a:p>
          <a:endParaRPr lang="es-ES"/>
        </a:p>
      </dgm:t>
    </dgm:pt>
    <dgm:pt modelId="{45D87429-00DA-4F67-8836-681D24A4458A}" type="pres">
      <dgm:prSet presAssocID="{D4181148-1992-4E38-8365-5A9A9DB47C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6DC4BE-6673-49BB-B5F7-D4A1289C8524}" type="pres">
      <dgm:prSet presAssocID="{7AC66995-E0FE-4011-B2C2-2CFFCB92D88D}" presName="circ2" presStyleLbl="vennNode1" presStyleIdx="1" presStyleCnt="3" custLinFactNeighborX="7436" custLinFactNeighborY="1750"/>
      <dgm:spPr/>
      <dgm:t>
        <a:bodyPr/>
        <a:lstStyle/>
        <a:p>
          <a:endParaRPr lang="es-ES"/>
        </a:p>
      </dgm:t>
    </dgm:pt>
    <dgm:pt modelId="{20291523-5ED4-4D10-9064-037CBE97D4D7}" type="pres">
      <dgm:prSet presAssocID="{7AC66995-E0FE-4011-B2C2-2CFFCB92D88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87F152-7281-4581-9B3F-673318CE29C4}" type="pres">
      <dgm:prSet presAssocID="{23B9CF65-C2DC-49C6-9AD6-3AA98642992C}" presName="circ3" presStyleLbl="vennNode1" presStyleIdx="2" presStyleCnt="3" custLinFactNeighborX="-3776" custLinFactNeighborY="-676"/>
      <dgm:spPr/>
      <dgm:t>
        <a:bodyPr/>
        <a:lstStyle/>
        <a:p>
          <a:endParaRPr lang="es-ES"/>
        </a:p>
      </dgm:t>
    </dgm:pt>
    <dgm:pt modelId="{3331BCDC-D784-4E42-8842-7A2F62D3608D}" type="pres">
      <dgm:prSet presAssocID="{23B9CF65-C2DC-49C6-9AD6-3AA98642992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9ED765-8809-4464-99CB-6E18AF72BC1A}" srcId="{8BF69AE9-87EC-4CB4-9C21-FF0B04376DE7}" destId="{D4181148-1992-4E38-8365-5A9A9DB47C54}" srcOrd="0" destOrd="0" parTransId="{4416C7FA-8B4B-440C-9ECE-C92598DD92D5}" sibTransId="{C36796A6-334D-4FD6-8277-AF7C3B63ED46}"/>
    <dgm:cxn modelId="{38195637-D5AC-43BE-905E-B3B0175CCA15}" type="presOf" srcId="{7AC66995-E0FE-4011-B2C2-2CFFCB92D88D}" destId="{20291523-5ED4-4D10-9064-037CBE97D4D7}" srcOrd="1" destOrd="0" presId="urn:microsoft.com/office/officeart/2005/8/layout/venn1"/>
    <dgm:cxn modelId="{3B6BBAFC-0B1E-4C3B-AF21-3BA5096FFC58}" type="presOf" srcId="{23B9CF65-C2DC-49C6-9AD6-3AA98642992C}" destId="{3331BCDC-D784-4E42-8842-7A2F62D3608D}" srcOrd="1" destOrd="0" presId="urn:microsoft.com/office/officeart/2005/8/layout/venn1"/>
    <dgm:cxn modelId="{AEA9E062-C9C7-49BB-8265-874A24EDCD01}" type="presOf" srcId="{7AC66995-E0FE-4011-B2C2-2CFFCB92D88D}" destId="{6B6DC4BE-6673-49BB-B5F7-D4A1289C8524}" srcOrd="0" destOrd="0" presId="urn:microsoft.com/office/officeart/2005/8/layout/venn1"/>
    <dgm:cxn modelId="{DA30DA9D-3ED5-4615-A5E4-3028C6475C27}" type="presOf" srcId="{23B9CF65-C2DC-49C6-9AD6-3AA98642992C}" destId="{4887F152-7281-4581-9B3F-673318CE29C4}" srcOrd="0" destOrd="0" presId="urn:microsoft.com/office/officeart/2005/8/layout/venn1"/>
    <dgm:cxn modelId="{EAC54CBA-7BD7-4E94-B20E-8CC851119FFA}" srcId="{8BF69AE9-87EC-4CB4-9C21-FF0B04376DE7}" destId="{23B9CF65-C2DC-49C6-9AD6-3AA98642992C}" srcOrd="2" destOrd="0" parTransId="{499F28F2-1D5C-434A-8747-CAA992936F29}" sibTransId="{246A080A-EA23-44DF-AA71-7DE89F73E749}"/>
    <dgm:cxn modelId="{1558F6CD-D194-46D5-B6FC-13DC4C7428F6}" type="presOf" srcId="{D4181148-1992-4E38-8365-5A9A9DB47C54}" destId="{45D87429-00DA-4F67-8836-681D24A4458A}" srcOrd="1" destOrd="0" presId="urn:microsoft.com/office/officeart/2005/8/layout/venn1"/>
    <dgm:cxn modelId="{08AE82AD-7A40-4D99-AA1F-5FD452B0FA55}" type="presOf" srcId="{8BF69AE9-87EC-4CB4-9C21-FF0B04376DE7}" destId="{B1CB0D7F-A0D5-428A-A95C-2120EE3EF76E}" srcOrd="0" destOrd="0" presId="urn:microsoft.com/office/officeart/2005/8/layout/venn1"/>
    <dgm:cxn modelId="{2A5D48BE-6005-46A2-8B0E-FC01EC25F234}" type="presOf" srcId="{D4181148-1992-4E38-8365-5A9A9DB47C54}" destId="{DAB38379-DAE1-43B6-8EDF-F2C70B650D77}" srcOrd="0" destOrd="0" presId="urn:microsoft.com/office/officeart/2005/8/layout/venn1"/>
    <dgm:cxn modelId="{FD10DE7B-3BD2-400E-99D8-8735A946FBEA}" srcId="{8BF69AE9-87EC-4CB4-9C21-FF0B04376DE7}" destId="{7AC66995-E0FE-4011-B2C2-2CFFCB92D88D}" srcOrd="1" destOrd="0" parTransId="{D9844955-2DDD-4928-9FC5-0A79CCF5FE6A}" sibTransId="{952DBEDF-4396-4440-A44B-3CDEF970F916}"/>
    <dgm:cxn modelId="{73E89A06-9198-41B1-AA3E-F656703CB47C}" type="presParOf" srcId="{B1CB0D7F-A0D5-428A-A95C-2120EE3EF76E}" destId="{DAB38379-DAE1-43B6-8EDF-F2C70B650D77}" srcOrd="0" destOrd="0" presId="urn:microsoft.com/office/officeart/2005/8/layout/venn1"/>
    <dgm:cxn modelId="{A57954C8-BC79-474F-A099-FEFD408E4306}" type="presParOf" srcId="{B1CB0D7F-A0D5-428A-A95C-2120EE3EF76E}" destId="{45D87429-00DA-4F67-8836-681D24A4458A}" srcOrd="1" destOrd="0" presId="urn:microsoft.com/office/officeart/2005/8/layout/venn1"/>
    <dgm:cxn modelId="{6705B0F2-F5D7-4040-9A11-436EE29B1D7B}" type="presParOf" srcId="{B1CB0D7F-A0D5-428A-A95C-2120EE3EF76E}" destId="{6B6DC4BE-6673-49BB-B5F7-D4A1289C8524}" srcOrd="2" destOrd="0" presId="urn:microsoft.com/office/officeart/2005/8/layout/venn1"/>
    <dgm:cxn modelId="{6E5AE767-BEAC-46EC-ABAF-ADA6751095D5}" type="presParOf" srcId="{B1CB0D7F-A0D5-428A-A95C-2120EE3EF76E}" destId="{20291523-5ED4-4D10-9064-037CBE97D4D7}" srcOrd="3" destOrd="0" presId="urn:microsoft.com/office/officeart/2005/8/layout/venn1"/>
    <dgm:cxn modelId="{5370F8B6-33E9-4FD5-AE00-274DB4ADD03B}" type="presParOf" srcId="{B1CB0D7F-A0D5-428A-A95C-2120EE3EF76E}" destId="{4887F152-7281-4581-9B3F-673318CE29C4}" srcOrd="4" destOrd="0" presId="urn:microsoft.com/office/officeart/2005/8/layout/venn1"/>
    <dgm:cxn modelId="{1110BA77-6CC8-4170-AC4D-46AFBB047960}" type="presParOf" srcId="{B1CB0D7F-A0D5-428A-A95C-2120EE3EF76E}" destId="{3331BCDC-D784-4E42-8842-7A2F62D3608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3177-292A-4F81-A13A-FFB58EF773F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7A81B4E-74AF-4A9B-B433-ED2808F24AB2}">
      <dgm:prSet phldrT="[Tekst]"/>
      <dgm:spPr/>
      <dgm:t>
        <a:bodyPr/>
        <a:lstStyle/>
        <a:p>
          <a:r>
            <a:rPr lang="en-US" dirty="0" err="1"/>
            <a:t>Pensamiento</a:t>
          </a:r>
          <a:endParaRPr lang="pl-PL" dirty="0"/>
        </a:p>
      </dgm:t>
    </dgm:pt>
    <dgm:pt modelId="{6F211ECB-D819-4D2B-B47F-701A5BA82D54}" type="parTrans" cxnId="{531DAA0C-D5FB-4BE2-B153-2CB36D62F5FA}">
      <dgm:prSet/>
      <dgm:spPr/>
      <dgm:t>
        <a:bodyPr/>
        <a:lstStyle/>
        <a:p>
          <a:endParaRPr lang="pl-PL"/>
        </a:p>
      </dgm:t>
    </dgm:pt>
    <dgm:pt modelId="{F805558B-3F16-44B6-BE95-F890B1B422CB}" type="sibTrans" cxnId="{531DAA0C-D5FB-4BE2-B153-2CB36D62F5FA}">
      <dgm:prSet/>
      <dgm:spPr/>
      <dgm:t>
        <a:bodyPr/>
        <a:lstStyle/>
        <a:p>
          <a:endParaRPr lang="pl-PL"/>
        </a:p>
      </dgm:t>
    </dgm:pt>
    <dgm:pt modelId="{440827DE-40A0-4CAB-BB82-F28ECFFE5DDF}">
      <dgm:prSet phldrT="[Tekst]"/>
      <dgm:spPr/>
      <dgm:t>
        <a:bodyPr/>
        <a:lstStyle/>
        <a:p>
          <a:r>
            <a:rPr lang="en-US" dirty="0" err="1"/>
            <a:t>Codificación</a:t>
          </a:r>
          <a:endParaRPr lang="pl-PL" dirty="0"/>
        </a:p>
      </dgm:t>
    </dgm:pt>
    <dgm:pt modelId="{307339CC-B534-4996-A406-279E0D2CDAE2}" type="parTrans" cxnId="{1B087AC2-0678-4100-AD6A-F1B4BA5F2130}">
      <dgm:prSet/>
      <dgm:spPr/>
      <dgm:t>
        <a:bodyPr/>
        <a:lstStyle/>
        <a:p>
          <a:endParaRPr lang="pl-PL"/>
        </a:p>
      </dgm:t>
    </dgm:pt>
    <dgm:pt modelId="{4040E710-D99E-4EDB-9768-1F9B331D2A6F}" type="sibTrans" cxnId="{1B087AC2-0678-4100-AD6A-F1B4BA5F2130}">
      <dgm:prSet/>
      <dgm:spPr/>
      <dgm:t>
        <a:bodyPr/>
        <a:lstStyle/>
        <a:p>
          <a:endParaRPr lang="pl-PL"/>
        </a:p>
      </dgm:t>
    </dgm:pt>
    <dgm:pt modelId="{F06CFDFB-A90C-4126-B231-721A3794034F}">
      <dgm:prSet phldrT="[Tekst]"/>
      <dgm:spPr/>
      <dgm:t>
        <a:bodyPr/>
        <a:lstStyle/>
        <a:p>
          <a:r>
            <a:rPr lang="en-US" dirty="0" err="1"/>
            <a:t>Decodificación</a:t>
          </a:r>
          <a:endParaRPr lang="pl-PL" dirty="0"/>
        </a:p>
      </dgm:t>
    </dgm:pt>
    <dgm:pt modelId="{38E8F665-F910-4D12-A8D0-C322206B88F6}" type="parTrans" cxnId="{845C71C3-C2F4-4F4A-AE23-E243ABF0A1F9}">
      <dgm:prSet/>
      <dgm:spPr/>
      <dgm:t>
        <a:bodyPr/>
        <a:lstStyle/>
        <a:p>
          <a:endParaRPr lang="pl-PL"/>
        </a:p>
      </dgm:t>
    </dgm:pt>
    <dgm:pt modelId="{39BA64C4-A568-42A7-AFB5-5F0D7C538932}" type="sibTrans" cxnId="{845C71C3-C2F4-4F4A-AE23-E243ABF0A1F9}">
      <dgm:prSet/>
      <dgm:spPr/>
      <dgm:t>
        <a:bodyPr/>
        <a:lstStyle/>
        <a:p>
          <a:endParaRPr lang="pl-PL"/>
        </a:p>
      </dgm:t>
    </dgm:pt>
    <dgm:pt modelId="{22428178-0027-4053-A91B-C47BE5F1AC5A}" type="pres">
      <dgm:prSet presAssocID="{242D3177-292A-4F81-A13A-FFB58EF773FB}" presName="CompostProcess" presStyleCnt="0">
        <dgm:presLayoutVars>
          <dgm:dir/>
          <dgm:resizeHandles val="exact"/>
        </dgm:presLayoutVars>
      </dgm:prSet>
      <dgm:spPr/>
    </dgm:pt>
    <dgm:pt modelId="{DE0432A0-E8B7-4E32-ABDE-8D4230871EAB}" type="pres">
      <dgm:prSet presAssocID="{242D3177-292A-4F81-A13A-FFB58EF773FB}" presName="arrow" presStyleLbl="bgShp" presStyleIdx="0" presStyleCnt="1"/>
      <dgm:spPr/>
    </dgm:pt>
    <dgm:pt modelId="{AC69C971-CC6D-4FB1-A4B9-D049289EE3C0}" type="pres">
      <dgm:prSet presAssocID="{242D3177-292A-4F81-A13A-FFB58EF773FB}" presName="linearProcess" presStyleCnt="0"/>
      <dgm:spPr/>
    </dgm:pt>
    <dgm:pt modelId="{938573B3-0439-4523-A694-5264ACE271C4}" type="pres">
      <dgm:prSet presAssocID="{07A81B4E-74AF-4A9B-B433-ED2808F24AB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66A1D0-D55D-40DF-8F27-C9AEDC0F2629}" type="pres">
      <dgm:prSet presAssocID="{F805558B-3F16-44B6-BE95-F890B1B422CB}" presName="sibTrans" presStyleCnt="0"/>
      <dgm:spPr/>
    </dgm:pt>
    <dgm:pt modelId="{1BEC3671-FB16-46E1-94F8-09B64FABDC16}" type="pres">
      <dgm:prSet presAssocID="{440827DE-40A0-4CAB-BB82-F28ECFFE5DD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4546F8-7BF3-4EE9-942A-CDFD67CBC8B3}" type="pres">
      <dgm:prSet presAssocID="{4040E710-D99E-4EDB-9768-1F9B331D2A6F}" presName="sibTrans" presStyleCnt="0"/>
      <dgm:spPr/>
    </dgm:pt>
    <dgm:pt modelId="{88D083D6-5F81-4DD7-A9B3-477D6FDC14D4}" type="pres">
      <dgm:prSet presAssocID="{F06CFDFB-A90C-4126-B231-721A3794034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E99E14-0241-400E-9C66-EE47698DB7D6}" type="presOf" srcId="{242D3177-292A-4F81-A13A-FFB58EF773FB}" destId="{22428178-0027-4053-A91B-C47BE5F1AC5A}" srcOrd="0" destOrd="0" presId="urn:microsoft.com/office/officeart/2005/8/layout/hProcess9"/>
    <dgm:cxn modelId="{111DE1D1-1149-49E1-9582-277B253F5858}" type="presOf" srcId="{F06CFDFB-A90C-4126-B231-721A3794034F}" destId="{88D083D6-5F81-4DD7-A9B3-477D6FDC14D4}" srcOrd="0" destOrd="0" presId="urn:microsoft.com/office/officeart/2005/8/layout/hProcess9"/>
    <dgm:cxn modelId="{1B087AC2-0678-4100-AD6A-F1B4BA5F2130}" srcId="{242D3177-292A-4F81-A13A-FFB58EF773FB}" destId="{440827DE-40A0-4CAB-BB82-F28ECFFE5DDF}" srcOrd="1" destOrd="0" parTransId="{307339CC-B534-4996-A406-279E0D2CDAE2}" sibTransId="{4040E710-D99E-4EDB-9768-1F9B331D2A6F}"/>
    <dgm:cxn modelId="{7C69898A-75B1-415A-B23E-91553A9CB194}" type="presOf" srcId="{07A81B4E-74AF-4A9B-B433-ED2808F24AB2}" destId="{938573B3-0439-4523-A694-5264ACE271C4}" srcOrd="0" destOrd="0" presId="urn:microsoft.com/office/officeart/2005/8/layout/hProcess9"/>
    <dgm:cxn modelId="{531DAA0C-D5FB-4BE2-B153-2CB36D62F5FA}" srcId="{242D3177-292A-4F81-A13A-FFB58EF773FB}" destId="{07A81B4E-74AF-4A9B-B433-ED2808F24AB2}" srcOrd="0" destOrd="0" parTransId="{6F211ECB-D819-4D2B-B47F-701A5BA82D54}" sibTransId="{F805558B-3F16-44B6-BE95-F890B1B422CB}"/>
    <dgm:cxn modelId="{845C71C3-C2F4-4F4A-AE23-E243ABF0A1F9}" srcId="{242D3177-292A-4F81-A13A-FFB58EF773FB}" destId="{F06CFDFB-A90C-4126-B231-721A3794034F}" srcOrd="2" destOrd="0" parTransId="{38E8F665-F910-4D12-A8D0-C322206B88F6}" sibTransId="{39BA64C4-A568-42A7-AFB5-5F0D7C538932}"/>
    <dgm:cxn modelId="{8AFFD118-2AE2-41C1-BA9C-8992C12D5031}" type="presOf" srcId="{440827DE-40A0-4CAB-BB82-F28ECFFE5DDF}" destId="{1BEC3671-FB16-46E1-94F8-09B64FABDC16}" srcOrd="0" destOrd="0" presId="urn:microsoft.com/office/officeart/2005/8/layout/hProcess9"/>
    <dgm:cxn modelId="{97444868-97AC-4D07-BA92-D5F779D900C7}" type="presParOf" srcId="{22428178-0027-4053-A91B-C47BE5F1AC5A}" destId="{DE0432A0-E8B7-4E32-ABDE-8D4230871EAB}" srcOrd="0" destOrd="0" presId="urn:microsoft.com/office/officeart/2005/8/layout/hProcess9"/>
    <dgm:cxn modelId="{87277C14-AF8B-4EE2-857F-DA8829217AA4}" type="presParOf" srcId="{22428178-0027-4053-A91B-C47BE5F1AC5A}" destId="{AC69C971-CC6D-4FB1-A4B9-D049289EE3C0}" srcOrd="1" destOrd="0" presId="urn:microsoft.com/office/officeart/2005/8/layout/hProcess9"/>
    <dgm:cxn modelId="{77AC1DA5-7708-41A9-B0AE-FAA71A5B6852}" type="presParOf" srcId="{AC69C971-CC6D-4FB1-A4B9-D049289EE3C0}" destId="{938573B3-0439-4523-A694-5264ACE271C4}" srcOrd="0" destOrd="0" presId="urn:microsoft.com/office/officeart/2005/8/layout/hProcess9"/>
    <dgm:cxn modelId="{ADABD517-0F5A-4118-96A8-41CA843DE590}" type="presParOf" srcId="{AC69C971-CC6D-4FB1-A4B9-D049289EE3C0}" destId="{C266A1D0-D55D-40DF-8F27-C9AEDC0F2629}" srcOrd="1" destOrd="0" presId="urn:microsoft.com/office/officeart/2005/8/layout/hProcess9"/>
    <dgm:cxn modelId="{645954E1-C1F7-43B1-BA8A-563304B0E35D}" type="presParOf" srcId="{AC69C971-CC6D-4FB1-A4B9-D049289EE3C0}" destId="{1BEC3671-FB16-46E1-94F8-09B64FABDC16}" srcOrd="2" destOrd="0" presId="urn:microsoft.com/office/officeart/2005/8/layout/hProcess9"/>
    <dgm:cxn modelId="{BBA3E90C-B21C-45BB-919D-F4F242B3479F}" type="presParOf" srcId="{AC69C971-CC6D-4FB1-A4B9-D049289EE3C0}" destId="{464546F8-7BF3-4EE9-942A-CDFD67CBC8B3}" srcOrd="3" destOrd="0" presId="urn:microsoft.com/office/officeart/2005/8/layout/hProcess9"/>
    <dgm:cxn modelId="{521FE26B-4389-4D22-9659-0AE927068C88}" type="presParOf" srcId="{AC69C971-CC6D-4FB1-A4B9-D049289EE3C0}" destId="{88D083D6-5F81-4DD7-A9B3-477D6FDC14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513E63-DDD9-4900-890A-F41366357C2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8484CA7-EBDF-4340-B303-423D4A3D5382}">
      <dgm:prSet phldrT="[Tekst]" custT="1"/>
      <dgm:spPr/>
      <dgm:t>
        <a:bodyPr/>
        <a:lstStyle/>
        <a:p>
          <a:r>
            <a:rPr lang="en-GB" sz="2000" noProof="0" dirty="0"/>
            <a:t>Feedback</a:t>
          </a:r>
        </a:p>
        <a:p>
          <a:r>
            <a:rPr lang="en-GB" sz="2000" noProof="0" dirty="0" err="1"/>
            <a:t>efectivo</a:t>
          </a:r>
          <a:r>
            <a:rPr lang="en-GB" sz="2000" noProof="0" dirty="0"/>
            <a:t> </a:t>
          </a:r>
        </a:p>
      </dgm:t>
    </dgm:pt>
    <dgm:pt modelId="{B8C2079E-3EE8-4A74-9CCF-447AF19141CE}" type="parTrans" cxnId="{4834AF23-1E53-45F5-99DC-1FCAF94A974A}">
      <dgm:prSet/>
      <dgm:spPr/>
      <dgm:t>
        <a:bodyPr/>
        <a:lstStyle/>
        <a:p>
          <a:endParaRPr lang="pl-PL"/>
        </a:p>
      </dgm:t>
    </dgm:pt>
    <dgm:pt modelId="{C7C39C62-7327-41A1-AD66-4C6BB364B517}" type="sibTrans" cxnId="{4834AF23-1E53-45F5-99DC-1FCAF94A974A}">
      <dgm:prSet/>
      <dgm:spPr/>
      <dgm:t>
        <a:bodyPr/>
        <a:lstStyle/>
        <a:p>
          <a:endParaRPr lang="pl-PL"/>
        </a:p>
      </dgm:t>
    </dgm:pt>
    <dgm:pt modelId="{92E8552D-DF54-4B9C-88BA-7690767ADEC6}">
      <dgm:prSet phldrT="[Tekst]"/>
      <dgm:spPr/>
      <dgm:t>
        <a:bodyPr/>
        <a:lstStyle/>
        <a:p>
          <a:r>
            <a:rPr lang="en-GB" noProof="0" dirty="0" err="1"/>
            <a:t>Equilibrado</a:t>
          </a:r>
          <a:r>
            <a:rPr lang="en-GB" noProof="0" dirty="0"/>
            <a:t> </a:t>
          </a:r>
        </a:p>
      </dgm:t>
    </dgm:pt>
    <dgm:pt modelId="{8AC5AEDA-0673-449C-8912-749B5F2D0BD5}" type="parTrans" cxnId="{FD97BCA1-41B9-4C0F-A3AA-C54910E51F8A}">
      <dgm:prSet/>
      <dgm:spPr/>
      <dgm:t>
        <a:bodyPr/>
        <a:lstStyle/>
        <a:p>
          <a:endParaRPr lang="pl-PL"/>
        </a:p>
      </dgm:t>
    </dgm:pt>
    <dgm:pt modelId="{FC2D8E89-3031-4DB3-B98C-54084CC5EA71}" type="sibTrans" cxnId="{FD97BCA1-41B9-4C0F-A3AA-C54910E51F8A}">
      <dgm:prSet/>
      <dgm:spPr/>
      <dgm:t>
        <a:bodyPr/>
        <a:lstStyle/>
        <a:p>
          <a:endParaRPr lang="pl-PL"/>
        </a:p>
      </dgm:t>
    </dgm:pt>
    <dgm:pt modelId="{5080CA5F-8ED6-4E00-BDB4-138C07FEB675}">
      <dgm:prSet phldrT="[Tekst]"/>
      <dgm:spPr/>
      <dgm:t>
        <a:bodyPr/>
        <a:lstStyle/>
        <a:p>
          <a:r>
            <a:rPr lang="en-GB" noProof="0" dirty="0"/>
            <a:t>Claro </a:t>
          </a:r>
        </a:p>
      </dgm:t>
    </dgm:pt>
    <dgm:pt modelId="{98C3D112-2C83-4D65-BC4A-55D6A752F4BB}" type="parTrans" cxnId="{46D2A29C-DF88-4E5F-B39E-E3191606C071}">
      <dgm:prSet/>
      <dgm:spPr/>
      <dgm:t>
        <a:bodyPr/>
        <a:lstStyle/>
        <a:p>
          <a:endParaRPr lang="pl-PL"/>
        </a:p>
      </dgm:t>
    </dgm:pt>
    <dgm:pt modelId="{D9568377-4490-47F2-B48E-5C1C8A454FE7}" type="sibTrans" cxnId="{46D2A29C-DF88-4E5F-B39E-E3191606C071}">
      <dgm:prSet/>
      <dgm:spPr/>
      <dgm:t>
        <a:bodyPr/>
        <a:lstStyle/>
        <a:p>
          <a:endParaRPr lang="pl-PL"/>
        </a:p>
      </dgm:t>
    </dgm:pt>
    <dgm:pt modelId="{F259B5EB-8CD8-46BA-981E-779F9A4906AA}">
      <dgm:prSet phldrT="[Tekst]"/>
      <dgm:spPr/>
      <dgm:t>
        <a:bodyPr/>
        <a:lstStyle/>
        <a:p>
          <a:r>
            <a:rPr lang="en-GB" noProof="0" dirty="0"/>
            <a:t>Personal</a:t>
          </a:r>
        </a:p>
      </dgm:t>
    </dgm:pt>
    <dgm:pt modelId="{1D331150-A102-4C5E-A219-B6C17A4BDD36}" type="parTrans" cxnId="{F8E9FF58-432F-4542-A21F-0C12EF8DA254}">
      <dgm:prSet/>
      <dgm:spPr/>
      <dgm:t>
        <a:bodyPr/>
        <a:lstStyle/>
        <a:p>
          <a:endParaRPr lang="pl-PL"/>
        </a:p>
      </dgm:t>
    </dgm:pt>
    <dgm:pt modelId="{56B8730F-3566-486A-8983-40C9F8AEA9F5}" type="sibTrans" cxnId="{F8E9FF58-432F-4542-A21F-0C12EF8DA254}">
      <dgm:prSet/>
      <dgm:spPr/>
      <dgm:t>
        <a:bodyPr/>
        <a:lstStyle/>
        <a:p>
          <a:endParaRPr lang="pl-PL"/>
        </a:p>
      </dgm:t>
    </dgm:pt>
    <dgm:pt modelId="{CACA6E06-511B-413C-8B25-5E7063A480EE}">
      <dgm:prSet phldrT="[Tekst]"/>
      <dgm:spPr/>
      <dgm:t>
        <a:bodyPr/>
        <a:lstStyle/>
        <a:p>
          <a:r>
            <a:rPr lang="en-GB" noProof="0" dirty="0"/>
            <a:t>Habitual</a:t>
          </a:r>
          <a:r>
            <a:rPr lang="pl-PL" dirty="0"/>
            <a:t> </a:t>
          </a:r>
        </a:p>
      </dgm:t>
    </dgm:pt>
    <dgm:pt modelId="{E8873AEF-314F-4C67-86F3-FAA80D61DDB5}" type="parTrans" cxnId="{B96A0E81-DB90-4428-B30D-AD2BF15F1349}">
      <dgm:prSet/>
      <dgm:spPr/>
      <dgm:t>
        <a:bodyPr/>
        <a:lstStyle/>
        <a:p>
          <a:endParaRPr lang="pl-PL"/>
        </a:p>
      </dgm:t>
    </dgm:pt>
    <dgm:pt modelId="{FB9044A9-19A4-4956-A3DA-6B959624FB03}" type="sibTrans" cxnId="{B96A0E81-DB90-4428-B30D-AD2BF15F1349}">
      <dgm:prSet/>
      <dgm:spPr/>
      <dgm:t>
        <a:bodyPr/>
        <a:lstStyle/>
        <a:p>
          <a:endParaRPr lang="pl-PL"/>
        </a:p>
      </dgm:t>
    </dgm:pt>
    <dgm:pt modelId="{B8D1AD89-41C2-4362-8F2D-656FA4384A6C}">
      <dgm:prSet phldrT="[Tekst]" custScaleX="129866" custScaleY="120949" custRadScaleRad="101060" custRadScaleInc="-82575"/>
      <dgm:spPr/>
      <dgm:t>
        <a:bodyPr/>
        <a:lstStyle/>
        <a:p>
          <a:endParaRPr lang="pl-PL"/>
        </a:p>
      </dgm:t>
    </dgm:pt>
    <dgm:pt modelId="{AE050F43-4FA9-4C05-A53A-6B484B595134}" type="parTrans" cxnId="{05FCB312-DE02-4ED7-9EA9-1B67D84948CD}">
      <dgm:prSet/>
      <dgm:spPr/>
      <dgm:t>
        <a:bodyPr/>
        <a:lstStyle/>
        <a:p>
          <a:endParaRPr lang="pl-PL"/>
        </a:p>
      </dgm:t>
    </dgm:pt>
    <dgm:pt modelId="{83FA0F5F-B41D-41A7-B643-650F28A38769}" type="sibTrans" cxnId="{05FCB312-DE02-4ED7-9EA9-1B67D84948CD}">
      <dgm:prSet/>
      <dgm:spPr/>
      <dgm:t>
        <a:bodyPr/>
        <a:lstStyle/>
        <a:p>
          <a:endParaRPr lang="pl-PL"/>
        </a:p>
      </dgm:t>
    </dgm:pt>
    <dgm:pt modelId="{2AB7F181-6D75-47F4-9F85-B52DF0DC587A}">
      <dgm:prSet phldrT="[Tekst]"/>
      <dgm:spPr/>
      <dgm:t>
        <a:bodyPr/>
        <a:lstStyle/>
        <a:p>
          <a:r>
            <a:rPr lang="en-GB" noProof="0" dirty="0" err="1"/>
            <a:t>Específico</a:t>
          </a:r>
          <a:endParaRPr lang="en-GB" noProof="0" dirty="0"/>
        </a:p>
      </dgm:t>
    </dgm:pt>
    <dgm:pt modelId="{CF679E7C-5A22-49E9-919F-806F44DEDC81}" type="parTrans" cxnId="{3ADF1BC8-C04E-4857-83A5-5C9260100B38}">
      <dgm:prSet/>
      <dgm:spPr/>
      <dgm:t>
        <a:bodyPr/>
        <a:lstStyle/>
        <a:p>
          <a:endParaRPr lang="pl-PL"/>
        </a:p>
      </dgm:t>
    </dgm:pt>
    <dgm:pt modelId="{5EF32ABE-2F78-488A-A266-4A42B4046833}" type="sibTrans" cxnId="{3ADF1BC8-C04E-4857-83A5-5C9260100B38}">
      <dgm:prSet/>
      <dgm:spPr/>
      <dgm:t>
        <a:bodyPr/>
        <a:lstStyle/>
        <a:p>
          <a:endParaRPr lang="pl-PL"/>
        </a:p>
      </dgm:t>
    </dgm:pt>
    <dgm:pt modelId="{C283246F-7808-B74B-8D50-C07CCE2FBCAD}">
      <dgm:prSet phldrT="[Tekst]"/>
      <dgm:spPr/>
      <dgm:t>
        <a:bodyPr/>
        <a:lstStyle/>
        <a:p>
          <a:r>
            <a:rPr lang="en-GB" noProof="0" dirty="0"/>
            <a:t>Dado en un </a:t>
          </a:r>
          <a:r>
            <a:rPr lang="en-GB" noProof="0" dirty="0" err="1"/>
            <a:t>buen</a:t>
          </a:r>
          <a:r>
            <a:rPr lang="en-GB" noProof="0" dirty="0"/>
            <a:t> </a:t>
          </a:r>
          <a:r>
            <a:rPr lang="en-GB" noProof="0" dirty="0" err="1"/>
            <a:t>momento</a:t>
          </a:r>
          <a:endParaRPr lang="en-GB" noProof="0" dirty="0"/>
        </a:p>
      </dgm:t>
    </dgm:pt>
    <dgm:pt modelId="{FC0B39BF-DE0F-7140-90FE-989D3AE0743C}" type="parTrans" cxnId="{B569777B-5B81-5F4A-96A7-225D0F33C5BF}">
      <dgm:prSet/>
      <dgm:spPr/>
      <dgm:t>
        <a:bodyPr/>
        <a:lstStyle/>
        <a:p>
          <a:endParaRPr lang="pl-PL"/>
        </a:p>
      </dgm:t>
    </dgm:pt>
    <dgm:pt modelId="{88C7E303-E8DC-1E42-9166-77D5A16720AC}" type="sibTrans" cxnId="{B569777B-5B81-5F4A-96A7-225D0F33C5BF}">
      <dgm:prSet/>
      <dgm:spPr/>
      <dgm:t>
        <a:bodyPr/>
        <a:lstStyle/>
        <a:p>
          <a:endParaRPr lang="pl-PL"/>
        </a:p>
      </dgm:t>
    </dgm:pt>
    <dgm:pt modelId="{8A28EB95-20C7-4B45-BB90-B1DF75DA590D}" type="pres">
      <dgm:prSet presAssocID="{D8513E63-DDD9-4900-890A-F41366357C2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4673779-8E5F-4D44-826C-7E3AC49099B5}" type="pres">
      <dgm:prSet presAssocID="{D8513E63-DDD9-4900-890A-F41366357C2F}" presName="radial" presStyleCnt="0">
        <dgm:presLayoutVars>
          <dgm:animLvl val="ctr"/>
        </dgm:presLayoutVars>
      </dgm:prSet>
      <dgm:spPr/>
    </dgm:pt>
    <dgm:pt modelId="{129F39AF-684D-4283-AB5B-94C3C6DDDBB3}" type="pres">
      <dgm:prSet presAssocID="{D8484CA7-EBDF-4340-B303-423D4A3D5382}" presName="centerShape" presStyleLbl="vennNode1" presStyleIdx="0" presStyleCnt="7"/>
      <dgm:spPr/>
      <dgm:t>
        <a:bodyPr/>
        <a:lstStyle/>
        <a:p>
          <a:endParaRPr lang="es-ES"/>
        </a:p>
      </dgm:t>
    </dgm:pt>
    <dgm:pt modelId="{D240B154-E054-4E29-8645-D16AE2337542}" type="pres">
      <dgm:prSet presAssocID="{92E8552D-DF54-4B9C-88BA-7690767ADEC6}" presName="node" presStyleLbl="vennNode1" presStyleIdx="1" presStyleCnt="7" custScaleX="142292" custScaleY="124670" custRadScaleRad="88719" custRadScaleInc="510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F2653D-1FE8-4B52-A34E-5F908ACD15D4}" type="pres">
      <dgm:prSet presAssocID="{5080CA5F-8ED6-4E00-BDB4-138C07FEB675}" presName="node" presStyleLbl="vennNode1" presStyleIdx="2" presStyleCnt="7" custScaleX="154314" custScaleY="135108" custRadScaleRad="108590" custRadScaleInc="132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24432B-07ED-4BFF-A2AC-4CADD128E9B7}" type="pres">
      <dgm:prSet presAssocID="{F259B5EB-8CD8-46BA-981E-779F9A4906AA}" presName="node" presStyleLbl="vennNode1" presStyleIdx="3" presStyleCnt="7" custScaleX="166140" custScaleY="144691" custRadScaleRad="111985" custRadScaleInc="59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AA75C4-0344-48C4-8899-39531955D10C}" type="pres">
      <dgm:prSet presAssocID="{CACA6E06-511B-413C-8B25-5E7063A480EE}" presName="node" presStyleLbl="vennNode1" presStyleIdx="4" presStyleCnt="7" custScaleX="154628" custScaleY="140771" custRadScaleRad="99896" custRadScaleInc="164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8619B4-051A-4B05-A48E-0EFFC30FA59B}" type="pres">
      <dgm:prSet presAssocID="{2AB7F181-6D75-47F4-9F85-B52DF0DC587A}" presName="node" presStyleLbl="vennNode1" presStyleIdx="5" presStyleCnt="7" custScaleX="137260" custScaleY="139906" custRadScaleRad="108269" custRadScaleInc="82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38BB80-4996-7945-9A15-358E04AB75C6}" type="pres">
      <dgm:prSet presAssocID="{C283246F-7808-B74B-8D50-C07CCE2FBCAD}" presName="node" presStyleLbl="vennNode1" presStyleIdx="6" presStyleCnt="7" custScaleX="148420" custScaleY="116911" custRadScaleRad="106079" custRadScaleInc="-31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7524B06-0D22-454B-8CB7-6AF6A3D62964}" type="presOf" srcId="{5080CA5F-8ED6-4E00-BDB4-138C07FEB675}" destId="{7FF2653D-1FE8-4B52-A34E-5F908ACD15D4}" srcOrd="0" destOrd="0" presId="urn:microsoft.com/office/officeart/2005/8/layout/radial3"/>
    <dgm:cxn modelId="{4834AF23-1E53-45F5-99DC-1FCAF94A974A}" srcId="{D8513E63-DDD9-4900-890A-F41366357C2F}" destId="{D8484CA7-EBDF-4340-B303-423D4A3D5382}" srcOrd="0" destOrd="0" parTransId="{B8C2079E-3EE8-4A74-9CCF-447AF19141CE}" sibTransId="{C7C39C62-7327-41A1-AD66-4C6BB364B517}"/>
    <dgm:cxn modelId="{4D909B8E-D9D1-411F-94C5-187C80972CA9}" type="presOf" srcId="{D8484CA7-EBDF-4340-B303-423D4A3D5382}" destId="{129F39AF-684D-4283-AB5B-94C3C6DDDBB3}" srcOrd="0" destOrd="0" presId="urn:microsoft.com/office/officeart/2005/8/layout/radial3"/>
    <dgm:cxn modelId="{7A2C5983-29C6-447A-B894-64E0018A454B}" type="presOf" srcId="{2AB7F181-6D75-47F4-9F85-B52DF0DC587A}" destId="{298619B4-051A-4B05-A48E-0EFFC30FA59B}" srcOrd="0" destOrd="0" presId="urn:microsoft.com/office/officeart/2005/8/layout/radial3"/>
    <dgm:cxn modelId="{C5031AFD-568B-4709-8078-BC1EAE5F3C13}" type="presOf" srcId="{CACA6E06-511B-413C-8B25-5E7063A480EE}" destId="{E1AA75C4-0344-48C4-8899-39531955D10C}" srcOrd="0" destOrd="0" presId="urn:microsoft.com/office/officeart/2005/8/layout/radial3"/>
    <dgm:cxn modelId="{3ADF1BC8-C04E-4857-83A5-5C9260100B38}" srcId="{D8484CA7-EBDF-4340-B303-423D4A3D5382}" destId="{2AB7F181-6D75-47F4-9F85-B52DF0DC587A}" srcOrd="4" destOrd="0" parTransId="{CF679E7C-5A22-49E9-919F-806F44DEDC81}" sibTransId="{5EF32ABE-2F78-488A-A266-4A42B4046833}"/>
    <dgm:cxn modelId="{B569777B-5B81-5F4A-96A7-225D0F33C5BF}" srcId="{D8484CA7-EBDF-4340-B303-423D4A3D5382}" destId="{C283246F-7808-B74B-8D50-C07CCE2FBCAD}" srcOrd="5" destOrd="0" parTransId="{FC0B39BF-DE0F-7140-90FE-989D3AE0743C}" sibTransId="{88C7E303-E8DC-1E42-9166-77D5A16720AC}"/>
    <dgm:cxn modelId="{5476F0B6-0D74-4C7B-BA92-1075C0BB7EC8}" type="presOf" srcId="{F259B5EB-8CD8-46BA-981E-779F9A4906AA}" destId="{A324432B-07ED-4BFF-A2AC-4CADD128E9B7}" srcOrd="0" destOrd="0" presId="urn:microsoft.com/office/officeart/2005/8/layout/radial3"/>
    <dgm:cxn modelId="{05FCB312-DE02-4ED7-9EA9-1B67D84948CD}" srcId="{D8513E63-DDD9-4900-890A-F41366357C2F}" destId="{B8D1AD89-41C2-4362-8F2D-656FA4384A6C}" srcOrd="1" destOrd="0" parTransId="{AE050F43-4FA9-4C05-A53A-6B484B595134}" sibTransId="{83FA0F5F-B41D-41A7-B643-650F28A38769}"/>
    <dgm:cxn modelId="{46D2A29C-DF88-4E5F-B39E-E3191606C071}" srcId="{D8484CA7-EBDF-4340-B303-423D4A3D5382}" destId="{5080CA5F-8ED6-4E00-BDB4-138C07FEB675}" srcOrd="1" destOrd="0" parTransId="{98C3D112-2C83-4D65-BC4A-55D6A752F4BB}" sibTransId="{D9568377-4490-47F2-B48E-5C1C8A454FE7}"/>
    <dgm:cxn modelId="{F8E9FF58-432F-4542-A21F-0C12EF8DA254}" srcId="{D8484CA7-EBDF-4340-B303-423D4A3D5382}" destId="{F259B5EB-8CD8-46BA-981E-779F9A4906AA}" srcOrd="2" destOrd="0" parTransId="{1D331150-A102-4C5E-A219-B6C17A4BDD36}" sibTransId="{56B8730F-3566-486A-8983-40C9F8AEA9F5}"/>
    <dgm:cxn modelId="{B167CCF0-9B5B-1A48-8280-1BAFC666944C}" type="presOf" srcId="{C283246F-7808-B74B-8D50-C07CCE2FBCAD}" destId="{A538BB80-4996-7945-9A15-358E04AB75C6}" srcOrd="0" destOrd="0" presId="urn:microsoft.com/office/officeart/2005/8/layout/radial3"/>
    <dgm:cxn modelId="{B96A0E81-DB90-4428-B30D-AD2BF15F1349}" srcId="{D8484CA7-EBDF-4340-B303-423D4A3D5382}" destId="{CACA6E06-511B-413C-8B25-5E7063A480EE}" srcOrd="3" destOrd="0" parTransId="{E8873AEF-314F-4C67-86F3-FAA80D61DDB5}" sibTransId="{FB9044A9-19A4-4956-A3DA-6B959624FB03}"/>
    <dgm:cxn modelId="{7722B93C-5C31-4154-83FC-6E4EA6114D7E}" type="presOf" srcId="{D8513E63-DDD9-4900-890A-F41366357C2F}" destId="{8A28EB95-20C7-4B45-BB90-B1DF75DA590D}" srcOrd="0" destOrd="0" presId="urn:microsoft.com/office/officeart/2005/8/layout/radial3"/>
    <dgm:cxn modelId="{4E5D6898-A5CE-45E2-BBD0-6882C2A46657}" type="presOf" srcId="{92E8552D-DF54-4B9C-88BA-7690767ADEC6}" destId="{D240B154-E054-4E29-8645-D16AE2337542}" srcOrd="0" destOrd="0" presId="urn:microsoft.com/office/officeart/2005/8/layout/radial3"/>
    <dgm:cxn modelId="{FD97BCA1-41B9-4C0F-A3AA-C54910E51F8A}" srcId="{D8484CA7-EBDF-4340-B303-423D4A3D5382}" destId="{92E8552D-DF54-4B9C-88BA-7690767ADEC6}" srcOrd="0" destOrd="0" parTransId="{8AC5AEDA-0673-449C-8912-749B5F2D0BD5}" sibTransId="{FC2D8E89-3031-4DB3-B98C-54084CC5EA71}"/>
    <dgm:cxn modelId="{6D16B331-1BAD-4526-9749-AF90F638B7AA}" type="presParOf" srcId="{8A28EB95-20C7-4B45-BB90-B1DF75DA590D}" destId="{44673779-8E5F-4D44-826C-7E3AC49099B5}" srcOrd="0" destOrd="0" presId="urn:microsoft.com/office/officeart/2005/8/layout/radial3"/>
    <dgm:cxn modelId="{D684EF35-95FF-4FC3-B4E6-BDCE5FAADC5F}" type="presParOf" srcId="{44673779-8E5F-4D44-826C-7E3AC49099B5}" destId="{129F39AF-684D-4283-AB5B-94C3C6DDDBB3}" srcOrd="0" destOrd="0" presId="urn:microsoft.com/office/officeart/2005/8/layout/radial3"/>
    <dgm:cxn modelId="{79404A72-D63F-45C8-8609-9B1F50C9F74B}" type="presParOf" srcId="{44673779-8E5F-4D44-826C-7E3AC49099B5}" destId="{D240B154-E054-4E29-8645-D16AE2337542}" srcOrd="1" destOrd="0" presId="urn:microsoft.com/office/officeart/2005/8/layout/radial3"/>
    <dgm:cxn modelId="{533355FE-46F5-4FED-A2C5-AEAB3B931275}" type="presParOf" srcId="{44673779-8E5F-4D44-826C-7E3AC49099B5}" destId="{7FF2653D-1FE8-4B52-A34E-5F908ACD15D4}" srcOrd="2" destOrd="0" presId="urn:microsoft.com/office/officeart/2005/8/layout/radial3"/>
    <dgm:cxn modelId="{8FF23F40-7227-4FA1-B96D-ED0E79DD65B5}" type="presParOf" srcId="{44673779-8E5F-4D44-826C-7E3AC49099B5}" destId="{A324432B-07ED-4BFF-A2AC-4CADD128E9B7}" srcOrd="3" destOrd="0" presId="urn:microsoft.com/office/officeart/2005/8/layout/radial3"/>
    <dgm:cxn modelId="{0756A0A4-73B7-49FB-AD8F-3C7C74097EFB}" type="presParOf" srcId="{44673779-8E5F-4D44-826C-7E3AC49099B5}" destId="{E1AA75C4-0344-48C4-8899-39531955D10C}" srcOrd="4" destOrd="0" presId="urn:microsoft.com/office/officeart/2005/8/layout/radial3"/>
    <dgm:cxn modelId="{6EB57638-5A9B-4793-ABA1-719294F0DB77}" type="presParOf" srcId="{44673779-8E5F-4D44-826C-7E3AC49099B5}" destId="{298619B4-051A-4B05-A48E-0EFFC30FA59B}" srcOrd="5" destOrd="0" presId="urn:microsoft.com/office/officeart/2005/8/layout/radial3"/>
    <dgm:cxn modelId="{9AA0A8A8-D72A-D241-BD51-835374910950}" type="presParOf" srcId="{44673779-8E5F-4D44-826C-7E3AC49099B5}" destId="{A538BB80-4996-7945-9A15-358E04AB75C6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35429F-B6B9-3B47-92CA-50A474219062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923D2CB-0EE4-D744-B035-6C7DDFAAE3FA}">
      <dgm:prSet phldrT="[Tekst]" custT="1"/>
      <dgm:spPr/>
      <dgm:t>
        <a:bodyPr/>
        <a:lstStyle/>
        <a:p>
          <a:r>
            <a:rPr lang="es-ES" sz="1400" b="1" dirty="0"/>
            <a:t>Formación</a:t>
          </a:r>
          <a:endParaRPr lang="pl-PL" sz="1400" b="1" dirty="0"/>
        </a:p>
      </dgm:t>
    </dgm:pt>
    <dgm:pt modelId="{2891BE31-5641-A54D-8496-2AFC167D4851}" type="parTrans" cxnId="{0B8F3713-B4B5-CC43-A9CF-4A48868F684F}">
      <dgm:prSet/>
      <dgm:spPr/>
      <dgm:t>
        <a:bodyPr/>
        <a:lstStyle/>
        <a:p>
          <a:endParaRPr lang="pl-PL"/>
        </a:p>
      </dgm:t>
    </dgm:pt>
    <dgm:pt modelId="{E356A9C3-29EA-CA4C-BD79-6F267B93207B}" type="sibTrans" cxnId="{0B8F3713-B4B5-CC43-A9CF-4A48868F684F}">
      <dgm:prSet/>
      <dgm:spPr/>
      <dgm:t>
        <a:bodyPr/>
        <a:lstStyle/>
        <a:p>
          <a:endParaRPr lang="pl-PL"/>
        </a:p>
      </dgm:t>
    </dgm:pt>
    <dgm:pt modelId="{B111FE6C-D0A1-FB4D-BEF3-55EEA95ABB71}">
      <dgm:prSet phldrT="[Tekst]" custT="1"/>
      <dgm:spPr/>
      <dgm:t>
        <a:bodyPr/>
        <a:lstStyle/>
        <a:p>
          <a:r>
            <a:rPr lang="es-ES" sz="1200" b="0" noProof="0" dirty="0"/>
            <a:t>Cuando las personas comienzan a resolver sus diferencias, aprecian las fortalezas de sus compañeros</a:t>
          </a:r>
          <a:endParaRPr lang="en-GB" sz="1200" b="0" noProof="0" dirty="0"/>
        </a:p>
      </dgm:t>
    </dgm:pt>
    <dgm:pt modelId="{6186EDDB-AC06-2B41-A7B6-28AB69A0BFCD}" type="parTrans" cxnId="{E131F540-600C-2D45-88A8-96B87C225D87}">
      <dgm:prSet/>
      <dgm:spPr/>
      <dgm:t>
        <a:bodyPr/>
        <a:lstStyle/>
        <a:p>
          <a:endParaRPr lang="pl-PL"/>
        </a:p>
      </dgm:t>
    </dgm:pt>
    <dgm:pt modelId="{0F06FE99-DD60-F44C-B909-43D96B572131}" type="sibTrans" cxnId="{E131F540-600C-2D45-88A8-96B87C225D87}">
      <dgm:prSet/>
      <dgm:spPr/>
      <dgm:t>
        <a:bodyPr/>
        <a:lstStyle/>
        <a:p>
          <a:endParaRPr lang="pl-PL"/>
        </a:p>
      </dgm:t>
    </dgm:pt>
    <dgm:pt modelId="{72A0FBA5-2E7D-0544-AA0E-AAD517826153}">
      <dgm:prSet phldrT="[Tekst]" custT="1"/>
      <dgm:spPr/>
      <dgm:t>
        <a:bodyPr/>
        <a:lstStyle/>
        <a:p>
          <a:r>
            <a:rPr lang="es-ES" sz="1400" b="1"/>
            <a:t>Desempeño</a:t>
          </a:r>
          <a:endParaRPr lang="pl-PL" sz="1400" b="1" dirty="0"/>
        </a:p>
      </dgm:t>
    </dgm:pt>
    <dgm:pt modelId="{2677585E-6B4E-D043-BBE2-B1409F87B1F4}" type="parTrans" cxnId="{8204C5FE-488E-0741-93AD-61B18EC15846}">
      <dgm:prSet/>
      <dgm:spPr/>
      <dgm:t>
        <a:bodyPr/>
        <a:lstStyle/>
        <a:p>
          <a:endParaRPr lang="pl-PL"/>
        </a:p>
      </dgm:t>
    </dgm:pt>
    <dgm:pt modelId="{3D010EC2-E146-694A-987B-79E43F99FF94}" type="sibTrans" cxnId="{8204C5FE-488E-0741-93AD-61B18EC15846}">
      <dgm:prSet/>
      <dgm:spPr/>
      <dgm:t>
        <a:bodyPr/>
        <a:lstStyle/>
        <a:p>
          <a:endParaRPr lang="pl-PL"/>
        </a:p>
      </dgm:t>
    </dgm:pt>
    <dgm:pt modelId="{F5A48417-4230-7547-AC45-398034FA210A}">
      <dgm:prSet phldrT="[Tekst]" custT="1"/>
      <dgm:spPr/>
      <dgm:t>
        <a:bodyPr/>
        <a:lstStyle/>
        <a:p>
          <a:r>
            <a:rPr lang="pl-PL" sz="1400" b="1" dirty="0"/>
            <a:t>Norm</a:t>
          </a:r>
          <a:r>
            <a:rPr lang="es-ES" sz="1400" b="1" dirty="0" err="1"/>
            <a:t>alización</a:t>
          </a:r>
          <a:r>
            <a:rPr lang="pl-PL" sz="1400" b="1" dirty="0"/>
            <a:t>  </a:t>
          </a:r>
        </a:p>
      </dgm:t>
    </dgm:pt>
    <dgm:pt modelId="{CAD6E668-0A81-F747-B211-394245FC5B5A}" type="parTrans" cxnId="{69DD2924-0EFD-5443-A633-CE2C325EA504}">
      <dgm:prSet/>
      <dgm:spPr/>
      <dgm:t>
        <a:bodyPr/>
        <a:lstStyle/>
        <a:p>
          <a:endParaRPr lang="pl-PL"/>
        </a:p>
      </dgm:t>
    </dgm:pt>
    <dgm:pt modelId="{1D7118A7-ED25-4744-96C9-18BBAA707328}" type="sibTrans" cxnId="{69DD2924-0EFD-5443-A633-CE2C325EA504}">
      <dgm:prSet/>
      <dgm:spPr/>
      <dgm:t>
        <a:bodyPr/>
        <a:lstStyle/>
        <a:p>
          <a:endParaRPr lang="pl-PL"/>
        </a:p>
      </dgm:t>
    </dgm:pt>
    <dgm:pt modelId="{672963DE-4267-284B-9552-8D0302D6D11E}">
      <dgm:prSet phldrT="[Tekst]" custT="1"/>
      <dgm:spPr/>
      <dgm:t>
        <a:bodyPr/>
        <a:lstStyle/>
        <a:p>
          <a:r>
            <a:rPr lang="es-ES" sz="1400" b="1" dirty="0"/>
            <a:t>Conflicto</a:t>
          </a:r>
          <a:r>
            <a:rPr lang="pl-PL" sz="1400" b="1" dirty="0"/>
            <a:t> </a:t>
          </a:r>
        </a:p>
      </dgm:t>
    </dgm:pt>
    <dgm:pt modelId="{66B190D2-095B-0144-B9FE-34C6A514E330}" type="parTrans" cxnId="{8792DDEA-2224-8147-B025-83879C738ED1}">
      <dgm:prSet/>
      <dgm:spPr/>
      <dgm:t>
        <a:bodyPr/>
        <a:lstStyle/>
        <a:p>
          <a:endParaRPr lang="pl-PL"/>
        </a:p>
      </dgm:t>
    </dgm:pt>
    <dgm:pt modelId="{DEF5D8B4-8758-624C-A2B8-4991623598D7}" type="sibTrans" cxnId="{8792DDEA-2224-8147-B025-83879C738ED1}">
      <dgm:prSet/>
      <dgm:spPr/>
      <dgm:t>
        <a:bodyPr/>
        <a:lstStyle/>
        <a:p>
          <a:endParaRPr lang="pl-PL"/>
        </a:p>
      </dgm:t>
    </dgm:pt>
    <dgm:pt modelId="{F4AFF7F9-C9DC-CC44-94FF-0476D4260CBC}">
      <dgm:prSet phldrT="[Tekst]" custT="1"/>
      <dgm:spPr/>
      <dgm:t>
        <a:bodyPr/>
        <a:lstStyle/>
        <a:p>
          <a:r>
            <a:rPr lang="es-ES" sz="1200" b="0" noProof="0" dirty="0"/>
            <a:t>El equipo se está formando y los miembros comienzan a conocerse</a:t>
          </a:r>
          <a:endParaRPr lang="en-GB" sz="1200" b="0" noProof="0" dirty="0"/>
        </a:p>
      </dgm:t>
    </dgm:pt>
    <dgm:pt modelId="{5768B288-EEF9-4F4E-BEB6-8C7E533CA49D}" type="parTrans" cxnId="{215903D0-3AD9-8044-9DC7-C4A42C68FB12}">
      <dgm:prSet/>
      <dgm:spPr/>
      <dgm:t>
        <a:bodyPr/>
        <a:lstStyle/>
        <a:p>
          <a:endParaRPr lang="pl-PL"/>
        </a:p>
      </dgm:t>
    </dgm:pt>
    <dgm:pt modelId="{E5E73DBD-56B9-E743-ACC6-55F6E7535621}" type="sibTrans" cxnId="{215903D0-3AD9-8044-9DC7-C4A42C68FB12}">
      <dgm:prSet/>
      <dgm:spPr/>
      <dgm:t>
        <a:bodyPr/>
        <a:lstStyle/>
        <a:p>
          <a:endParaRPr lang="pl-PL"/>
        </a:p>
      </dgm:t>
    </dgm:pt>
    <dgm:pt modelId="{B5D0503C-EDB4-E149-A874-0BF45A651D47}">
      <dgm:prSet phldrT="[Tekst]" custT="1"/>
      <dgm:spPr/>
      <dgm:t>
        <a:bodyPr/>
        <a:lstStyle/>
        <a:p>
          <a:r>
            <a:rPr lang="es-ES" sz="1200" noProof="0" dirty="0"/>
            <a:t>La gente comienza a chocar contra los límites marcados en la etapa de formación</a:t>
          </a:r>
          <a:endParaRPr lang="en-GB" sz="1200" b="1" noProof="0" dirty="0"/>
        </a:p>
      </dgm:t>
    </dgm:pt>
    <dgm:pt modelId="{F0A29AB8-5A67-0B4C-9727-E8FD2435FF19}" type="parTrans" cxnId="{C0585C64-78B0-DD4A-823E-E64B7D0D4BCE}">
      <dgm:prSet/>
      <dgm:spPr/>
      <dgm:t>
        <a:bodyPr/>
        <a:lstStyle/>
        <a:p>
          <a:endParaRPr lang="pl-PL"/>
        </a:p>
      </dgm:t>
    </dgm:pt>
    <dgm:pt modelId="{E494A0FB-7ED5-C744-BDE8-29E5C674AA10}" type="sibTrans" cxnId="{C0585C64-78B0-DD4A-823E-E64B7D0D4BCE}">
      <dgm:prSet/>
      <dgm:spPr/>
      <dgm:t>
        <a:bodyPr/>
        <a:lstStyle/>
        <a:p>
          <a:endParaRPr lang="pl-PL"/>
        </a:p>
      </dgm:t>
    </dgm:pt>
    <dgm:pt modelId="{990D53FB-725D-5F45-AF7B-26C06BAD84F9}">
      <dgm:prSet phldrT="[Tekst]" custT="1"/>
      <dgm:spPr/>
      <dgm:t>
        <a:bodyPr/>
        <a:lstStyle/>
        <a:p>
          <a:r>
            <a:rPr lang="es-ES" sz="1200" noProof="0" dirty="0"/>
            <a:t>El equipo alcanza la etapa de ejecución y desempeño cuando el trabajo lleva al logro de la meta del equipo</a:t>
          </a:r>
          <a:endParaRPr lang="en-GB" sz="1200" b="1" noProof="0" dirty="0"/>
        </a:p>
      </dgm:t>
    </dgm:pt>
    <dgm:pt modelId="{05B25FAB-95F0-EE48-A00C-725E391C7943}" type="parTrans" cxnId="{D6EA7F1D-7172-2648-9150-116B54850092}">
      <dgm:prSet/>
      <dgm:spPr/>
      <dgm:t>
        <a:bodyPr/>
        <a:lstStyle/>
        <a:p>
          <a:endParaRPr lang="pl-PL"/>
        </a:p>
      </dgm:t>
    </dgm:pt>
    <dgm:pt modelId="{FD3A24B2-8EC7-874D-85BD-67061A32799B}" type="sibTrans" cxnId="{D6EA7F1D-7172-2648-9150-116B54850092}">
      <dgm:prSet/>
      <dgm:spPr/>
      <dgm:t>
        <a:bodyPr/>
        <a:lstStyle/>
        <a:p>
          <a:endParaRPr lang="pl-PL"/>
        </a:p>
      </dgm:t>
    </dgm:pt>
    <dgm:pt modelId="{38A99EFC-3DE6-F54E-A3F1-E29D4F9FA7DE}" type="pres">
      <dgm:prSet presAssocID="{A835429F-B6B9-3B47-92CA-50A4742190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2FDE82B-EE30-204E-9AA9-F22B487A57DF}" type="pres">
      <dgm:prSet presAssocID="{5923D2CB-0EE4-D744-B035-6C7DDFAAE3FA}" presName="linNode" presStyleCnt="0"/>
      <dgm:spPr/>
    </dgm:pt>
    <dgm:pt modelId="{92906DD7-4426-5E4B-BCC5-0DFF975E0100}" type="pres">
      <dgm:prSet presAssocID="{5923D2CB-0EE4-D744-B035-6C7DDFAAE3F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2EFAA-7601-094A-8DB3-2DF646C7CFAA}" type="pres">
      <dgm:prSet presAssocID="{5923D2CB-0EE4-D744-B035-6C7DDFAAE3F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B6BFD-D83C-114F-9A0E-3EAD909C3015}" type="pres">
      <dgm:prSet presAssocID="{E356A9C3-29EA-CA4C-BD79-6F267B93207B}" presName="sp" presStyleCnt="0"/>
      <dgm:spPr/>
    </dgm:pt>
    <dgm:pt modelId="{75A4036B-2486-014E-88BC-33D0786A5773}" type="pres">
      <dgm:prSet presAssocID="{672963DE-4267-284B-9552-8D0302D6D11E}" presName="linNode" presStyleCnt="0"/>
      <dgm:spPr/>
    </dgm:pt>
    <dgm:pt modelId="{1264239B-A688-1848-9669-DA5BCF70378B}" type="pres">
      <dgm:prSet presAssocID="{672963DE-4267-284B-9552-8D0302D6D11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ABA270-6767-C94F-89B1-229CA575F4B5}" type="pres">
      <dgm:prSet presAssocID="{672963DE-4267-284B-9552-8D0302D6D11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5678BA-CA17-2946-A973-56DC88C9AC87}" type="pres">
      <dgm:prSet presAssocID="{DEF5D8B4-8758-624C-A2B8-4991623598D7}" presName="sp" presStyleCnt="0"/>
      <dgm:spPr/>
    </dgm:pt>
    <dgm:pt modelId="{B79A1B05-8273-1443-9D7C-11408CD382E9}" type="pres">
      <dgm:prSet presAssocID="{F5A48417-4230-7547-AC45-398034FA210A}" presName="linNode" presStyleCnt="0"/>
      <dgm:spPr/>
    </dgm:pt>
    <dgm:pt modelId="{B4732EB0-87D3-F84C-AE85-E1035D2E6893}" type="pres">
      <dgm:prSet presAssocID="{F5A48417-4230-7547-AC45-398034FA210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C61AFE-A8EC-254B-AD10-CD48C71378D8}" type="pres">
      <dgm:prSet presAssocID="{F5A48417-4230-7547-AC45-398034FA210A}" presName="descendantText" presStyleLbl="alignAccFollowNode1" presStyleIdx="2" presStyleCnt="4" custScaleX="102791" custLinFactNeighborX="7319" custLinFactNeighborY="-88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9BA469-1543-1243-9966-6D4CBC3617BB}" type="pres">
      <dgm:prSet presAssocID="{1D7118A7-ED25-4744-96C9-18BBAA707328}" presName="sp" presStyleCnt="0"/>
      <dgm:spPr/>
    </dgm:pt>
    <dgm:pt modelId="{48F4CA71-CFDC-354D-89D3-DF1C69EEC7F6}" type="pres">
      <dgm:prSet presAssocID="{72A0FBA5-2E7D-0544-AA0E-AAD517826153}" presName="linNode" presStyleCnt="0"/>
      <dgm:spPr/>
    </dgm:pt>
    <dgm:pt modelId="{4B48CE3F-60AA-3E4E-B928-45B710797B26}" type="pres">
      <dgm:prSet presAssocID="{72A0FBA5-2E7D-0544-AA0E-AAD51782615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3A1819-1A66-774F-8FEA-AB899908C210}" type="pres">
      <dgm:prSet presAssocID="{72A0FBA5-2E7D-0544-AA0E-AAD51782615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B8F3713-B4B5-CC43-A9CF-4A48868F684F}" srcId="{A835429F-B6B9-3B47-92CA-50A474219062}" destId="{5923D2CB-0EE4-D744-B035-6C7DDFAAE3FA}" srcOrd="0" destOrd="0" parTransId="{2891BE31-5641-A54D-8496-2AFC167D4851}" sibTransId="{E356A9C3-29EA-CA4C-BD79-6F267B93207B}"/>
    <dgm:cxn modelId="{A3BE271A-D13E-8546-BBED-00007DD58F39}" type="presOf" srcId="{672963DE-4267-284B-9552-8D0302D6D11E}" destId="{1264239B-A688-1848-9669-DA5BCF70378B}" srcOrd="0" destOrd="0" presId="urn:microsoft.com/office/officeart/2005/8/layout/vList5"/>
    <dgm:cxn modelId="{F0E019DD-808C-4D45-95F9-D8ED9872F72B}" type="presOf" srcId="{72A0FBA5-2E7D-0544-AA0E-AAD517826153}" destId="{4B48CE3F-60AA-3E4E-B928-45B710797B26}" srcOrd="0" destOrd="0" presId="urn:microsoft.com/office/officeart/2005/8/layout/vList5"/>
    <dgm:cxn modelId="{9F338914-B402-4B46-8138-7EBB41AD5D0D}" type="presOf" srcId="{F4AFF7F9-C9DC-CC44-94FF-0476D4260CBC}" destId="{4BE2EFAA-7601-094A-8DB3-2DF646C7CFAA}" srcOrd="0" destOrd="0" presId="urn:microsoft.com/office/officeart/2005/8/layout/vList5"/>
    <dgm:cxn modelId="{E48D8070-EDF1-7A4C-A79B-749A02F2068C}" type="presOf" srcId="{990D53FB-725D-5F45-AF7B-26C06BAD84F9}" destId="{E03A1819-1A66-774F-8FEA-AB899908C210}" srcOrd="0" destOrd="0" presId="urn:microsoft.com/office/officeart/2005/8/layout/vList5"/>
    <dgm:cxn modelId="{98CA2166-E5E7-C746-8301-8B6C54F3B3AE}" type="presOf" srcId="{5923D2CB-0EE4-D744-B035-6C7DDFAAE3FA}" destId="{92906DD7-4426-5E4B-BCC5-0DFF975E0100}" srcOrd="0" destOrd="0" presId="urn:microsoft.com/office/officeart/2005/8/layout/vList5"/>
    <dgm:cxn modelId="{1F2B6BE1-05FD-6649-A315-40D245168AA0}" type="presOf" srcId="{B111FE6C-D0A1-FB4D-BEF3-55EEA95ABB71}" destId="{BCC61AFE-A8EC-254B-AD10-CD48C71378D8}" srcOrd="0" destOrd="0" presId="urn:microsoft.com/office/officeart/2005/8/layout/vList5"/>
    <dgm:cxn modelId="{C0585C64-78B0-DD4A-823E-E64B7D0D4BCE}" srcId="{672963DE-4267-284B-9552-8D0302D6D11E}" destId="{B5D0503C-EDB4-E149-A874-0BF45A651D47}" srcOrd="0" destOrd="0" parTransId="{F0A29AB8-5A67-0B4C-9727-E8FD2435FF19}" sibTransId="{E494A0FB-7ED5-C744-BDE8-29E5C674AA10}"/>
    <dgm:cxn modelId="{8792DDEA-2224-8147-B025-83879C738ED1}" srcId="{A835429F-B6B9-3B47-92CA-50A474219062}" destId="{672963DE-4267-284B-9552-8D0302D6D11E}" srcOrd="1" destOrd="0" parTransId="{66B190D2-095B-0144-B9FE-34C6A514E330}" sibTransId="{DEF5D8B4-8758-624C-A2B8-4991623598D7}"/>
    <dgm:cxn modelId="{D6EA7F1D-7172-2648-9150-116B54850092}" srcId="{72A0FBA5-2E7D-0544-AA0E-AAD517826153}" destId="{990D53FB-725D-5F45-AF7B-26C06BAD84F9}" srcOrd="0" destOrd="0" parTransId="{05B25FAB-95F0-EE48-A00C-725E391C7943}" sibTransId="{FD3A24B2-8EC7-874D-85BD-67061A32799B}"/>
    <dgm:cxn modelId="{E131F540-600C-2D45-88A8-96B87C225D87}" srcId="{F5A48417-4230-7547-AC45-398034FA210A}" destId="{B111FE6C-D0A1-FB4D-BEF3-55EEA95ABB71}" srcOrd="0" destOrd="0" parTransId="{6186EDDB-AC06-2B41-A7B6-28AB69A0BFCD}" sibTransId="{0F06FE99-DD60-F44C-B909-43D96B572131}"/>
    <dgm:cxn modelId="{A89FD93B-F732-F947-B8AE-FA7EAEDBB1C4}" type="presOf" srcId="{F5A48417-4230-7547-AC45-398034FA210A}" destId="{B4732EB0-87D3-F84C-AE85-E1035D2E6893}" srcOrd="0" destOrd="0" presId="urn:microsoft.com/office/officeart/2005/8/layout/vList5"/>
    <dgm:cxn modelId="{5FB2236E-EB5A-5040-96A2-BE67880312A5}" type="presOf" srcId="{A835429F-B6B9-3B47-92CA-50A474219062}" destId="{38A99EFC-3DE6-F54E-A3F1-E29D4F9FA7DE}" srcOrd="0" destOrd="0" presId="urn:microsoft.com/office/officeart/2005/8/layout/vList5"/>
    <dgm:cxn modelId="{215903D0-3AD9-8044-9DC7-C4A42C68FB12}" srcId="{5923D2CB-0EE4-D744-B035-6C7DDFAAE3FA}" destId="{F4AFF7F9-C9DC-CC44-94FF-0476D4260CBC}" srcOrd="0" destOrd="0" parTransId="{5768B288-EEF9-4F4E-BEB6-8C7E533CA49D}" sibTransId="{E5E73DBD-56B9-E743-ACC6-55F6E7535621}"/>
    <dgm:cxn modelId="{8204C5FE-488E-0741-93AD-61B18EC15846}" srcId="{A835429F-B6B9-3B47-92CA-50A474219062}" destId="{72A0FBA5-2E7D-0544-AA0E-AAD517826153}" srcOrd="3" destOrd="0" parTransId="{2677585E-6B4E-D043-BBE2-B1409F87B1F4}" sibTransId="{3D010EC2-E146-694A-987B-79E43F99FF94}"/>
    <dgm:cxn modelId="{69DD2924-0EFD-5443-A633-CE2C325EA504}" srcId="{A835429F-B6B9-3B47-92CA-50A474219062}" destId="{F5A48417-4230-7547-AC45-398034FA210A}" srcOrd="2" destOrd="0" parTransId="{CAD6E668-0A81-F747-B211-394245FC5B5A}" sibTransId="{1D7118A7-ED25-4744-96C9-18BBAA707328}"/>
    <dgm:cxn modelId="{99DFE233-863C-7144-AEF2-49ED3279E17C}" type="presOf" srcId="{B5D0503C-EDB4-E149-A874-0BF45A651D47}" destId="{9FABA270-6767-C94F-89B1-229CA575F4B5}" srcOrd="0" destOrd="0" presId="urn:microsoft.com/office/officeart/2005/8/layout/vList5"/>
    <dgm:cxn modelId="{F17562F9-16B0-B544-B97D-8354C28F8EFE}" type="presParOf" srcId="{38A99EFC-3DE6-F54E-A3F1-E29D4F9FA7DE}" destId="{F2FDE82B-EE30-204E-9AA9-F22B487A57DF}" srcOrd="0" destOrd="0" presId="urn:microsoft.com/office/officeart/2005/8/layout/vList5"/>
    <dgm:cxn modelId="{272BC4E5-369F-6447-879C-162B30959BCF}" type="presParOf" srcId="{F2FDE82B-EE30-204E-9AA9-F22B487A57DF}" destId="{92906DD7-4426-5E4B-BCC5-0DFF975E0100}" srcOrd="0" destOrd="0" presId="urn:microsoft.com/office/officeart/2005/8/layout/vList5"/>
    <dgm:cxn modelId="{D77FA670-1D4E-AF49-91DE-856C7EF96944}" type="presParOf" srcId="{F2FDE82B-EE30-204E-9AA9-F22B487A57DF}" destId="{4BE2EFAA-7601-094A-8DB3-2DF646C7CFAA}" srcOrd="1" destOrd="0" presId="urn:microsoft.com/office/officeart/2005/8/layout/vList5"/>
    <dgm:cxn modelId="{5D49E83A-066A-6246-B4F6-D385436BA147}" type="presParOf" srcId="{38A99EFC-3DE6-F54E-A3F1-E29D4F9FA7DE}" destId="{670B6BFD-D83C-114F-9A0E-3EAD909C3015}" srcOrd="1" destOrd="0" presId="urn:microsoft.com/office/officeart/2005/8/layout/vList5"/>
    <dgm:cxn modelId="{7F9E9075-E0E8-1B40-A387-173D77A67808}" type="presParOf" srcId="{38A99EFC-3DE6-F54E-A3F1-E29D4F9FA7DE}" destId="{75A4036B-2486-014E-88BC-33D0786A5773}" srcOrd="2" destOrd="0" presId="urn:microsoft.com/office/officeart/2005/8/layout/vList5"/>
    <dgm:cxn modelId="{7C799EB6-8F2B-A14F-A839-061F7D7C06BD}" type="presParOf" srcId="{75A4036B-2486-014E-88BC-33D0786A5773}" destId="{1264239B-A688-1848-9669-DA5BCF70378B}" srcOrd="0" destOrd="0" presId="urn:microsoft.com/office/officeart/2005/8/layout/vList5"/>
    <dgm:cxn modelId="{CED42245-842E-8F41-8CC8-ACB5A7603E94}" type="presParOf" srcId="{75A4036B-2486-014E-88BC-33D0786A5773}" destId="{9FABA270-6767-C94F-89B1-229CA575F4B5}" srcOrd="1" destOrd="0" presId="urn:microsoft.com/office/officeart/2005/8/layout/vList5"/>
    <dgm:cxn modelId="{0B63C901-2BBB-6F44-915A-4214A5566AD7}" type="presParOf" srcId="{38A99EFC-3DE6-F54E-A3F1-E29D4F9FA7DE}" destId="{145678BA-CA17-2946-A973-56DC88C9AC87}" srcOrd="3" destOrd="0" presId="urn:microsoft.com/office/officeart/2005/8/layout/vList5"/>
    <dgm:cxn modelId="{FE78727B-EEE5-5044-A748-2B75BE042396}" type="presParOf" srcId="{38A99EFC-3DE6-F54E-A3F1-E29D4F9FA7DE}" destId="{B79A1B05-8273-1443-9D7C-11408CD382E9}" srcOrd="4" destOrd="0" presId="urn:microsoft.com/office/officeart/2005/8/layout/vList5"/>
    <dgm:cxn modelId="{689EEBFB-64C5-9942-85BC-E43D794FBFD7}" type="presParOf" srcId="{B79A1B05-8273-1443-9D7C-11408CD382E9}" destId="{B4732EB0-87D3-F84C-AE85-E1035D2E6893}" srcOrd="0" destOrd="0" presId="urn:microsoft.com/office/officeart/2005/8/layout/vList5"/>
    <dgm:cxn modelId="{E1619D09-7D6B-744F-9D1D-B00B12740313}" type="presParOf" srcId="{B79A1B05-8273-1443-9D7C-11408CD382E9}" destId="{BCC61AFE-A8EC-254B-AD10-CD48C71378D8}" srcOrd="1" destOrd="0" presId="urn:microsoft.com/office/officeart/2005/8/layout/vList5"/>
    <dgm:cxn modelId="{A981851A-7DBB-1544-ABF0-18DEBE203004}" type="presParOf" srcId="{38A99EFC-3DE6-F54E-A3F1-E29D4F9FA7DE}" destId="{659BA469-1543-1243-9966-6D4CBC3617BB}" srcOrd="5" destOrd="0" presId="urn:microsoft.com/office/officeart/2005/8/layout/vList5"/>
    <dgm:cxn modelId="{1EA49799-A1B6-B14F-B6EA-B0AF5091220D}" type="presParOf" srcId="{38A99EFC-3DE6-F54E-A3F1-E29D4F9FA7DE}" destId="{48F4CA71-CFDC-354D-89D3-DF1C69EEC7F6}" srcOrd="6" destOrd="0" presId="urn:microsoft.com/office/officeart/2005/8/layout/vList5"/>
    <dgm:cxn modelId="{0EBBD3E3-158D-B64F-852C-8E72AD6753D8}" type="presParOf" srcId="{48F4CA71-CFDC-354D-89D3-DF1C69EEC7F6}" destId="{4B48CE3F-60AA-3E4E-B928-45B710797B26}" srcOrd="0" destOrd="0" presId="urn:microsoft.com/office/officeart/2005/8/layout/vList5"/>
    <dgm:cxn modelId="{9022CAE2-F2E1-E047-9900-69EBA8B9E1F4}" type="presParOf" srcId="{48F4CA71-CFDC-354D-89D3-DF1C69EEC7F6}" destId="{E03A1819-1A66-774F-8FEA-AB899908C21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5E1FC-88AE-44DD-A262-6D4198C39967}">
      <dsp:nvSpPr>
        <dsp:cNvPr id="0" name=""/>
        <dsp:cNvSpPr/>
      </dsp:nvSpPr>
      <dsp:spPr>
        <a:xfrm>
          <a:off x="599970" y="0"/>
          <a:ext cx="3153253" cy="2963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err="1"/>
            <a:t>Líder</a:t>
          </a:r>
          <a:r>
            <a:rPr lang="en-GB" sz="1800" b="1" kern="1200" noProof="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/>
            <a:t>Motiva e inspira a las personas, las empodera y energiza: lidera a las personas</a:t>
          </a:r>
          <a:r>
            <a:rPr lang="pl-PL" sz="1800" kern="1200" dirty="0"/>
            <a:t> </a:t>
          </a:r>
        </a:p>
      </dsp:txBody>
      <dsp:txXfrm>
        <a:off x="1040290" y="349496"/>
        <a:ext cx="1818091" cy="2264813"/>
      </dsp:txXfrm>
    </dsp:sp>
    <dsp:sp modelId="{251D8281-4894-4955-9192-E1F605807543}">
      <dsp:nvSpPr>
        <dsp:cNvPr id="0" name=""/>
        <dsp:cNvSpPr/>
      </dsp:nvSpPr>
      <dsp:spPr>
        <a:xfrm>
          <a:off x="2947826" y="16211"/>
          <a:ext cx="3162589" cy="296380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/>
            <a:t>Jefe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/>
            <a:t>Asegura la implementación de la visión y el logro de los objetivos.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noProof="0" dirty="0"/>
            <a:t>Gestiona el trabajo</a:t>
          </a:r>
          <a:r>
            <a:rPr lang="pl-PL" sz="1800" kern="120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 </a:t>
          </a:r>
        </a:p>
      </dsp:txBody>
      <dsp:txXfrm>
        <a:off x="3845318" y="365707"/>
        <a:ext cx="1823474" cy="2264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38379-DAE1-43B6-8EDF-F2C70B650D77}">
      <dsp:nvSpPr>
        <dsp:cNvPr id="0" name=""/>
        <dsp:cNvSpPr/>
      </dsp:nvSpPr>
      <dsp:spPr>
        <a:xfrm>
          <a:off x="2042663" y="41747"/>
          <a:ext cx="2003900" cy="20039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err="1"/>
            <a:t>Líder</a:t>
          </a:r>
          <a:endParaRPr lang="en-GB" sz="1800" b="1" kern="1200" noProof="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err="1"/>
            <a:t>Carácter</a:t>
          </a:r>
          <a:r>
            <a:rPr lang="en-GB" sz="1200" kern="1200" noProof="0" dirty="0"/>
            <a:t>, </a:t>
          </a:r>
          <a:r>
            <a:rPr lang="en-GB" sz="1200" kern="1200" noProof="0" dirty="0" err="1"/>
            <a:t>valores</a:t>
          </a:r>
          <a:r>
            <a:rPr lang="en-GB" sz="1200" kern="1200" noProof="0" dirty="0"/>
            <a:t>, </a:t>
          </a:r>
          <a:r>
            <a:rPr lang="en-GB" sz="1200" kern="1200" noProof="0" dirty="0" err="1"/>
            <a:t>experiencias</a:t>
          </a:r>
          <a:r>
            <a:rPr lang="en-GB" sz="1200" kern="1200" noProof="0" dirty="0"/>
            <a:t>, </a:t>
          </a:r>
          <a:r>
            <a:rPr lang="en-GB" sz="1200" kern="1200" noProof="0" dirty="0" err="1"/>
            <a:t>opiniones</a:t>
          </a:r>
          <a:endParaRPr lang="en-GB" sz="1200" kern="1200" noProof="0" dirty="0"/>
        </a:p>
      </dsp:txBody>
      <dsp:txXfrm>
        <a:off x="2309850" y="392430"/>
        <a:ext cx="1469526" cy="901755"/>
      </dsp:txXfrm>
    </dsp:sp>
    <dsp:sp modelId="{6B6DC4BE-6673-49BB-B5F7-D4A1289C8524}">
      <dsp:nvSpPr>
        <dsp:cNvPr id="0" name=""/>
        <dsp:cNvSpPr/>
      </dsp:nvSpPr>
      <dsp:spPr>
        <a:xfrm>
          <a:off x="2914747" y="1329253"/>
          <a:ext cx="2003900" cy="20039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noProof="0" dirty="0" err="1"/>
            <a:t>Situación</a:t>
          </a:r>
          <a:r>
            <a:rPr lang="en-GB" sz="1800" b="1" kern="1200" noProof="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/>
            <a:t>Tipo de </a:t>
          </a:r>
          <a:r>
            <a:rPr lang="en-GB" sz="1200" kern="1200" noProof="0" dirty="0" err="1"/>
            <a:t>tarea</a:t>
          </a:r>
          <a:r>
            <a:rPr lang="en-GB" sz="1200" kern="1200" noProof="0" dirty="0"/>
            <a:t>, variables </a:t>
          </a:r>
          <a:r>
            <a:rPr lang="en-GB" sz="1200" kern="1200" noProof="0" dirty="0" err="1"/>
            <a:t>organizacionales</a:t>
          </a:r>
          <a:endParaRPr lang="en-GB" sz="1200" kern="1200" noProof="0" dirty="0"/>
        </a:p>
      </dsp:txBody>
      <dsp:txXfrm>
        <a:off x="3527606" y="1846928"/>
        <a:ext cx="1202340" cy="1102145"/>
      </dsp:txXfrm>
    </dsp:sp>
    <dsp:sp modelId="{4887F152-7281-4581-9B3F-673318CE29C4}">
      <dsp:nvSpPr>
        <dsp:cNvPr id="0" name=""/>
        <dsp:cNvSpPr/>
      </dsp:nvSpPr>
      <dsp:spPr>
        <a:xfrm>
          <a:off x="1243921" y="1280639"/>
          <a:ext cx="2003900" cy="20039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kern="1200" noProof="0" dirty="0" err="1"/>
            <a:t>Seguidores</a:t>
          </a:r>
          <a:endParaRPr lang="en-GB" sz="1700" b="1" kern="1200" noProof="0" dirty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noProof="0" dirty="0"/>
            <a:t>Carácter, valores, experiencias, opiniones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 noProof="0" dirty="0"/>
        </a:p>
      </dsp:txBody>
      <dsp:txXfrm>
        <a:off x="1432622" y="1798313"/>
        <a:ext cx="1202340" cy="11021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432A0-E8B7-4E32-ABDE-8D4230871EAB}">
      <dsp:nvSpPr>
        <dsp:cNvPr id="0" name=""/>
        <dsp:cNvSpPr/>
      </dsp:nvSpPr>
      <dsp:spPr>
        <a:xfrm>
          <a:off x="342911" y="0"/>
          <a:ext cx="3886333" cy="13401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8573B3-0439-4523-A694-5264ACE271C4}">
      <dsp:nvSpPr>
        <dsp:cNvPr id="0" name=""/>
        <dsp:cNvSpPr/>
      </dsp:nvSpPr>
      <dsp:spPr>
        <a:xfrm>
          <a:off x="4911" y="402047"/>
          <a:ext cx="1471663" cy="536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Pensamiento</a:t>
          </a:r>
          <a:endParaRPr lang="pl-PL" sz="1500" kern="1200" dirty="0"/>
        </a:p>
      </dsp:txBody>
      <dsp:txXfrm>
        <a:off x="31079" y="428215"/>
        <a:ext cx="1419327" cy="483726"/>
      </dsp:txXfrm>
    </dsp:sp>
    <dsp:sp modelId="{1BEC3671-FB16-46E1-94F8-09B64FABDC16}">
      <dsp:nvSpPr>
        <dsp:cNvPr id="0" name=""/>
        <dsp:cNvSpPr/>
      </dsp:nvSpPr>
      <dsp:spPr>
        <a:xfrm>
          <a:off x="1550246" y="402047"/>
          <a:ext cx="1471663" cy="536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Codificación</a:t>
          </a:r>
          <a:endParaRPr lang="pl-PL" sz="1500" kern="1200" dirty="0"/>
        </a:p>
      </dsp:txBody>
      <dsp:txXfrm>
        <a:off x="1576414" y="428215"/>
        <a:ext cx="1419327" cy="483726"/>
      </dsp:txXfrm>
    </dsp:sp>
    <dsp:sp modelId="{88D083D6-5F81-4DD7-A9B3-477D6FDC14D4}">
      <dsp:nvSpPr>
        <dsp:cNvPr id="0" name=""/>
        <dsp:cNvSpPr/>
      </dsp:nvSpPr>
      <dsp:spPr>
        <a:xfrm>
          <a:off x="3095582" y="402047"/>
          <a:ext cx="1471663" cy="5360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Decodificación</a:t>
          </a:r>
          <a:endParaRPr lang="pl-PL" sz="1500" kern="1200" dirty="0"/>
        </a:p>
      </dsp:txBody>
      <dsp:txXfrm>
        <a:off x="3121750" y="428215"/>
        <a:ext cx="1419327" cy="483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9F39AF-684D-4283-AB5B-94C3C6DDDBB3}">
      <dsp:nvSpPr>
        <dsp:cNvPr id="0" name=""/>
        <dsp:cNvSpPr/>
      </dsp:nvSpPr>
      <dsp:spPr>
        <a:xfrm>
          <a:off x="2525840" y="692886"/>
          <a:ext cx="1817254" cy="18172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/>
            <a:t>Feedback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noProof="0" dirty="0" err="1"/>
            <a:t>efectivo</a:t>
          </a:r>
          <a:r>
            <a:rPr lang="en-GB" sz="2000" kern="1200" noProof="0" dirty="0"/>
            <a:t> </a:t>
          </a:r>
        </a:p>
      </dsp:txBody>
      <dsp:txXfrm>
        <a:off x="2791971" y="959017"/>
        <a:ext cx="1284992" cy="1284992"/>
      </dsp:txXfrm>
    </dsp:sp>
    <dsp:sp modelId="{D240B154-E054-4E29-8645-D16AE2337542}">
      <dsp:nvSpPr>
        <dsp:cNvPr id="0" name=""/>
        <dsp:cNvSpPr/>
      </dsp:nvSpPr>
      <dsp:spPr>
        <a:xfrm>
          <a:off x="2844118" y="-13324"/>
          <a:ext cx="1292903" cy="11327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err="1"/>
            <a:t>Equilibrado</a:t>
          </a:r>
          <a:r>
            <a:rPr lang="en-GB" sz="1300" kern="1200" noProof="0" dirty="0"/>
            <a:t> </a:t>
          </a:r>
        </a:p>
      </dsp:txBody>
      <dsp:txXfrm>
        <a:off x="3033459" y="152569"/>
        <a:ext cx="914221" cy="800999"/>
      </dsp:txXfrm>
    </dsp:sp>
    <dsp:sp modelId="{7FF2653D-1FE8-4B52-A34E-5F908ACD15D4}">
      <dsp:nvSpPr>
        <dsp:cNvPr id="0" name=""/>
        <dsp:cNvSpPr/>
      </dsp:nvSpPr>
      <dsp:spPr>
        <a:xfrm>
          <a:off x="3924671" y="505649"/>
          <a:ext cx="1402139" cy="12276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/>
            <a:t>Claro </a:t>
          </a:r>
        </a:p>
      </dsp:txBody>
      <dsp:txXfrm>
        <a:off x="4130010" y="685431"/>
        <a:ext cx="991461" cy="868064"/>
      </dsp:txXfrm>
    </dsp:sp>
    <dsp:sp modelId="{A324432B-07ED-4BFF-A2AC-4CADD128E9B7}">
      <dsp:nvSpPr>
        <dsp:cNvPr id="0" name=""/>
        <dsp:cNvSpPr/>
      </dsp:nvSpPr>
      <dsp:spPr>
        <a:xfrm>
          <a:off x="3784183" y="1676582"/>
          <a:ext cx="1509593" cy="13147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/>
            <a:t>Personal</a:t>
          </a:r>
        </a:p>
      </dsp:txBody>
      <dsp:txXfrm>
        <a:off x="4005258" y="1869116"/>
        <a:ext cx="1067443" cy="929633"/>
      </dsp:txXfrm>
    </dsp:sp>
    <dsp:sp modelId="{E1AA75C4-0344-48C4-8899-39531955D10C}">
      <dsp:nvSpPr>
        <dsp:cNvPr id="0" name=""/>
        <dsp:cNvSpPr/>
      </dsp:nvSpPr>
      <dsp:spPr>
        <a:xfrm>
          <a:off x="2529530" y="2126730"/>
          <a:ext cx="1404992" cy="127908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/>
            <a:t>Habitual</a:t>
          </a:r>
          <a:r>
            <a:rPr lang="pl-PL" sz="1300" kern="1200" dirty="0"/>
            <a:t> </a:t>
          </a:r>
        </a:p>
      </dsp:txBody>
      <dsp:txXfrm>
        <a:off x="2735286" y="2314047"/>
        <a:ext cx="993480" cy="904449"/>
      </dsp:txXfrm>
    </dsp:sp>
    <dsp:sp modelId="{298619B4-051A-4B05-A48E-0EFFC30FA59B}">
      <dsp:nvSpPr>
        <dsp:cNvPr id="0" name=""/>
        <dsp:cNvSpPr/>
      </dsp:nvSpPr>
      <dsp:spPr>
        <a:xfrm>
          <a:off x="1650100" y="1508444"/>
          <a:ext cx="1247181" cy="127122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 err="1"/>
            <a:t>Específico</a:t>
          </a:r>
          <a:endParaRPr lang="en-GB" sz="1300" kern="1200" noProof="0" dirty="0"/>
        </a:p>
      </dsp:txBody>
      <dsp:txXfrm>
        <a:off x="1832745" y="1694610"/>
        <a:ext cx="881891" cy="898891"/>
      </dsp:txXfrm>
    </dsp:sp>
    <dsp:sp modelId="{A538BB80-4996-7945-9A15-358E04AB75C6}">
      <dsp:nvSpPr>
        <dsp:cNvPr id="0" name=""/>
        <dsp:cNvSpPr/>
      </dsp:nvSpPr>
      <dsp:spPr>
        <a:xfrm>
          <a:off x="1652987" y="478641"/>
          <a:ext cx="1348584" cy="10622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noProof="0" dirty="0"/>
            <a:t>Dado en un </a:t>
          </a:r>
          <a:r>
            <a:rPr lang="en-GB" sz="1300" kern="1200" noProof="0" dirty="0" err="1"/>
            <a:t>buen</a:t>
          </a:r>
          <a:r>
            <a:rPr lang="en-GB" sz="1300" kern="1200" noProof="0" dirty="0"/>
            <a:t> </a:t>
          </a:r>
          <a:r>
            <a:rPr lang="en-GB" sz="1300" kern="1200" noProof="0" dirty="0" err="1"/>
            <a:t>momento</a:t>
          </a:r>
          <a:endParaRPr lang="en-GB" sz="1300" kern="1200" noProof="0" dirty="0"/>
        </a:p>
      </dsp:txBody>
      <dsp:txXfrm>
        <a:off x="1850483" y="634209"/>
        <a:ext cx="953592" cy="751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2EFAA-7601-094A-8DB3-2DF646C7CFAA}">
      <dsp:nvSpPr>
        <dsp:cNvPr id="0" name=""/>
        <dsp:cNvSpPr/>
      </dsp:nvSpPr>
      <dsp:spPr>
        <a:xfrm rot="5400000">
          <a:off x="4380956" y="-1888773"/>
          <a:ext cx="440609" cy="43305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noProof="0" dirty="0"/>
            <a:t>El equipo se está formando y los miembros comienzan a conocerse</a:t>
          </a:r>
          <a:endParaRPr lang="en-GB" sz="1200" b="0" kern="1200" noProof="0" dirty="0"/>
        </a:p>
      </dsp:txBody>
      <dsp:txXfrm rot="-5400000">
        <a:off x="2435962" y="77730"/>
        <a:ext cx="4309089" cy="397591"/>
      </dsp:txXfrm>
    </dsp:sp>
    <dsp:sp modelId="{92906DD7-4426-5E4B-BCC5-0DFF975E0100}">
      <dsp:nvSpPr>
        <dsp:cNvPr id="0" name=""/>
        <dsp:cNvSpPr/>
      </dsp:nvSpPr>
      <dsp:spPr>
        <a:xfrm>
          <a:off x="0" y="1145"/>
          <a:ext cx="2435961" cy="550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Formación</a:t>
          </a:r>
          <a:endParaRPr lang="pl-PL" sz="1400" b="1" kern="1200" dirty="0"/>
        </a:p>
      </dsp:txBody>
      <dsp:txXfrm>
        <a:off x="26886" y="28031"/>
        <a:ext cx="2382189" cy="496989"/>
      </dsp:txXfrm>
    </dsp:sp>
    <dsp:sp modelId="{9FABA270-6767-C94F-89B1-229CA575F4B5}">
      <dsp:nvSpPr>
        <dsp:cNvPr id="0" name=""/>
        <dsp:cNvSpPr/>
      </dsp:nvSpPr>
      <dsp:spPr>
        <a:xfrm rot="5400000">
          <a:off x="4380956" y="-1310473"/>
          <a:ext cx="440609" cy="43305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noProof="0" dirty="0"/>
            <a:t>La gente comienza a chocar contra los límites marcados en la etapa de formación</a:t>
          </a:r>
          <a:endParaRPr lang="en-GB" sz="1200" b="1" kern="1200" noProof="0" dirty="0"/>
        </a:p>
      </dsp:txBody>
      <dsp:txXfrm rot="-5400000">
        <a:off x="2435962" y="656030"/>
        <a:ext cx="4309089" cy="397591"/>
      </dsp:txXfrm>
    </dsp:sp>
    <dsp:sp modelId="{1264239B-A688-1848-9669-DA5BCF70378B}">
      <dsp:nvSpPr>
        <dsp:cNvPr id="0" name=""/>
        <dsp:cNvSpPr/>
      </dsp:nvSpPr>
      <dsp:spPr>
        <a:xfrm>
          <a:off x="0" y="579445"/>
          <a:ext cx="2435961" cy="550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/>
            <a:t>Conflicto</a:t>
          </a:r>
          <a:r>
            <a:rPr lang="pl-PL" sz="1400" b="1" kern="1200" dirty="0"/>
            <a:t> </a:t>
          </a:r>
        </a:p>
      </dsp:txBody>
      <dsp:txXfrm>
        <a:off x="26886" y="606331"/>
        <a:ext cx="2382189" cy="496989"/>
      </dsp:txXfrm>
    </dsp:sp>
    <dsp:sp modelId="{BCC61AFE-A8EC-254B-AD10-CD48C71378D8}">
      <dsp:nvSpPr>
        <dsp:cNvPr id="0" name=""/>
        <dsp:cNvSpPr/>
      </dsp:nvSpPr>
      <dsp:spPr>
        <a:xfrm rot="5400000">
          <a:off x="4359646" y="-757373"/>
          <a:ext cx="440609" cy="43732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b="0" kern="1200" noProof="0" dirty="0"/>
            <a:t>Cuando las personas comienzan a resolver sus diferencias, aprecian las fortalezas de sus compañeros</a:t>
          </a:r>
          <a:endParaRPr lang="en-GB" sz="1200" b="0" kern="1200" noProof="0" dirty="0"/>
        </a:p>
      </dsp:txBody>
      <dsp:txXfrm rot="-5400000">
        <a:off x="2393343" y="1230439"/>
        <a:ext cx="4351707" cy="397591"/>
      </dsp:txXfrm>
    </dsp:sp>
    <dsp:sp modelId="{B4732EB0-87D3-F84C-AE85-E1035D2E6893}">
      <dsp:nvSpPr>
        <dsp:cNvPr id="0" name=""/>
        <dsp:cNvSpPr/>
      </dsp:nvSpPr>
      <dsp:spPr>
        <a:xfrm>
          <a:off x="0" y="1157745"/>
          <a:ext cx="2393141" cy="550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/>
            <a:t>Norm</a:t>
          </a:r>
          <a:r>
            <a:rPr lang="es-ES" sz="1400" b="1" kern="1200" dirty="0" err="1"/>
            <a:t>alización</a:t>
          </a:r>
          <a:r>
            <a:rPr lang="pl-PL" sz="1400" b="1" kern="1200" dirty="0"/>
            <a:t>  </a:t>
          </a:r>
        </a:p>
      </dsp:txBody>
      <dsp:txXfrm>
        <a:off x="26886" y="1184631"/>
        <a:ext cx="2339369" cy="496989"/>
      </dsp:txXfrm>
    </dsp:sp>
    <dsp:sp modelId="{E03A1819-1A66-774F-8FEA-AB899908C210}">
      <dsp:nvSpPr>
        <dsp:cNvPr id="0" name=""/>
        <dsp:cNvSpPr/>
      </dsp:nvSpPr>
      <dsp:spPr>
        <a:xfrm rot="5400000">
          <a:off x="4380956" y="-153873"/>
          <a:ext cx="440609" cy="433059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noProof="0" dirty="0"/>
            <a:t>El equipo alcanza la etapa de ejecución y desempeño cuando el trabajo lleva al logro de la meta del equipo</a:t>
          </a:r>
          <a:endParaRPr lang="en-GB" sz="1200" b="1" kern="1200" noProof="0" dirty="0"/>
        </a:p>
      </dsp:txBody>
      <dsp:txXfrm rot="-5400000">
        <a:off x="2435962" y="1812630"/>
        <a:ext cx="4309089" cy="397591"/>
      </dsp:txXfrm>
    </dsp:sp>
    <dsp:sp modelId="{4B48CE3F-60AA-3E4E-B928-45B710797B26}">
      <dsp:nvSpPr>
        <dsp:cNvPr id="0" name=""/>
        <dsp:cNvSpPr/>
      </dsp:nvSpPr>
      <dsp:spPr>
        <a:xfrm>
          <a:off x="0" y="1736045"/>
          <a:ext cx="2435961" cy="5507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/>
            <a:t>Desempeño</a:t>
          </a:r>
          <a:endParaRPr lang="pl-PL" sz="1400" b="1" kern="1200" dirty="0"/>
        </a:p>
      </dsp:txBody>
      <dsp:txXfrm>
        <a:off x="26886" y="1762931"/>
        <a:ext cx="2382189" cy="496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0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80d10309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80d10309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2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312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2494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8990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01764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481a02bcd7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481a02bcd7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263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AUTOLAYOUT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13"/>
          <p:cNvGrpSpPr/>
          <p:nvPr/>
        </p:nvGrpSpPr>
        <p:grpSpPr>
          <a:xfrm>
            <a:off x="2105247" y="1"/>
            <a:ext cx="7038765" cy="5138761"/>
            <a:chOff x="3388636" y="43347"/>
            <a:chExt cx="5755327" cy="4201767"/>
          </a:xfrm>
        </p:grpSpPr>
        <p:sp>
          <p:nvSpPr>
            <p:cNvPr id="53" name="Google Shape;53;p13"/>
            <p:cNvSpPr/>
            <p:nvPr/>
          </p:nvSpPr>
          <p:spPr>
            <a:xfrm>
              <a:off x="3837147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4285658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473416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518268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631192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607970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6528215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6976726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425229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873740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322251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8770763" y="1754163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3837147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4285658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473416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518268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5631192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607970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6528215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6976726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7425229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7873740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322251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8770763" y="1326459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3837147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4285658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473416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18268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631192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607970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6528215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976726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7425229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7873740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322251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8770763" y="898755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338863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3837147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285658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473416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518268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5631192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607970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6528215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976726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7425229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7873740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8322251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8770763" y="471051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338863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3837147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285658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734169" y="4336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518268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631192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7970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528215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976726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7425229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7873740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8322251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8770763" y="43347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3837147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285658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473416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518268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5631192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607970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528215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976726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7425229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7873740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8322251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8770763" y="3871914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3837147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4285658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473416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518268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5631192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607970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6528215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6976726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425229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7873740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8322251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8770763" y="3444210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3837147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4285658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473416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518268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5631192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07970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6528215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6976726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7425229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7873740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8322251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8770763" y="3016506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3837147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4285658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473416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518268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631192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607970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6528215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6976726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7425229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7873740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8322251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8770763" y="2588802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3837147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4285658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73416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518268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5631192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607970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6528215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6976726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7425229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7873740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322251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8770763" y="2161098"/>
              <a:ext cx="373200" cy="373200"/>
            </a:xfrm>
            <a:prstGeom prst="ellipse">
              <a:avLst/>
            </a:prstGeom>
            <a:solidFill>
              <a:srgbClr val="DEDEDE">
                <a:alpha val="11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13"/>
          <p:cNvSpPr/>
          <p:nvPr/>
        </p:nvSpPr>
        <p:spPr>
          <a:xfrm>
            <a:off x="3396590" y="0"/>
            <a:ext cx="3250800" cy="5143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0" y="0"/>
            <a:ext cx="341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685175" y="1799775"/>
            <a:ext cx="61200" cy="23871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ctrTitle"/>
          </p:nvPr>
        </p:nvSpPr>
        <p:spPr>
          <a:xfrm>
            <a:off x="992425" y="1799775"/>
            <a:ext cx="3136800" cy="1739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rgbClr val="E06666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subTitle" idx="1"/>
          </p:nvPr>
        </p:nvSpPr>
        <p:spPr>
          <a:xfrm>
            <a:off x="992425" y="3579375"/>
            <a:ext cx="3136800" cy="607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sldNum" idx="12"/>
          </p:nvPr>
        </p:nvSpPr>
        <p:spPr>
          <a:xfrm>
            <a:off x="8472458" y="4706554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 2">
  <p:cSld name="AUTOLAYOUT_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4"/>
          <p:cNvSpPr/>
          <p:nvPr/>
        </p:nvSpPr>
        <p:spPr>
          <a:xfrm>
            <a:off x="-2" y="5085675"/>
            <a:ext cx="9144000" cy="579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0" y="5085676"/>
            <a:ext cx="3048000" cy="57900"/>
          </a:xfrm>
          <a:prstGeom prst="rect">
            <a:avLst/>
          </a:prstGeom>
          <a:solidFill>
            <a:srgbClr val="FFFFFF">
              <a:alpha val="376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47999" y="5085676"/>
            <a:ext cx="3048000" cy="579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>
            <a:spLocks noGrp="1"/>
          </p:cNvSpPr>
          <p:nvPr>
            <p:ph type="title"/>
          </p:nvPr>
        </p:nvSpPr>
        <p:spPr>
          <a:xfrm>
            <a:off x="1002900" y="1018675"/>
            <a:ext cx="7138200" cy="12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 b="1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4"/>
          <p:cNvSpPr txBox="1">
            <a:spLocks noGrp="1"/>
          </p:cNvSpPr>
          <p:nvPr>
            <p:ph type="body" idx="1"/>
          </p:nvPr>
        </p:nvSpPr>
        <p:spPr>
          <a:xfrm>
            <a:off x="1002900" y="2535725"/>
            <a:ext cx="7138200" cy="1741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7.jpg"/><Relationship Id="rId4" Type="http://schemas.openxmlformats.org/officeDocument/2006/relationships/diagramData" Target="../diagrams/data4.xml"/><Relationship Id="rId9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ctrTitle"/>
          </p:nvPr>
        </p:nvSpPr>
        <p:spPr>
          <a:xfrm>
            <a:off x="920675" y="1811045"/>
            <a:ext cx="3863976" cy="8458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EB Garamond"/>
              <a:ea typeface="EB Garamond"/>
              <a:cs typeface="EB Garamond"/>
              <a:sym typeface="EB Garamo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dirty="0" err="1">
                <a:latin typeface="Cambria"/>
                <a:ea typeface="Cambria"/>
                <a:cs typeface="Cambria"/>
                <a:sym typeface="Cambria"/>
              </a:rPr>
              <a:t>ARTCademy</a:t>
            </a:r>
            <a:endParaRPr lang="en-GB" sz="2400" b="0"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“Arts and Crafts Academy”</a:t>
            </a:r>
            <a:endParaRPr lang="en-GB" sz="2400" dirty="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920675" y="2740325"/>
            <a:ext cx="4976100" cy="15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59595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595959"/>
              </a:solidFill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95959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EB Garamond Medium"/>
              <a:ea typeface="EB Garamond Medium"/>
              <a:cs typeface="EB Garamond Medium"/>
              <a:sym typeface="EB Garamond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8945" y="809090"/>
            <a:ext cx="8626109" cy="642945"/>
          </a:xfrm>
        </p:spPr>
        <p:txBody>
          <a:bodyPr/>
          <a:lstStyle/>
          <a:p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Liderazgo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transformacional</a:t>
            </a:r>
            <a:endParaRPr lang="en-GB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578" y="1452035"/>
            <a:ext cx="9048843" cy="3074701"/>
          </a:xfrm>
        </p:spPr>
        <p:txBody>
          <a:bodyPr/>
          <a:lstStyle/>
          <a:p>
            <a:pPr marL="139700" indent="0" algn="l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El enfoque transformacional del liderazgo se entiende como aquel que genera cambios en los sistemas sociales e individuales, al crear cambios valiosos y positivos en los seguidores, con el objetivo final de convertirlos a su vez en líderes.</a:t>
            </a:r>
          </a:p>
          <a:p>
            <a:pPr marL="139700" indent="0" algn="l">
              <a:lnSpc>
                <a:spcPct val="150000"/>
              </a:lnSpc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139700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Algunas citas de líderes transformadores: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Edwards Deming: "Un mal sistema siempre vencerá a una buena persona".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Peter Drucker: "Si quieres algo nuevo, tienes que dejar de hacer algo viejo".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John D. Rockefeller: "Un buen liderazgo consiste en mostrar a las personas mediocres cómo trabajan las personas mejores".</a:t>
            </a:r>
          </a:p>
          <a:p>
            <a:pPr marL="139700" indent="0">
              <a:buNone/>
            </a:pPr>
            <a:endParaRPr lang="en-US" i="1" dirty="0"/>
          </a:p>
          <a:p>
            <a:pPr algn="l"/>
            <a:endParaRPr lang="en-US" i="1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76B53C29-2DB8-4977-A5D6-210EA4CBB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D6C024F6-6307-4C08-8860-C5D20EA4AE0D}"/>
              </a:ext>
            </a:extLst>
          </p:cNvPr>
          <p:cNvSpPr txBox="1"/>
          <p:nvPr/>
        </p:nvSpPr>
        <p:spPr>
          <a:xfrm>
            <a:off x="608095" y="284540"/>
            <a:ext cx="395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2. Estilos de liderazgo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88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2900" y="905522"/>
            <a:ext cx="7138200" cy="1740024"/>
          </a:xfrm>
        </p:spPr>
        <p:txBody>
          <a:bodyPr/>
          <a:lstStyle/>
          <a:p>
            <a:r>
              <a:rPr lang="en-GB" b="0" dirty="0">
                <a:solidFill>
                  <a:srgbClr val="F24F4F"/>
                </a:solidFill>
                <a:latin typeface="Cambria" panose="02040503050406030204" pitchFamily="18" charset="0"/>
              </a:rPr>
              <a:t>UNIDAD 3.</a:t>
            </a:r>
            <a:br>
              <a:rPr lang="en-GB" b="0" dirty="0">
                <a:solidFill>
                  <a:srgbClr val="F24F4F"/>
                </a:solidFill>
                <a:latin typeface="Cambria" panose="02040503050406030204" pitchFamily="18" charset="0"/>
              </a:rPr>
            </a:br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COMUNICACIÓN EFECTIVA EN PERSONAS LÍDERES</a:t>
            </a:r>
            <a:endParaRPr lang="en-GB" b="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4828C10E-4CC9-4C86-AAF9-ACC5310D1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46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4605" y="701520"/>
            <a:ext cx="7619564" cy="663099"/>
          </a:xfrm>
        </p:spPr>
        <p:txBody>
          <a:bodyPr/>
          <a:lstStyle/>
          <a:p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El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proceso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de la Comunicación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efectiva</a:t>
            </a:r>
            <a:endParaRPr lang="en-GB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0844" y="2577599"/>
            <a:ext cx="7927085" cy="179480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Pensamiento: primero, la información existe en la mente del emisor</a:t>
            </a:r>
            <a:r>
              <a:rPr lang="es-ES">
                <a:solidFill>
                  <a:schemeClr val="tx1"/>
                </a:solidFill>
              </a:rPr>
              <a:t>. </a:t>
            </a:r>
            <a:r>
              <a:rPr lang="es-ES" smtClean="0">
                <a:solidFill>
                  <a:schemeClr val="tx1"/>
                </a:solidFill>
              </a:rPr>
              <a:t>Esta </a:t>
            </a:r>
            <a:r>
              <a:rPr lang="es-ES" dirty="0">
                <a:solidFill>
                  <a:schemeClr val="tx1"/>
                </a:solidFill>
              </a:rPr>
              <a:t>puede ser un concepto, idea, información o sentimiento.</a:t>
            </a:r>
          </a:p>
          <a:p>
            <a:pPr algn="l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Codificación: a continuación, se envía un mensaje a un receptor a través de palabras u otros símbolos.</a:t>
            </a:r>
          </a:p>
          <a:p>
            <a:pPr algn="l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Decodificación: por último, el receptor traduce las palabras o símbolos en un concepto o información que una persona puede entender.</a:t>
            </a:r>
          </a:p>
          <a:p>
            <a:pPr algn="l">
              <a:lnSpc>
                <a:spcPct val="150000"/>
              </a:lnSpc>
            </a:pPr>
            <a:endParaRPr lang="en-GB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959" y="206156"/>
            <a:ext cx="5991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3. Comunicación efectiva en personas líderes</a:t>
            </a:r>
            <a:endParaRPr lang="en-GB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365388"/>
              </p:ext>
            </p:extLst>
          </p:nvPr>
        </p:nvGraphicFramePr>
        <p:xfrm>
          <a:off x="2493818" y="1364619"/>
          <a:ext cx="4572157" cy="1340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1C5D88A8-1768-4A03-B1F8-9C502D4E5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91270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53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2899" y="790143"/>
            <a:ext cx="7138200" cy="577267"/>
          </a:xfrm>
        </p:spPr>
        <p:txBody>
          <a:bodyPr/>
          <a:lstStyle/>
          <a:p>
            <a:r>
              <a:rPr lang="pl-PL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Formas</a:t>
            </a:r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 de </a:t>
            </a:r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comunicación</a:t>
            </a:r>
            <a:endParaRPr lang="en-GB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45473" y="1205346"/>
            <a:ext cx="6999618" cy="3375842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None/>
            </a:pPr>
            <a:endParaRPr lang="en-GB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s-ES" b="1" dirty="0">
                <a:solidFill>
                  <a:schemeClr val="tx1"/>
                </a:solidFill>
              </a:rPr>
              <a:t>Comunicación verbal, que consiste en entregar información a través de las palabras del habla.</a:t>
            </a:r>
            <a:endParaRPr lang="en-GB" b="1" dirty="0">
              <a:solidFill>
                <a:schemeClr val="tx1"/>
              </a:solidFill>
            </a:endParaRPr>
          </a:p>
          <a:p>
            <a:pPr marL="139700" indent="0" algn="l">
              <a:lnSpc>
                <a:spcPct val="80000"/>
              </a:lnSpc>
              <a:buNone/>
            </a:pPr>
            <a:endParaRPr lang="en-GB" b="1" dirty="0">
              <a:solidFill>
                <a:schemeClr val="tx1"/>
              </a:solidFill>
            </a:endParaRPr>
          </a:p>
          <a:p>
            <a:pPr algn="l"/>
            <a:r>
              <a:rPr lang="es-ES" b="1" dirty="0">
                <a:solidFill>
                  <a:schemeClr val="tx1"/>
                </a:solidFill>
              </a:rPr>
              <a:t>Comunicación no verbal entendida como el proceso de comunicación entre las personas a través del envío y la recepción de señales sin palabras.</a:t>
            </a:r>
            <a:endParaRPr lang="en-GB" b="1" dirty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100000"/>
              </a:lnSpc>
              <a:buNone/>
            </a:pPr>
            <a:r>
              <a:rPr lang="es-ES" sz="1200" dirty="0">
                <a:solidFill>
                  <a:schemeClr val="tx1"/>
                </a:solidFill>
              </a:rPr>
              <a:t>La comunicación no verbal abarca mucho más que sólo el lenguaje corporal.</a:t>
            </a:r>
          </a:p>
          <a:p>
            <a:pPr algn="just" eaLnBrk="1" hangingPunct="1">
              <a:lnSpc>
                <a:spcPct val="100000"/>
              </a:lnSpc>
              <a:buNone/>
            </a:pPr>
            <a:r>
              <a:rPr lang="es-ES" sz="1200" dirty="0">
                <a:solidFill>
                  <a:schemeClr val="tx1"/>
                </a:solidFill>
              </a:rPr>
              <a:t>La comunicación no verbal comprende: apariencia o aspecto (ropa), zona (distancia), expresión facial (contacto visual), lenguaje corporal (gestos), tacto, voz (tono, timbre, fuerza) y modales.</a:t>
            </a:r>
            <a:endParaRPr lang="en-GB" sz="1200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marL="139700" indent="0" algn="l">
              <a:buNone/>
            </a:pPr>
            <a:r>
              <a:rPr lang="es-ES" dirty="0">
                <a:solidFill>
                  <a:schemeClr val="tx1"/>
                </a:solidFill>
              </a:rPr>
              <a:t>También existe la </a:t>
            </a:r>
            <a:r>
              <a:rPr lang="es-ES" b="1" dirty="0">
                <a:solidFill>
                  <a:schemeClr val="tx1"/>
                </a:solidFill>
              </a:rPr>
              <a:t>comunicación escrita</a:t>
            </a:r>
            <a:r>
              <a:rPr lang="es-ES" dirty="0">
                <a:solidFill>
                  <a:schemeClr val="tx1"/>
                </a:solidFill>
              </a:rPr>
              <a:t>,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dirty="0">
                <a:solidFill>
                  <a:schemeClr val="tx1"/>
                </a:solidFill>
              </a:rPr>
              <a:t>basada en el transporte de información o señalización a través de la palabra escrita.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DE8B59B-3D5D-4F46-8AA6-60E64EFD0D57}"/>
              </a:ext>
            </a:extLst>
          </p:cNvPr>
          <p:cNvSpPr/>
          <p:nvPr/>
        </p:nvSpPr>
        <p:spPr>
          <a:xfrm>
            <a:off x="590547" y="4189860"/>
            <a:ext cx="7715505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None/>
            </a:pPr>
            <a:r>
              <a:rPr lang="es-ES" b="1" i="1" dirty="0"/>
              <a:t>¡Para ser un líder de equipo efectivo, debes dominar todas las formas de comunicación!</a:t>
            </a:r>
            <a:endParaRPr lang="en-US" b="1" i="1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383" y="2062041"/>
            <a:ext cx="2015617" cy="1324341"/>
          </a:xfrm>
          <a:prstGeom prst="rect">
            <a:avLst/>
          </a:prstGeom>
        </p:spPr>
      </p:pic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F486C3FB-212F-4966-92BA-ADE5F93F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0A9DCD6B-6700-43C8-889D-0E57F08B5723}"/>
              </a:ext>
            </a:extLst>
          </p:cNvPr>
          <p:cNvSpPr txBox="1"/>
          <p:nvPr/>
        </p:nvSpPr>
        <p:spPr>
          <a:xfrm>
            <a:off x="60959" y="206156"/>
            <a:ext cx="5991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3. Comunicación efectiva en personas líderes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005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2900" y="627407"/>
            <a:ext cx="7138200" cy="616400"/>
          </a:xfrm>
        </p:spPr>
        <p:txBody>
          <a:bodyPr/>
          <a:lstStyle/>
          <a:p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La </a:t>
            </a:r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retroalimentación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 o  </a:t>
            </a:r>
            <a:r>
              <a:rPr lang="en-GB" sz="2800" i="1" dirty="0">
                <a:solidFill>
                  <a:srgbClr val="F24F4F"/>
                </a:solidFill>
                <a:latin typeface="Cambria" panose="02040503050406030204" pitchFamily="18" charset="0"/>
              </a:rPr>
              <a:t>feedback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efectivo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9" y="1197572"/>
            <a:ext cx="3174995" cy="3491922"/>
          </a:xfrm>
        </p:spPr>
        <p:txBody>
          <a:bodyPr/>
          <a:lstStyle/>
          <a:p>
            <a:pPr marL="179388" indent="-39688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es-ES" dirty="0">
                <a:solidFill>
                  <a:schemeClr val="tx1"/>
                </a:solidFill>
              </a:rPr>
              <a:t>La retroalimentación es importante para dirigir a las personas, es clave en la relación de tutorización y desempeña un papel valioso al: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</a:rPr>
              <a:t>Mejorar el autoconocimiento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</a:rPr>
              <a:t>Mejorar la autoestima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</a:rPr>
              <a:t>Elevar la moral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</a:rPr>
              <a:t>Animar a las personas a querer aprender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</a:rPr>
              <a:t>Ofrecer tranquilidad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</a:rPr>
              <a:t>Motivar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s-ES" dirty="0">
                <a:solidFill>
                  <a:schemeClr val="tx1"/>
                </a:solidFill>
              </a:rPr>
              <a:t>Mejorar el rendimiento individual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25851195"/>
              </p:ext>
            </p:extLst>
          </p:nvPr>
        </p:nvGraphicFramePr>
        <p:xfrm>
          <a:off x="1524000" y="1327572"/>
          <a:ext cx="6949440" cy="3276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Obraz 9">
            <a:extLst>
              <a:ext uri="{FF2B5EF4-FFF2-40B4-BE49-F238E27FC236}">
                <a16:creationId xmlns:a16="http://schemas.microsoft.com/office/drawing/2014/main" id="{EECEBF0A-7215-EB4A-A307-348019E58D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86965" y="1584706"/>
            <a:ext cx="1392936" cy="1114349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6B36B6A-C2D8-C64F-B39A-CD205A9102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62091" y="3085856"/>
            <a:ext cx="853029" cy="853029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6563899" y="1319565"/>
            <a:ext cx="21627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39700" indent="0">
              <a:buNone/>
            </a:pPr>
            <a:r>
              <a:rPr lang="en-GB" b="1" dirty="0">
                <a:solidFill>
                  <a:schemeClr val="tx1"/>
                </a:solidFill>
              </a:rPr>
              <a:t>Técnica del sandwich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6861965" y="2663027"/>
            <a:ext cx="16273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b="1" dirty="0"/>
              <a:t>Técnica del KISS</a:t>
            </a: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36688374-E77D-483D-AEE5-4E481666B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689494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3 CuadroTexto">
            <a:extLst>
              <a:ext uri="{FF2B5EF4-FFF2-40B4-BE49-F238E27FC236}">
                <a16:creationId xmlns:a16="http://schemas.microsoft.com/office/drawing/2014/main" id="{727F31E1-5A46-459A-8FCF-CE33D89AA511}"/>
              </a:ext>
            </a:extLst>
          </p:cNvPr>
          <p:cNvSpPr txBox="1"/>
          <p:nvPr/>
        </p:nvSpPr>
        <p:spPr>
          <a:xfrm>
            <a:off x="60959" y="206156"/>
            <a:ext cx="5991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3. Comunicación efectiva en personas líderes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866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>
                <a:solidFill>
                  <a:srgbClr val="F24F4F"/>
                </a:solidFill>
                <a:latin typeface="Cambria" panose="02040503050406030204" pitchFamily="18" charset="0"/>
              </a:rPr>
              <a:t>UNIDAD 4. CREACIÓN DE EQUIPO Y DESARROLLO</a:t>
            </a: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DD734F76-82A0-49D5-A255-594046574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0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7" y="779143"/>
            <a:ext cx="8737204" cy="651450"/>
          </a:xfrm>
        </p:spPr>
        <p:txBody>
          <a:bodyPr/>
          <a:lstStyle/>
          <a:p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Características</a:t>
            </a:r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 de los </a:t>
            </a:r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equipos</a:t>
            </a:r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eficaces</a:t>
            </a:r>
            <a:endParaRPr lang="en-GB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15697" y="2617455"/>
            <a:ext cx="5693192" cy="1746902"/>
          </a:xfrm>
        </p:spPr>
        <p:txBody>
          <a:bodyPr/>
          <a:lstStyle/>
          <a:p>
            <a:pPr lvl="0" algn="l" fontAlgn="base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Valores compartidos</a:t>
            </a:r>
          </a:p>
          <a:p>
            <a:pPr lvl="0" algn="l" fontAlgn="base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Confianza mutua</a:t>
            </a:r>
          </a:p>
          <a:p>
            <a:pPr lvl="0" algn="l" fontAlgn="base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Visión y meta inspiradoras</a:t>
            </a:r>
          </a:p>
          <a:p>
            <a:pPr lvl="0" algn="l" fontAlgn="base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Habilidades requeridas para realizar tareas</a:t>
            </a:r>
          </a:p>
          <a:p>
            <a:pPr lvl="0" algn="l" fontAlgn="base">
              <a:lnSpc>
                <a:spcPct val="150000"/>
              </a:lnSpc>
            </a:pPr>
            <a:r>
              <a:rPr lang="es-ES" dirty="0">
                <a:solidFill>
                  <a:schemeClr val="tx1"/>
                </a:solidFill>
              </a:rPr>
              <a:t>Recompensas: reconocimiento del logro de los objetivos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507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4. Creación de equipo y desarrollo</a:t>
            </a:r>
            <a:endParaRPr lang="en-GB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ymbol zastępczy zawartości 6" descr="zespol.jpg">
            <a:extLst>
              <a:ext uri="{FF2B5EF4-FFF2-40B4-BE49-F238E27FC236}">
                <a16:creationId xmlns:a16="http://schemas.microsoft.com/office/drawing/2014/main" id="{B635ABC1-873D-6C4E-9480-1DC3DF0E1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811795" y="1730291"/>
            <a:ext cx="2317327" cy="1303496"/>
          </a:xfrm>
        </p:spPr>
      </p:pic>
      <p:sp>
        <p:nvSpPr>
          <p:cNvPr id="10" name="Prostokąt 9"/>
          <p:cNvSpPr/>
          <p:nvPr/>
        </p:nvSpPr>
        <p:spPr>
          <a:xfrm>
            <a:off x="97558" y="1562830"/>
            <a:ext cx="4572000" cy="1021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39700" indent="0">
              <a:lnSpc>
                <a:spcPct val="150000"/>
              </a:lnSpc>
              <a:buNone/>
            </a:pPr>
            <a:r>
              <a:rPr lang="es-ES" b="1" dirty="0"/>
              <a:t>Un equipo es un grupo de individuos,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s-ES" b="1" dirty="0"/>
              <a:t>en el que todos trabajan juntos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es-ES" b="1" dirty="0"/>
              <a:t>para un propósito común</a:t>
            </a:r>
            <a:endParaRPr lang="en-GB" dirty="0"/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F39D330F-974F-41F5-BA36-DE0F7526F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67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006088"/>
          </a:xfrm>
        </p:spPr>
        <p:txBody>
          <a:bodyPr/>
          <a:lstStyle/>
          <a:p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Modelo</a:t>
            </a:r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 de Desarrollo de </a:t>
            </a:r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Equipo</a:t>
            </a:r>
            <a:endParaRPr lang="en-GB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55798036-1210-0B4E-B5A0-B677A3DBBA22}"/>
              </a:ext>
            </a:extLst>
          </p:cNvPr>
          <p:cNvSpPr/>
          <p:nvPr/>
        </p:nvSpPr>
        <p:spPr>
          <a:xfrm>
            <a:off x="274098" y="1413991"/>
            <a:ext cx="859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ES" dirty="0"/>
              <a:t>Identificado por </a:t>
            </a:r>
            <a:r>
              <a:rPr lang="es-ES" dirty="0" err="1"/>
              <a:t>Tuckman</a:t>
            </a:r>
            <a:r>
              <a:rPr lang="es-ES" dirty="0"/>
              <a:t>, ofrece una definición fundamental de las etapas por las que pasan los equipos durante su ciclo de vida.</a:t>
            </a:r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DD2417B-D4B3-584D-82D6-EA71D42090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0588878"/>
              </p:ext>
            </p:extLst>
          </p:nvPr>
        </p:nvGraphicFramePr>
        <p:xfrm>
          <a:off x="1310640" y="2037735"/>
          <a:ext cx="6766560" cy="2287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9A8BB600-DE4C-4DEA-8D0F-AB0495A4A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976F993F-449D-4715-B09F-75667E695D54}"/>
              </a:ext>
            </a:extLst>
          </p:cNvPr>
          <p:cNvSpPr txBox="1"/>
          <p:nvPr/>
        </p:nvSpPr>
        <p:spPr>
          <a:xfrm>
            <a:off x="432450" y="206156"/>
            <a:ext cx="507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4. Creación de equipo y desarrollo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96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58871" y="551636"/>
            <a:ext cx="3411848" cy="1263600"/>
          </a:xfrm>
        </p:spPr>
        <p:txBody>
          <a:bodyPr/>
          <a:lstStyle/>
          <a:p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Roles en el </a:t>
            </a:r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equipo</a:t>
            </a:r>
            <a:endParaRPr lang="en-GB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8ED872F5-EE67-F94A-B668-6DC218563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7372" y="1677041"/>
            <a:ext cx="3553347" cy="2461029"/>
          </a:xfrm>
        </p:spPr>
        <p:txBody>
          <a:bodyPr/>
          <a:lstStyle/>
          <a:p>
            <a:pPr marL="139700" indent="0" algn="l">
              <a:lnSpc>
                <a:spcPct val="150000"/>
              </a:lnSpc>
              <a:buNone/>
            </a:pPr>
            <a:r>
              <a:rPr lang="es-ES" dirty="0"/>
              <a:t>Según </a:t>
            </a:r>
            <a:r>
              <a:rPr lang="es-ES" dirty="0" err="1"/>
              <a:t>Belbin</a:t>
            </a:r>
            <a:r>
              <a:rPr lang="es-ES" dirty="0"/>
              <a:t>, los equipos con más éxito comprenden diferentes tipos de roles. </a:t>
            </a:r>
          </a:p>
          <a:p>
            <a:pPr marL="139700" indent="0" algn="l">
              <a:lnSpc>
                <a:spcPct val="150000"/>
              </a:lnSpc>
              <a:buNone/>
            </a:pPr>
            <a:r>
              <a:rPr lang="es-ES" dirty="0"/>
              <a:t>Se asume que en cada equipo hay miembros que están</a:t>
            </a:r>
            <a:r>
              <a:rPr lang="en-GB" dirty="0"/>
              <a:t>: 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GB" dirty="0" err="1"/>
              <a:t>Orientados</a:t>
            </a:r>
            <a:r>
              <a:rPr lang="en-GB" dirty="0"/>
              <a:t> a las personas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GB" dirty="0" err="1"/>
              <a:t>Orientados</a:t>
            </a:r>
            <a:r>
              <a:rPr lang="en-GB" dirty="0"/>
              <a:t> a la </a:t>
            </a:r>
            <a:r>
              <a:rPr lang="en-GB" dirty="0" err="1"/>
              <a:t>acción</a:t>
            </a:r>
            <a:endParaRPr lang="en-GB" dirty="0"/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GB" dirty="0" err="1"/>
              <a:t>Orientados</a:t>
            </a:r>
            <a:r>
              <a:rPr lang="en-GB" dirty="0"/>
              <a:t> al </a:t>
            </a:r>
            <a:r>
              <a:rPr lang="en-GB" dirty="0" err="1"/>
              <a:t>pensamiento</a:t>
            </a:r>
            <a:endParaRPr lang="en-GB" dirty="0"/>
          </a:p>
        </p:txBody>
      </p:sp>
      <p:sp>
        <p:nvSpPr>
          <p:cNvPr id="13" name="Cuadro de texto 2">
            <a:extLst>
              <a:ext uri="{FF2B5EF4-FFF2-40B4-BE49-F238E27FC236}">
                <a16:creationId xmlns:a16="http://schemas.microsoft.com/office/drawing/2014/main" id="{907259FB-F664-4DD7-BCB3-1D2AD8CEA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3 CuadroTexto">
            <a:extLst>
              <a:ext uri="{FF2B5EF4-FFF2-40B4-BE49-F238E27FC236}">
                <a16:creationId xmlns:a16="http://schemas.microsoft.com/office/drawing/2014/main" id="{B318A102-D8EF-4EF7-9F0A-47B82810FA12}"/>
              </a:ext>
            </a:extLst>
          </p:cNvPr>
          <p:cNvSpPr txBox="1"/>
          <p:nvPr/>
        </p:nvSpPr>
        <p:spPr>
          <a:xfrm>
            <a:off x="432450" y="206156"/>
            <a:ext cx="5074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4. Creación de equipo y desarrollo</a:t>
            </a:r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B108C90-F3DB-46D0-AD05-1EE14F87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18" y="692831"/>
            <a:ext cx="4957155" cy="357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28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4311" y="1018675"/>
            <a:ext cx="8568267" cy="1263600"/>
          </a:xfrm>
        </p:spPr>
        <p:txBody>
          <a:bodyPr/>
          <a:lstStyle/>
          <a:p>
            <a:r>
              <a:rPr lang="en-GB" b="0" dirty="0">
                <a:solidFill>
                  <a:srgbClr val="F24F4F"/>
                </a:solidFill>
                <a:latin typeface="Cambria" panose="02040503050406030204" pitchFamily="18" charset="0"/>
              </a:rPr>
              <a:t>UNIDAD 5. MOTIVANDO A LAS PERSONAS</a:t>
            </a: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C2DAA999-BFE4-4B5A-BAAB-0A2057593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940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914402" y="1246220"/>
            <a:ext cx="7324274" cy="15864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3200" b="0" dirty="0" err="1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Módulo</a:t>
            </a:r>
            <a:r>
              <a:rPr lang="en-GB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 1. </a:t>
            </a:r>
            <a:br>
              <a:rPr lang="en-GB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lang="en-GB" sz="3200" b="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GESTIÓN DE EQUIPOS Y LIDERAZGO</a:t>
            </a:r>
            <a:endParaRPr lang="en-GB" sz="3200" b="0" dirty="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 de texto 2">
            <a:extLst>
              <a:ext uri="{FF2B5EF4-FFF2-40B4-BE49-F238E27FC236}">
                <a16:creationId xmlns:a16="http://schemas.microsoft.com/office/drawing/2014/main" id="{DCADDDB3-E5FA-4BF0-9659-C67A401CF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6206" y="588662"/>
            <a:ext cx="7138200" cy="755315"/>
          </a:xfrm>
        </p:spPr>
        <p:txBody>
          <a:bodyPr/>
          <a:lstStyle/>
          <a:p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¿</a:t>
            </a:r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Qué</a:t>
            </a:r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 es la </a:t>
            </a:r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motivación</a:t>
            </a:r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? </a:t>
            </a:r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32450" y="1533953"/>
            <a:ext cx="7301956" cy="3991957"/>
          </a:xfrm>
        </p:spPr>
        <p:txBody>
          <a:bodyPr/>
          <a:lstStyle/>
          <a:p>
            <a:pPr marL="139700" indent="0" algn="just">
              <a:buNone/>
            </a:pPr>
            <a:r>
              <a:rPr lang="es-ES" dirty="0">
                <a:solidFill>
                  <a:schemeClr val="tx1"/>
                </a:solidFill>
              </a:rPr>
              <a:t>La </a:t>
            </a:r>
            <a:r>
              <a:rPr lang="es-ES" b="1" dirty="0">
                <a:solidFill>
                  <a:schemeClr val="tx1"/>
                </a:solidFill>
              </a:rPr>
              <a:t>motivación de los empleados </a:t>
            </a:r>
            <a:r>
              <a:rPr lang="es-ES" dirty="0">
                <a:solidFill>
                  <a:schemeClr val="tx1"/>
                </a:solidFill>
              </a:rPr>
              <a:t>se define como las fuerzas psicológicas que determinan la dirección del comportamiento de una persona en un equipo u organización. La motivación del empleado describe cuán comprometido </a:t>
            </a:r>
            <a:r>
              <a:rPr lang="es-ES">
                <a:solidFill>
                  <a:schemeClr val="tx1"/>
                </a:solidFill>
              </a:rPr>
              <a:t>es </a:t>
            </a:r>
            <a:r>
              <a:rPr lang="es-ES" smtClean="0">
                <a:solidFill>
                  <a:schemeClr val="tx1"/>
                </a:solidFill>
              </a:rPr>
              <a:t>este </a:t>
            </a:r>
            <a:r>
              <a:rPr lang="es-ES" dirty="0">
                <a:solidFill>
                  <a:schemeClr val="tx1"/>
                </a:solidFill>
              </a:rPr>
              <a:t>con su trabajo, cómo de comprometido se siente con los objetivos de la compañía y de empoderado en su trabajo diario.</a:t>
            </a:r>
            <a:endParaRPr lang="en-GB" dirty="0">
              <a:solidFill>
                <a:schemeClr val="tx1"/>
              </a:solidFill>
            </a:endParaRPr>
          </a:p>
          <a:p>
            <a:pPr algn="l"/>
            <a:endParaRPr lang="en-GB" dirty="0">
              <a:solidFill>
                <a:schemeClr val="tx1"/>
              </a:solidFill>
            </a:endParaRPr>
          </a:p>
          <a:p>
            <a:pPr algn="just"/>
            <a:r>
              <a:rPr lang="en-GB" b="1" i="1" dirty="0">
                <a:solidFill>
                  <a:srgbClr val="FF0000"/>
                </a:solidFill>
              </a:rPr>
              <a:t>¿Por </a:t>
            </a:r>
            <a:r>
              <a:rPr lang="en-GB" b="1" i="1" dirty="0" err="1">
                <a:solidFill>
                  <a:srgbClr val="FF0000"/>
                </a:solidFill>
              </a:rPr>
              <a:t>qué</a:t>
            </a:r>
            <a:r>
              <a:rPr lang="en-GB" b="1" i="1" dirty="0">
                <a:solidFill>
                  <a:srgbClr val="FF0000"/>
                </a:solidFill>
              </a:rPr>
              <a:t> es </a:t>
            </a:r>
            <a:r>
              <a:rPr lang="en-GB" b="1" i="1" dirty="0" err="1">
                <a:solidFill>
                  <a:srgbClr val="FF0000"/>
                </a:solidFill>
              </a:rPr>
              <a:t>importante</a:t>
            </a:r>
            <a:r>
              <a:rPr lang="en-GB" b="1" i="1" dirty="0">
                <a:solidFill>
                  <a:srgbClr val="FF0000"/>
                </a:solidFill>
              </a:rPr>
              <a:t>? </a:t>
            </a:r>
          </a:p>
          <a:p>
            <a:pPr marL="139700" indent="0" algn="just">
              <a:buNone/>
            </a:pPr>
            <a:r>
              <a:rPr lang="es-ES" dirty="0">
                <a:solidFill>
                  <a:schemeClr val="tx1"/>
                </a:solidFill>
              </a:rPr>
              <a:t>Los trabajadores motivados están más satisfechos y felices en el trabajo, se mantienen enfocados y trabajan de manera más efectiva para alcanzar las metas y obtener las recompensas que buscan. Los empleados motivados pueden ayudar a aumentar la calidad del trabajo y la productividad, así como a reducir los costes.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432450" y="206156"/>
            <a:ext cx="31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5. Motivando a las personas</a:t>
            </a:r>
            <a:endParaRPr lang="en-GB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A2603CC1-7C97-4E75-AAB1-03E2ACFF5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00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263600"/>
          </a:xfrm>
        </p:spPr>
        <p:txBody>
          <a:bodyPr/>
          <a:lstStyle/>
          <a:p>
            <a:r>
              <a:rPr lang="es-ES" dirty="0">
                <a:solidFill>
                  <a:srgbClr val="F24F4F"/>
                </a:solidFill>
                <a:latin typeface="Cambria" panose="02040503050406030204" pitchFamily="18" charset="0"/>
              </a:rPr>
              <a:t>Teoría de la evaluación cognitiva</a:t>
            </a:r>
            <a:endParaRPr lang="en-GB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38850" y="1876516"/>
            <a:ext cx="7501811" cy="2085919"/>
          </a:xfrm>
        </p:spPr>
        <p:txBody>
          <a:bodyPr/>
          <a:lstStyle/>
          <a:p>
            <a:pPr algn="l">
              <a:lnSpc>
                <a:spcPct val="150000"/>
              </a:lnSpc>
              <a:buNone/>
            </a:pPr>
            <a:r>
              <a:rPr lang="es-ES" dirty="0">
                <a:solidFill>
                  <a:schemeClr val="tx1"/>
                </a:solidFill>
              </a:rPr>
              <a:t>La motivación laboral puede ser extrínseca o intrínseca, lo que significa que los factores motivadores de un empleado pueden provenir de fuentes internas o externas.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b="1" dirty="0">
                <a:solidFill>
                  <a:schemeClr val="tx1"/>
                </a:solidFill>
              </a:rPr>
              <a:t>Motivaciones intrínsecas - </a:t>
            </a:r>
            <a:r>
              <a:rPr lang="es-ES" dirty="0">
                <a:solidFill>
                  <a:schemeClr val="tx1"/>
                </a:solidFill>
              </a:rPr>
              <a:t>logro, responsabilidad y competencia, motivaciones que provienen del desempeño real de la tarea o trabajo: el interés intrínseco del trabajo.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s-ES" b="1" dirty="0">
                <a:solidFill>
                  <a:schemeClr val="tx1"/>
                </a:solidFill>
              </a:rPr>
              <a:t>Motivaciones extrínsecas -  </a:t>
            </a:r>
            <a:r>
              <a:rPr lang="es-ES" dirty="0">
                <a:solidFill>
                  <a:schemeClr val="tx1"/>
                </a:solidFill>
              </a:rPr>
              <a:t>incentivo económico, promoción, retroalimentación, condiciones de trabajo. Se trata de cosas que provienen del entorno de una persona, controladas por otros.</a:t>
            </a:r>
            <a:endParaRPr lang="en-GB" dirty="0">
              <a:solidFill>
                <a:schemeClr val="tx1"/>
              </a:solidFill>
            </a:endParaRPr>
          </a:p>
          <a:p>
            <a:pPr marL="139700" indent="0" algn="l">
              <a:buNone/>
            </a:pP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8BA645E2-E804-48B7-9603-AA8305EDD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3428FB69-5C09-4A27-8CB1-5582BA644607}"/>
              </a:ext>
            </a:extLst>
          </p:cNvPr>
          <p:cNvSpPr txBox="1"/>
          <p:nvPr/>
        </p:nvSpPr>
        <p:spPr>
          <a:xfrm>
            <a:off x="432450" y="206156"/>
            <a:ext cx="31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5. Motivando a las personas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026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0711" y="333919"/>
            <a:ext cx="7828844" cy="1111741"/>
          </a:xfrm>
        </p:spPr>
        <p:txBody>
          <a:bodyPr/>
          <a:lstStyle/>
          <a:p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Jerarquía</a:t>
            </a:r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 de </a:t>
            </a:r>
            <a:r>
              <a:rPr lang="en-GB" dirty="0" err="1">
                <a:solidFill>
                  <a:srgbClr val="F24F4F"/>
                </a:solidFill>
                <a:latin typeface="Cambria" panose="02040503050406030204" pitchFamily="18" charset="0"/>
              </a:rPr>
              <a:t>necesidades</a:t>
            </a:r>
            <a:r>
              <a:rPr lang="en-GB" dirty="0">
                <a:solidFill>
                  <a:srgbClr val="F24F4F"/>
                </a:solidFill>
                <a:latin typeface="Cambria" panose="02040503050406030204" pitchFamily="18" charset="0"/>
              </a:rPr>
              <a:t> de Maslow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5467" y="4526735"/>
            <a:ext cx="1340955" cy="61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Symbol zastępczy zawartości 3">
            <a:extLst>
              <a:ext uri="{FF2B5EF4-FFF2-40B4-BE49-F238E27FC236}">
                <a16:creationId xmlns:a16="http://schemas.microsoft.com/office/drawing/2014/main" id="{B659E0A3-6F7F-D849-BBDF-F5A6FBBDA2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5225517"/>
              </p:ext>
            </p:extLst>
          </p:nvPr>
        </p:nvGraphicFramePr>
        <p:xfrm>
          <a:off x="750711" y="1951041"/>
          <a:ext cx="7473246" cy="263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1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1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0597">
                <a:tc>
                  <a:txBody>
                    <a:bodyPr/>
                    <a:lstStyle/>
                    <a:p>
                      <a:pPr algn="ctr"/>
                      <a:r>
                        <a:rPr lang="pl-PL" sz="1100" dirty="0">
                          <a:solidFill>
                            <a:schemeClr val="tx1"/>
                          </a:solidFill>
                        </a:rPr>
                        <a:t> Ne</a:t>
                      </a:r>
                      <a:r>
                        <a:rPr lang="es-ES" sz="1100" dirty="0" err="1">
                          <a:solidFill>
                            <a:schemeClr val="tx1"/>
                          </a:solidFill>
                        </a:rPr>
                        <a:t>cesidades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Hogar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En el lugar de trabajo</a:t>
                      </a:r>
                      <a:endParaRPr lang="pl-PL" sz="1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50">
                <a:tc>
                  <a:txBody>
                    <a:bodyPr/>
                    <a:lstStyle/>
                    <a:p>
                      <a:r>
                        <a:rPr lang="en-GB" sz="1100" b="1" noProof="0" dirty="0" err="1"/>
                        <a:t>Autorrealización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Educación, </a:t>
                      </a:r>
                      <a:r>
                        <a:rPr lang="en-GB" sz="1100" noProof="0" dirty="0" err="1"/>
                        <a:t>religión</a:t>
                      </a:r>
                      <a:r>
                        <a:rPr lang="en-GB" sz="1100" noProof="0" dirty="0"/>
                        <a:t>, hobbies, </a:t>
                      </a:r>
                      <a:r>
                        <a:rPr lang="en-GB" sz="1100" noProof="0" dirty="0" err="1"/>
                        <a:t>crecimiento</a:t>
                      </a:r>
                      <a:r>
                        <a:rPr lang="en-GB" sz="1100" noProof="0" dirty="0"/>
                        <a:t> personal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Formación, </a:t>
                      </a:r>
                      <a:r>
                        <a:rPr lang="en-GB" sz="1100" noProof="0" dirty="0" err="1"/>
                        <a:t>avance</a:t>
                      </a:r>
                      <a:r>
                        <a:rPr lang="en-GB" sz="1100" noProof="0" dirty="0"/>
                        <a:t>, </a:t>
                      </a:r>
                      <a:r>
                        <a:rPr lang="en-GB" sz="1100" noProof="0" dirty="0" err="1"/>
                        <a:t>crecimiento</a:t>
                      </a:r>
                      <a:r>
                        <a:rPr lang="en-GB" sz="1100" noProof="0" dirty="0"/>
                        <a:t>, </a:t>
                      </a:r>
                      <a:r>
                        <a:rPr lang="en-GB" sz="1100" noProof="0" dirty="0" err="1"/>
                        <a:t>creatividad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350">
                <a:tc>
                  <a:txBody>
                    <a:bodyPr/>
                    <a:lstStyle/>
                    <a:p>
                      <a:r>
                        <a:rPr lang="en-GB" sz="1100" b="1" noProof="0" dirty="0" err="1"/>
                        <a:t>Estima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Aprobación de familia, amigos, comunidad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GB" sz="1100" noProof="0" dirty="0" err="1"/>
                        <a:t>Reconocimiento</a:t>
                      </a:r>
                      <a:r>
                        <a:rPr lang="en-GB" sz="1100" noProof="0" dirty="0"/>
                        <a:t>, alto </a:t>
                      </a:r>
                      <a:r>
                        <a:rPr lang="en-GB" sz="1100" noProof="0" dirty="0" err="1"/>
                        <a:t>estatus</a:t>
                      </a:r>
                      <a:r>
                        <a:rPr lang="en-GB" sz="1100" noProof="0" dirty="0"/>
                        <a:t>, </a:t>
                      </a:r>
                      <a:r>
                        <a:rPr lang="en-GB" sz="1100" noProof="0" dirty="0" err="1"/>
                        <a:t>responsabilidad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50">
                <a:tc>
                  <a:txBody>
                    <a:bodyPr/>
                    <a:lstStyle/>
                    <a:p>
                      <a:r>
                        <a:rPr lang="en-GB" sz="1100" b="1" noProof="0" dirty="0" err="1"/>
                        <a:t>Pertenencia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Familia, amigos, clubs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Equipos, compañeros de trabajo, clientes, líderes, subordinados, relaciones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2350">
                <a:tc>
                  <a:txBody>
                    <a:bodyPr/>
                    <a:lstStyle/>
                    <a:p>
                      <a:r>
                        <a:rPr lang="en-GB" sz="1100" b="1" noProof="0" dirty="0" err="1"/>
                        <a:t>Seguridad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Libertad (de la </a:t>
                      </a:r>
                      <a:r>
                        <a:rPr lang="en-GB" sz="1100" noProof="0" dirty="0" err="1"/>
                        <a:t>guerra</a:t>
                      </a:r>
                      <a:r>
                        <a:rPr lang="en-GB" sz="1100" noProof="0" dirty="0"/>
                        <a:t>, de la </a:t>
                      </a:r>
                      <a:r>
                        <a:rPr lang="en-GB" sz="1100" noProof="0" dirty="0" err="1"/>
                        <a:t>violencia</a:t>
                      </a:r>
                      <a:r>
                        <a:rPr lang="en-GB" sz="1100" noProof="0" dirty="0"/>
                        <a:t>)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Seguridad laboral, seguro de salud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597">
                <a:tc>
                  <a:txBody>
                    <a:bodyPr/>
                    <a:lstStyle/>
                    <a:p>
                      <a:r>
                        <a:rPr lang="en-GB" sz="1100" b="1" noProof="0" dirty="0" err="1"/>
                        <a:t>Fisiológica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n-GB" sz="1100" noProof="0" dirty="0"/>
                        <a:t>Comida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r>
                        <a:rPr lang="es-ES" sz="1100" noProof="0" dirty="0"/>
                        <a:t>Calefacción, aire acondicionado, salario base, descanso</a:t>
                      </a:r>
                      <a:endParaRPr lang="en-GB" sz="1100" noProof="0" dirty="0"/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226837" y="1324092"/>
            <a:ext cx="7106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i="1" dirty="0"/>
              <a:t>¿Qué espera la gente?</a:t>
            </a:r>
          </a:p>
          <a:p>
            <a:pPr algn="ctr"/>
            <a:r>
              <a:rPr lang="es-ES" b="1" i="1" dirty="0"/>
              <a:t>Como líder, puedes ayudarles a encontrar lo que están buscando</a:t>
            </a:r>
            <a:endParaRPr lang="en-GB" b="1" i="1" dirty="0"/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02D031A5-E0D7-40BC-A16C-E456A15A8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18" y="4627259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E24CE9B9-78C1-47B0-A22C-8226D7F99F98}"/>
              </a:ext>
            </a:extLst>
          </p:cNvPr>
          <p:cNvSpPr txBox="1"/>
          <p:nvPr/>
        </p:nvSpPr>
        <p:spPr>
          <a:xfrm>
            <a:off x="432450" y="206156"/>
            <a:ext cx="31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5. Motivando a las personas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194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61" y="27510"/>
            <a:ext cx="7138200" cy="1018508"/>
          </a:xfrm>
        </p:spPr>
        <p:txBody>
          <a:bodyPr/>
          <a:lstStyle/>
          <a:p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¿</a:t>
            </a:r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Cómo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motivar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 a las personas? 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4987" y="953165"/>
            <a:ext cx="8378612" cy="1748758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</a:rPr>
              <a:t>Usa cumplidos</a:t>
            </a:r>
          </a:p>
          <a:p>
            <a:pPr algn="l">
              <a:buFont typeface="Wingdings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</a:rPr>
              <a:t>Descubre qué motiva a la gente</a:t>
            </a:r>
          </a:p>
          <a:p>
            <a:pPr algn="l">
              <a:buFont typeface="Wingdings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</a:rPr>
              <a:t>Las formas de elogiar están limitadas solo por tu imaginación</a:t>
            </a:r>
          </a:p>
          <a:p>
            <a:pPr algn="l">
              <a:buFont typeface="Wingdings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</a:rPr>
              <a:t>Agradece los resultados logrados de manera amistosa</a:t>
            </a:r>
          </a:p>
          <a:p>
            <a:pPr algn="l">
              <a:buFont typeface="Wingdings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</a:rPr>
              <a:t>Identifica los logros especiales y felicítalos, mejor en público.</a:t>
            </a:r>
          </a:p>
          <a:p>
            <a:pPr algn="l">
              <a:buFont typeface="Wingdings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</a:rPr>
              <a:t>Escucha a tu equipo</a:t>
            </a:r>
          </a:p>
          <a:p>
            <a:pPr algn="l">
              <a:buFont typeface="Wingdings" pitchFamily="2" charset="2"/>
              <a:buChar char="Ø"/>
            </a:pPr>
            <a:r>
              <a:rPr lang="es-ES" sz="1200" dirty="0">
                <a:solidFill>
                  <a:schemeClr val="tx1"/>
                </a:solidFill>
              </a:rPr>
              <a:t>¡Deja que tu equipo sepa que sus puntos de vista y opiniones son importantes para ti!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104987" y="3098291"/>
            <a:ext cx="346411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Compartir información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Ofrecer información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Informar sobre los resultados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Dar retroalimentación (</a:t>
            </a:r>
            <a:r>
              <a:rPr lang="es-ES" sz="1100" i="1" dirty="0" err="1">
                <a:solidFill>
                  <a:schemeClr val="tx1"/>
                </a:solidFill>
              </a:rPr>
              <a:t>feedback</a:t>
            </a:r>
            <a:r>
              <a:rPr lang="es-ES" sz="1100" dirty="0">
                <a:solidFill>
                  <a:schemeClr val="tx1"/>
                </a:solidFill>
              </a:rPr>
              <a:t>) o cumplidos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Escuchar consejos y sugerencias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Involucrar al equipo en la toma de decisiones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tx1"/>
                </a:solidFill>
              </a:rPr>
              <a:t>Integrar el equipo y recompensar la cooperación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32450" y="2701922"/>
            <a:ext cx="15210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solidFill>
                  <a:srgbClr val="F24F4F"/>
                </a:solidFill>
                <a:latin typeface="Cambria" panose="02040503050406030204" pitchFamily="18" charset="0"/>
              </a:rPr>
              <a:t>¿Más </a:t>
            </a:r>
            <a:r>
              <a:rPr lang="en-GB" b="1" i="1" dirty="0" err="1">
                <a:solidFill>
                  <a:srgbClr val="F24F4F"/>
                </a:solidFill>
                <a:latin typeface="Cambria" panose="02040503050406030204" pitchFamily="18" charset="0"/>
              </a:rPr>
              <a:t>consejos</a:t>
            </a:r>
            <a:r>
              <a:rPr lang="en-GB" b="1" i="1" dirty="0">
                <a:solidFill>
                  <a:srgbClr val="F24F4F"/>
                </a:solidFill>
                <a:latin typeface="Cambria" panose="02040503050406030204" pitchFamily="18" charset="0"/>
              </a:rPr>
              <a:t>?</a:t>
            </a:r>
            <a:endParaRPr lang="en-GB" b="1" i="1" dirty="0"/>
          </a:p>
        </p:txBody>
      </p:sp>
      <p:sp>
        <p:nvSpPr>
          <p:cNvPr id="11" name="Prostokąt 10"/>
          <p:cNvSpPr/>
          <p:nvPr/>
        </p:nvSpPr>
        <p:spPr>
          <a:xfrm>
            <a:off x="3553905" y="2500758"/>
            <a:ext cx="55425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b="1" i="1" dirty="0">
                <a:solidFill>
                  <a:srgbClr val="FF0000"/>
                </a:solidFill>
              </a:rPr>
              <a:t>¡</a:t>
            </a:r>
            <a:r>
              <a:rPr lang="en-GB" b="1" i="1" dirty="0" err="1">
                <a:solidFill>
                  <a:srgbClr val="FF0000"/>
                </a:solidFill>
              </a:rPr>
              <a:t>Establece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objetivos</a:t>
            </a:r>
            <a:r>
              <a:rPr lang="en-GB" b="1" i="1" dirty="0">
                <a:solidFill>
                  <a:srgbClr val="FF0000"/>
                </a:solidFill>
              </a:rPr>
              <a:t> </a:t>
            </a:r>
            <a:r>
              <a:rPr lang="en-GB" b="1" i="1" dirty="0" err="1">
                <a:solidFill>
                  <a:srgbClr val="FF0000"/>
                </a:solidFill>
              </a:rPr>
              <a:t>inteligentes</a:t>
            </a:r>
            <a:r>
              <a:rPr lang="en-GB" b="1" i="1" dirty="0">
                <a:solidFill>
                  <a:srgbClr val="FF0000"/>
                </a:solidFill>
              </a:rPr>
              <a:t>!</a:t>
            </a:r>
          </a:p>
          <a:p>
            <a:pPr lvl="0" algn="ctr"/>
            <a:endParaRPr lang="en-GB" sz="1050" b="1" i="1" dirty="0">
              <a:solidFill>
                <a:srgbClr val="FF0000"/>
              </a:solidFill>
            </a:endParaRPr>
          </a:p>
          <a:p>
            <a:r>
              <a:rPr lang="es-ES" sz="1050" b="1" dirty="0">
                <a:solidFill>
                  <a:schemeClr val="tx1"/>
                </a:solidFill>
              </a:rPr>
              <a:t>Específico</a:t>
            </a:r>
            <a:r>
              <a:rPr lang="es-ES" sz="1050" dirty="0">
                <a:solidFill>
                  <a:schemeClr val="tx1"/>
                </a:solidFill>
              </a:rPr>
              <a:t>: sé específico, ¿qué es lo que quieres lograr?</a:t>
            </a:r>
          </a:p>
          <a:p>
            <a:r>
              <a:rPr lang="es-ES" sz="1050" b="1" dirty="0">
                <a:solidFill>
                  <a:schemeClr val="tx1"/>
                </a:solidFill>
              </a:rPr>
              <a:t>Medible</a:t>
            </a:r>
            <a:r>
              <a:rPr lang="es-ES" sz="1050" dirty="0">
                <a:solidFill>
                  <a:schemeClr val="tx1"/>
                </a:solidFill>
              </a:rPr>
              <a:t>: debe poder realizar un seguimiento del progreso y medir el resultado del objetivo</a:t>
            </a:r>
          </a:p>
          <a:p>
            <a:r>
              <a:rPr lang="es-ES" sz="1050" b="1" dirty="0">
                <a:solidFill>
                  <a:schemeClr val="tx1"/>
                </a:solidFill>
              </a:rPr>
              <a:t>Acordado</a:t>
            </a:r>
            <a:r>
              <a:rPr lang="es-ES" sz="1050" dirty="0">
                <a:solidFill>
                  <a:schemeClr val="tx1"/>
                </a:solidFill>
              </a:rPr>
              <a:t>: el objetivo debe acordarse con el equipo o los clientes (generalmente las partes interesadas)</a:t>
            </a:r>
          </a:p>
          <a:p>
            <a:r>
              <a:rPr lang="es-ES" sz="1050" b="1" dirty="0">
                <a:solidFill>
                  <a:schemeClr val="tx1"/>
                </a:solidFill>
              </a:rPr>
              <a:t>Realista</a:t>
            </a:r>
            <a:r>
              <a:rPr lang="es-ES" sz="1050" dirty="0">
                <a:solidFill>
                  <a:schemeClr val="tx1"/>
                </a:solidFill>
              </a:rPr>
              <a:t>: no establezcas objetivos no realistas y desmotivadores</a:t>
            </a:r>
          </a:p>
          <a:p>
            <a:r>
              <a:rPr lang="es-ES" sz="1050" b="1" dirty="0">
                <a:solidFill>
                  <a:schemeClr val="tx1"/>
                </a:solidFill>
              </a:rPr>
              <a:t>Orientado </a:t>
            </a:r>
            <a:r>
              <a:rPr lang="es-ES" sz="1050" b="1">
                <a:solidFill>
                  <a:schemeClr val="tx1"/>
                </a:solidFill>
              </a:rPr>
              <a:t>en </a:t>
            </a:r>
            <a:r>
              <a:rPr lang="es-ES" sz="1050" b="1" smtClean="0">
                <a:solidFill>
                  <a:schemeClr val="tx1"/>
                </a:solidFill>
              </a:rPr>
              <a:t>el </a:t>
            </a:r>
            <a:r>
              <a:rPr lang="es-ES" sz="1050" b="1" dirty="0">
                <a:solidFill>
                  <a:schemeClr val="tx1"/>
                </a:solidFill>
              </a:rPr>
              <a:t>tiempo</a:t>
            </a:r>
            <a:r>
              <a:rPr lang="es-ES" sz="1050" dirty="0">
                <a:solidFill>
                  <a:schemeClr val="tx1"/>
                </a:solidFill>
              </a:rPr>
              <a:t>: especifica la estimación de los tiempos para alcanzar el objetivo</a:t>
            </a:r>
          </a:p>
          <a:p>
            <a:r>
              <a:rPr lang="es-ES" sz="1050" b="1" dirty="0">
                <a:solidFill>
                  <a:schemeClr val="tx1"/>
                </a:solidFill>
              </a:rPr>
              <a:t>Ético</a:t>
            </a:r>
            <a:r>
              <a:rPr lang="es-ES" sz="1050" dirty="0">
                <a:solidFill>
                  <a:schemeClr val="tx1"/>
                </a:solidFill>
              </a:rPr>
              <a:t>: en tiempos donde prima la responsabilidad social corporativa, este es un tema importante. Los empleados (sobre todo los más jóvenes), son muy sensibles en este asunto.</a:t>
            </a:r>
          </a:p>
          <a:p>
            <a:r>
              <a:rPr lang="es-ES" sz="1050" b="1" dirty="0">
                <a:solidFill>
                  <a:schemeClr val="tx1"/>
                </a:solidFill>
              </a:rPr>
              <a:t>Registrado</a:t>
            </a:r>
            <a:r>
              <a:rPr lang="es-ES" sz="1050" dirty="0">
                <a:solidFill>
                  <a:schemeClr val="tx1"/>
                </a:solidFill>
              </a:rPr>
              <a:t>: escribe tus objetivos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id="{852A68DD-4DF7-4CE2-A3EA-8604A7277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8" y="4677878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id="{001B8AEF-6C4F-4677-B55E-D53E72DFB650}"/>
              </a:ext>
            </a:extLst>
          </p:cNvPr>
          <p:cNvSpPr txBox="1"/>
          <p:nvPr/>
        </p:nvSpPr>
        <p:spPr>
          <a:xfrm>
            <a:off x="432450" y="206156"/>
            <a:ext cx="3121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5. Motivando a las personas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34332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3"/>
          <p:cNvSpPr txBox="1">
            <a:spLocks noGrp="1"/>
          </p:cNvSpPr>
          <p:nvPr>
            <p:ph type="title"/>
          </p:nvPr>
        </p:nvSpPr>
        <p:spPr>
          <a:xfrm>
            <a:off x="996027" y="1219525"/>
            <a:ext cx="7138200" cy="10075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E06666"/>
                </a:solidFill>
                <a:latin typeface="Cambria"/>
                <a:ea typeface="Cambria"/>
                <a:cs typeface="Cambria"/>
                <a:sym typeface="Cambria"/>
              </a:rPr>
              <a:t>!GRACIAS!</a:t>
            </a:r>
            <a:endParaRPr lang="en-GB" sz="6000" b="0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33"/>
          <p:cNvSpPr/>
          <p:nvPr/>
        </p:nvSpPr>
        <p:spPr>
          <a:xfrm rot="10800000" flipH="1">
            <a:off x="-31700" y="2916425"/>
            <a:ext cx="9207378" cy="2234250"/>
          </a:xfrm>
          <a:prstGeom prst="flowChartDocument">
            <a:avLst/>
          </a:prstGeom>
          <a:solidFill>
            <a:srgbClr val="E06666"/>
          </a:solidFill>
          <a:ln w="9525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2900" y="1018674"/>
            <a:ext cx="7138200" cy="2176755"/>
          </a:xfrm>
        </p:spPr>
        <p:txBody>
          <a:bodyPr/>
          <a:lstStyle/>
          <a:p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UNIDAD 1. EL LÍDER EFECTIVO Y SUS CARACTERÍSTICAS</a:t>
            </a: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0514ED7B-08EE-4E2B-8796-839E1FD5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878" y="382571"/>
            <a:ext cx="7702283" cy="744827"/>
          </a:xfrm>
        </p:spPr>
        <p:txBody>
          <a:bodyPr/>
          <a:lstStyle/>
          <a:p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Líder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 y jefe – ¿es lo </a:t>
            </a:r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mismo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?</a:t>
            </a:r>
            <a:endParaRPr lang="es-ES" sz="28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93264" y="208786"/>
            <a:ext cx="414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Unidad 1. </a:t>
            </a:r>
            <a:r>
              <a:rPr lang="es-ES" dirty="0"/>
              <a:t>El líder efectivo y sus características</a:t>
            </a:r>
            <a:endParaRPr lang="en-GB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Symbol zastępczy zawartości 3">
            <a:extLst>
              <a:ext uri="{FF2B5EF4-FFF2-40B4-BE49-F238E27FC236}">
                <a16:creationId xmlns:a16="http://schemas.microsoft.com/office/drawing/2014/main" id="{4E7388C7-1776-FC41-8262-A7BFC5ADE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327277"/>
              </p:ext>
            </p:extLst>
          </p:nvPr>
        </p:nvGraphicFramePr>
        <p:xfrm>
          <a:off x="1124374" y="1225679"/>
          <a:ext cx="6509174" cy="298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CE3A7340-6C7F-DB4A-A17E-A6A8A5E9AB0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79717" y="1364195"/>
            <a:ext cx="1702888" cy="120266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BF08CF46-2D27-CD46-89A9-31E53974232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/>
          <a:srcRect t="11174" b="12890"/>
          <a:stretch/>
        </p:blipFill>
        <p:spPr>
          <a:xfrm>
            <a:off x="329659" y="1301184"/>
            <a:ext cx="1438181" cy="818008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97005" y="3511073"/>
            <a:ext cx="2622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El</a:t>
            </a:r>
            <a:r>
              <a:rPr lang="en-GB" sz="1200" b="1" dirty="0"/>
              <a:t> </a:t>
            </a:r>
            <a:r>
              <a:rPr lang="en-GB" sz="1200" b="1" dirty="0" err="1"/>
              <a:t>liderazgo</a:t>
            </a:r>
            <a:r>
              <a:rPr lang="en-GB" sz="1200" b="1" dirty="0"/>
              <a:t> </a:t>
            </a:r>
            <a:r>
              <a:rPr lang="es-ES" sz="1200" dirty="0"/>
              <a:t>consiste en establecer guiar en cierta dirección para "ganar" como equipo u organización; es dinámico, apasionante e inspirador.</a:t>
            </a:r>
            <a:endParaRPr lang="en-GB" sz="1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636327" y="3082636"/>
            <a:ext cx="2507673" cy="1583402"/>
          </a:xfrm>
        </p:spPr>
        <p:txBody>
          <a:bodyPr/>
          <a:lstStyle/>
          <a:p>
            <a:pPr marL="139700" indent="0" algn="l">
              <a:buNone/>
            </a:pPr>
            <a:r>
              <a:rPr lang="es-ES" sz="1200" dirty="0">
                <a:solidFill>
                  <a:schemeClr val="tx1"/>
                </a:solidFill>
              </a:rPr>
              <a:t>La </a:t>
            </a:r>
            <a:r>
              <a:rPr lang="es-ES" sz="1200" b="1" dirty="0">
                <a:solidFill>
                  <a:schemeClr val="tx1"/>
                </a:solidFill>
              </a:rPr>
              <a:t>gestión de equipos</a:t>
            </a:r>
            <a:r>
              <a:rPr lang="es-ES" sz="1200" dirty="0">
                <a:solidFill>
                  <a:schemeClr val="tx1"/>
                </a:solidFill>
              </a:rPr>
              <a:t> comprende técnicas, procesos y herramientas para organizar y coordinar un grupo de personas que trabajan para un objetivo común.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4" name="Cuadro de texto 2">
            <a:extLst>
              <a:ext uri="{FF2B5EF4-FFF2-40B4-BE49-F238E27FC236}">
                <a16:creationId xmlns:a16="http://schemas.microsoft.com/office/drawing/2014/main" id="{4A294305-3F9D-4C72-9FE0-91B2ADB1D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51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00458" y="325683"/>
            <a:ext cx="7138200" cy="1094729"/>
          </a:xfrm>
        </p:spPr>
        <p:txBody>
          <a:bodyPr/>
          <a:lstStyle/>
          <a:p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¿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Qué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es la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inteligencia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emocional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?  </a:t>
            </a: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Symbol zastępczy zawartości 4">
            <a:extLst>
              <a:ext uri="{FF2B5EF4-FFF2-40B4-BE49-F238E27FC236}">
                <a16:creationId xmlns:a16="http://schemas.microsoft.com/office/drawing/2014/main" id="{A27FFA34-4AC2-BD49-8909-3906C6D64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10234"/>
              </p:ext>
            </p:extLst>
          </p:nvPr>
        </p:nvGraphicFramePr>
        <p:xfrm>
          <a:off x="1432261" y="1426524"/>
          <a:ext cx="6474593" cy="289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4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7543">
                <a:tc>
                  <a:txBody>
                    <a:bodyPr/>
                    <a:lstStyle/>
                    <a:p>
                      <a:r>
                        <a:rPr lang="en-GB" sz="1200" b="1" noProof="0" dirty="0" err="1">
                          <a:solidFill>
                            <a:schemeClr val="tx1"/>
                          </a:solidFill>
                        </a:rPr>
                        <a:t>Competencia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</a:rPr>
                        <a:t> personal</a:t>
                      </a:r>
                    </a:p>
                    <a:p>
                      <a:r>
                        <a:rPr lang="en-GB" sz="1200" b="0" noProof="0" dirty="0" err="1">
                          <a:solidFill>
                            <a:schemeClr val="tx1"/>
                          </a:solidFill>
                        </a:rPr>
                        <a:t>Centrada</a:t>
                      </a:r>
                      <a:r>
                        <a:rPr lang="en-GB" sz="1200" b="0" noProof="0" dirty="0">
                          <a:solidFill>
                            <a:schemeClr val="tx1"/>
                          </a:solidFill>
                        </a:rPr>
                        <a:t> en los </a:t>
                      </a:r>
                      <a:r>
                        <a:rPr lang="en-GB" sz="1200" b="0" noProof="0" dirty="0" err="1">
                          <a:solidFill>
                            <a:schemeClr val="tx1"/>
                          </a:solidFill>
                        </a:rPr>
                        <a:t>rasgos</a:t>
                      </a:r>
                      <a:r>
                        <a:rPr lang="en-GB" sz="1200" b="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b="0" noProof="0" dirty="0" err="1">
                          <a:solidFill>
                            <a:schemeClr val="tx1"/>
                          </a:solidFill>
                        </a:rPr>
                        <a:t>individuales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Conciencia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uno</a:t>
                      </a:r>
                      <a:r>
                        <a:rPr lang="en-GB" sz="1200" noProof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mismo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200" b="0" baseline="0" noProof="0" dirty="0">
                          <a:solidFill>
                            <a:schemeClr val="tx1"/>
                          </a:solidFill>
                        </a:rPr>
                        <a:t>Capacidad de ser consciente y controlar tus emociones y tu comportamiento.</a:t>
                      </a:r>
                      <a:endParaRPr lang="en-GB" sz="1200" b="0" baseline="0" noProof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noProof="0" dirty="0" err="1">
                          <a:solidFill>
                            <a:schemeClr val="tx1"/>
                          </a:solidFill>
                        </a:rPr>
                        <a:t>Autogestión</a:t>
                      </a:r>
                      <a:endParaRPr lang="en-GB" sz="1200" noProof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S" sz="1200" b="0" baseline="0" noProof="0" dirty="0">
                          <a:solidFill>
                            <a:schemeClr val="tx1"/>
                          </a:solidFill>
                        </a:rPr>
                        <a:t>Capacidad para dirigir tus emociones y comportamientos de forma positiva, para mantenerte flexible</a:t>
                      </a:r>
                      <a:endParaRPr lang="en-GB" sz="12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7543">
                <a:tc>
                  <a:txBody>
                    <a:bodyPr/>
                    <a:lstStyle/>
                    <a:p>
                      <a:r>
                        <a:rPr lang="en-GB" sz="1200" b="1" noProof="0" dirty="0" err="1"/>
                        <a:t>Competencia</a:t>
                      </a:r>
                      <a:r>
                        <a:rPr lang="en-GB" sz="1200" b="1" noProof="0" dirty="0"/>
                        <a:t> social</a:t>
                      </a:r>
                    </a:p>
                    <a:p>
                      <a:r>
                        <a:rPr lang="es-ES" sz="1200" noProof="0" dirty="0"/>
                        <a:t>Tu capacidad para comprender los estados de ánimo, comportamientos y motivaciones de otras personas para mejorar tus relaciones</a:t>
                      </a:r>
                      <a:endParaRPr lang="en-GB" sz="12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GB" sz="1200" b="1" noProof="0" dirty="0" err="1"/>
                        <a:t>Conciencia</a:t>
                      </a:r>
                      <a:r>
                        <a:rPr lang="en-GB" sz="1200" b="1" noProof="0" dirty="0"/>
                        <a:t> social / </a:t>
                      </a:r>
                      <a:r>
                        <a:rPr lang="en-GB" sz="1200" b="1" noProof="0" dirty="0" err="1"/>
                        <a:t>empatía</a:t>
                      </a:r>
                      <a:endParaRPr lang="en-GB" sz="1200" b="1" baseline="0" noProof="0" dirty="0"/>
                    </a:p>
                    <a:p>
                      <a:r>
                        <a:rPr lang="es-ES" sz="1200" baseline="0" noProof="0" dirty="0"/>
                        <a:t>Tu capacidad para comprender las emociones y las motivaciones de otras personas.</a:t>
                      </a:r>
                    </a:p>
                    <a:p>
                      <a:endParaRPr lang="es-ES" sz="1200" noProof="0" dirty="0"/>
                    </a:p>
                    <a:p>
                      <a:r>
                        <a:rPr lang="es-ES" sz="1200" b="1" noProof="0" dirty="0"/>
                        <a:t>Gestión de la relación</a:t>
                      </a:r>
                    </a:p>
                    <a:p>
                      <a:r>
                        <a:rPr lang="es-ES" sz="1200" noProof="0" dirty="0"/>
                        <a:t>Tu capacidad de utilizar tu conocimiento para gestionar las relaciones con éxito</a:t>
                      </a:r>
                      <a:endParaRPr lang="en-GB" sz="1200" noProof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640ED2C2-BC73-434A-A916-0F685A87D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3 CuadroTexto">
            <a:extLst>
              <a:ext uri="{FF2B5EF4-FFF2-40B4-BE49-F238E27FC236}">
                <a16:creationId xmlns:a16="http://schemas.microsoft.com/office/drawing/2014/main" id="{A23458A2-6B08-45D2-BB28-BF109AC9C96F}"/>
              </a:ext>
            </a:extLst>
          </p:cNvPr>
          <p:cNvSpPr txBox="1"/>
          <p:nvPr/>
        </p:nvSpPr>
        <p:spPr>
          <a:xfrm>
            <a:off x="493264" y="208786"/>
            <a:ext cx="41433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Unidad 1. </a:t>
            </a:r>
            <a:r>
              <a:rPr lang="es-ES" dirty="0"/>
              <a:t>El líder efectivo y sus características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691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2899" y="1308150"/>
            <a:ext cx="7400635" cy="1263600"/>
          </a:xfrm>
        </p:spPr>
        <p:txBody>
          <a:bodyPr/>
          <a:lstStyle/>
          <a:p>
            <a:r>
              <a:rPr lang="es-ES" b="0" dirty="0">
                <a:solidFill>
                  <a:srgbClr val="F24F4F"/>
                </a:solidFill>
                <a:latin typeface="Cambria" panose="02040503050406030204" pitchFamily="18" charset="0"/>
              </a:rPr>
              <a:t>UNIDAD 2. ESTILOS DE LIDERAZGO</a:t>
            </a:r>
          </a:p>
        </p:txBody>
      </p:sp>
      <p:pic>
        <p:nvPicPr>
          <p:cNvPr id="5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-12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3312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 de texto 2">
            <a:extLst>
              <a:ext uri="{FF2B5EF4-FFF2-40B4-BE49-F238E27FC236}">
                <a16:creationId xmlns:a16="http://schemas.microsoft.com/office/drawing/2014/main" id="{EF0F3CAA-F33C-4C96-BE60-1D86FF6CB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06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8945" y="598347"/>
            <a:ext cx="8626109" cy="573904"/>
          </a:xfrm>
        </p:spPr>
        <p:txBody>
          <a:bodyPr/>
          <a:lstStyle/>
          <a:p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Los </a:t>
            </a:r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principales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enfoques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sobre</a:t>
            </a:r>
            <a:r>
              <a:rPr lang="en-GB" sz="2800" dirty="0">
                <a:solidFill>
                  <a:srgbClr val="F24F4F"/>
                </a:solidFill>
                <a:latin typeface="Cambria" panose="02040503050406030204" pitchFamily="18" charset="0"/>
              </a:rPr>
              <a:t> el </a:t>
            </a:r>
            <a:r>
              <a:rPr lang="en-GB" sz="2800" dirty="0" err="1">
                <a:solidFill>
                  <a:srgbClr val="F24F4F"/>
                </a:solidFill>
                <a:latin typeface="Cambria" panose="02040503050406030204" pitchFamily="18" charset="0"/>
              </a:rPr>
              <a:t>liderazgo</a:t>
            </a:r>
            <a:endParaRPr lang="en-GB" sz="28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42696" y="1212338"/>
            <a:ext cx="8666536" cy="3249042"/>
          </a:xfrm>
        </p:spPr>
        <p:txBody>
          <a:bodyPr/>
          <a:lstStyle/>
          <a:p>
            <a:pPr algn="l"/>
            <a:r>
              <a:rPr lang="en-GB" b="1" dirty="0" err="1">
                <a:solidFill>
                  <a:schemeClr val="tx1"/>
                </a:solidFill>
              </a:rPr>
              <a:t>Enfoque</a:t>
            </a:r>
            <a:r>
              <a:rPr lang="en-GB" b="1" dirty="0">
                <a:solidFill>
                  <a:schemeClr val="tx1"/>
                </a:solidFill>
              </a:rPr>
              <a:t> de </a:t>
            </a:r>
            <a:r>
              <a:rPr lang="en-GB" b="1" dirty="0" err="1">
                <a:solidFill>
                  <a:schemeClr val="tx1"/>
                </a:solidFill>
              </a:rPr>
              <a:t>rasgos</a:t>
            </a:r>
            <a:r>
              <a:rPr lang="en-GB" b="1" dirty="0">
                <a:solidFill>
                  <a:schemeClr val="tx1"/>
                </a:solidFill>
              </a:rPr>
              <a:t> del </a:t>
            </a:r>
            <a:r>
              <a:rPr lang="en-GB" b="1" dirty="0" err="1">
                <a:solidFill>
                  <a:schemeClr val="tx1"/>
                </a:solidFill>
              </a:rPr>
              <a:t>carácter</a:t>
            </a:r>
            <a:endParaRPr lang="en-GB" b="1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s-ES" dirty="0">
                <a:solidFill>
                  <a:schemeClr val="tx1"/>
                </a:solidFill>
              </a:rPr>
              <a:t>Los líderes nacen, no se hacen. El liderazgo consiste en ciertos rasgos de personalidad o cualidades heredadas.</a:t>
            </a:r>
          </a:p>
          <a:p>
            <a:pPr algn="l">
              <a:buNone/>
            </a:pPr>
            <a:r>
              <a:rPr lang="es-ES" dirty="0">
                <a:solidFill>
                  <a:schemeClr val="tx1"/>
                </a:solidFill>
              </a:rPr>
              <a:t>	Limitaciones: No existe una garantía de que una persona con unos rasgos determinados se convierta en un líder efectivo ni al contrario.</a:t>
            </a:r>
          </a:p>
          <a:p>
            <a:pPr algn="l">
              <a:buNone/>
            </a:pP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1" dirty="0" err="1">
                <a:solidFill>
                  <a:schemeClr val="tx1"/>
                </a:solidFill>
              </a:rPr>
              <a:t>Enfoque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conductual</a:t>
            </a:r>
            <a:endParaRPr lang="en-GB" b="1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s-ES" dirty="0">
                <a:solidFill>
                  <a:schemeClr val="tx1"/>
                </a:solidFill>
              </a:rPr>
              <a:t>El liderazgo se puede aprender y desarrollar. Se centra en las responsabilidades y funciones del líder y la naturaleza del grupo. Los líderes generalmente se preocupan por la tarea y/o las personas.</a:t>
            </a:r>
            <a:endParaRPr lang="en-GB" dirty="0">
              <a:solidFill>
                <a:schemeClr val="tx1"/>
              </a:solidFill>
            </a:endParaRPr>
          </a:p>
          <a:p>
            <a:pPr algn="l">
              <a:buNone/>
            </a:pPr>
            <a:endParaRPr lang="en-GB" dirty="0">
              <a:solidFill>
                <a:schemeClr val="tx1"/>
              </a:solidFill>
            </a:endParaRPr>
          </a:p>
          <a:p>
            <a:pPr algn="l">
              <a:buNone/>
            </a:pPr>
            <a:r>
              <a:rPr lang="en-GB" dirty="0">
                <a:solidFill>
                  <a:schemeClr val="tx1"/>
                </a:solidFill>
              </a:rPr>
              <a:t>	</a:t>
            </a:r>
            <a:r>
              <a:rPr lang="es-ES" dirty="0">
                <a:solidFill>
                  <a:schemeClr val="tx1"/>
                </a:solidFill>
              </a:rPr>
              <a:t>El enfoque conductual se centra en el comportamiento de las personas en puestos de liderazgo, la importancia del estilo de liderazgo y en cómo influye sobre el rendimiento del grupo.</a:t>
            </a:r>
            <a:endParaRPr lang="en-GB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08095" y="284540"/>
            <a:ext cx="395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2. Estilos de liderazgo</a:t>
            </a:r>
            <a:endParaRPr lang="en-GB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963F249D-BC29-4015-9C0B-FA1C1B81B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96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2696" y="592317"/>
            <a:ext cx="8626109" cy="577450"/>
          </a:xfrm>
        </p:spPr>
        <p:txBody>
          <a:bodyPr/>
          <a:lstStyle/>
          <a:p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Estilos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de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liderazgo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clásico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de Kurt Lewin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95964" y="1193699"/>
            <a:ext cx="8545254" cy="3280647"/>
          </a:xfrm>
        </p:spPr>
        <p:txBody>
          <a:bodyPr/>
          <a:lstStyle/>
          <a:p>
            <a:pPr algn="l"/>
            <a:r>
              <a:rPr lang="en-GB" b="1" dirty="0" err="1">
                <a:solidFill>
                  <a:schemeClr val="tx1"/>
                </a:solidFill>
              </a:rPr>
              <a:t>Autoritario</a:t>
            </a:r>
            <a:r>
              <a:rPr lang="en-GB" b="1" dirty="0">
                <a:solidFill>
                  <a:schemeClr val="tx1"/>
                </a:solidFill>
              </a:rPr>
              <a:t> - </a:t>
            </a:r>
            <a:r>
              <a:rPr lang="en-GB" dirty="0" err="1">
                <a:solidFill>
                  <a:schemeClr val="tx1"/>
                </a:solidFill>
              </a:rPr>
              <a:t>Estilo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autocrático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s-ES" dirty="0">
                <a:solidFill>
                  <a:schemeClr val="tx1"/>
                </a:solidFill>
              </a:rPr>
              <a:t>Los líderes señalan los objetivos, los plazos y los métodos, mientras toman decisiones por su cuenta consultando poco a los demás.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1" dirty="0" err="1">
                <a:solidFill>
                  <a:schemeClr val="tx1"/>
                </a:solidFill>
              </a:rPr>
              <a:t>Participativo</a:t>
            </a:r>
            <a:r>
              <a:rPr lang="en-GB" b="1" dirty="0">
                <a:solidFill>
                  <a:schemeClr val="tx1"/>
                </a:solidFill>
              </a:rPr>
              <a:t> – </a:t>
            </a:r>
            <a:r>
              <a:rPr lang="en-GB" dirty="0" err="1">
                <a:solidFill>
                  <a:schemeClr val="tx1"/>
                </a:solidFill>
              </a:rPr>
              <a:t>Estilo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democrático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r>
              <a:rPr lang="es-ES" dirty="0">
                <a:solidFill>
                  <a:schemeClr val="tx1"/>
                </a:solidFill>
              </a:rPr>
              <a:t>El líder expresa sus prioridades y valores al establecer objetivos y tomar decisiones, pero también participa en el trabajo del grupo y acepta consejos y sugerencias de colegas. No obstante, el líder toma la decisión final.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l">
              <a:buNone/>
            </a:pPr>
            <a:endParaRPr lang="en-GB" dirty="0">
              <a:solidFill>
                <a:schemeClr val="tx1"/>
              </a:solidFill>
            </a:endParaRPr>
          </a:p>
          <a:p>
            <a:pPr algn="l"/>
            <a:r>
              <a:rPr lang="en-GB" b="1" dirty="0" err="1">
                <a:solidFill>
                  <a:schemeClr val="tx1"/>
                </a:solidFill>
              </a:rPr>
              <a:t>Delegativo</a:t>
            </a:r>
            <a:r>
              <a:rPr lang="en-GB" b="1" dirty="0">
                <a:solidFill>
                  <a:schemeClr val="tx1"/>
                </a:solidFill>
              </a:rPr>
              <a:t> -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Estilo</a:t>
            </a:r>
            <a:r>
              <a:rPr lang="en-GB" dirty="0">
                <a:solidFill>
                  <a:schemeClr val="tx1"/>
                </a:solidFill>
              </a:rPr>
              <a:t> ‘laissez-faire’</a:t>
            </a:r>
          </a:p>
          <a:p>
            <a:pPr marL="0" indent="0" algn="l">
              <a:buNone/>
            </a:pPr>
            <a:r>
              <a:rPr lang="es-ES" dirty="0">
                <a:solidFill>
                  <a:schemeClr val="tx1"/>
                </a:solidFill>
              </a:rPr>
              <a:t>El líder traslada la responsabilidad de los resultados al grupo. Les permite establecer metas, decidir métodos de trabajo, definir los roles de las personas y establecer su propio ritmo de trabajo.</a:t>
            </a:r>
            <a:endParaRPr lang="es-ES" dirty="0"/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80895" y="4325687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 de texto 2">
            <a:extLst>
              <a:ext uri="{FF2B5EF4-FFF2-40B4-BE49-F238E27FC236}">
                <a16:creationId xmlns:a16="http://schemas.microsoft.com/office/drawing/2014/main" id="{6E7149C3-AB28-46B1-ACEC-07F09025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3 CuadroTexto">
            <a:extLst>
              <a:ext uri="{FF2B5EF4-FFF2-40B4-BE49-F238E27FC236}">
                <a16:creationId xmlns:a16="http://schemas.microsoft.com/office/drawing/2014/main" id="{69F5E54D-2C18-4FAF-ACC3-946D984F6D99}"/>
              </a:ext>
            </a:extLst>
          </p:cNvPr>
          <p:cNvSpPr txBox="1"/>
          <p:nvPr/>
        </p:nvSpPr>
        <p:spPr>
          <a:xfrm>
            <a:off x="608095" y="284540"/>
            <a:ext cx="395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2. Estilos de liderazgo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994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8945" y="701786"/>
            <a:ext cx="8626109" cy="508184"/>
          </a:xfrm>
        </p:spPr>
        <p:txBody>
          <a:bodyPr/>
          <a:lstStyle/>
          <a:p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El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enfoque</a:t>
            </a:r>
            <a:r>
              <a:rPr lang="en-GB" sz="3200" dirty="0">
                <a:solidFill>
                  <a:srgbClr val="F24F4F"/>
                </a:solidFill>
                <a:latin typeface="Cambria" panose="02040503050406030204" pitchFamily="18" charset="0"/>
              </a:rPr>
              <a:t> </a:t>
            </a:r>
            <a:r>
              <a:rPr lang="en-GB" sz="3200" dirty="0" err="1">
                <a:solidFill>
                  <a:srgbClr val="F24F4F"/>
                </a:solidFill>
                <a:latin typeface="Cambria" panose="02040503050406030204" pitchFamily="18" charset="0"/>
              </a:rPr>
              <a:t>situacional</a:t>
            </a:r>
            <a:endParaRPr lang="en-GB" sz="3200" dirty="0">
              <a:solidFill>
                <a:srgbClr val="F24F4F"/>
              </a:solidFill>
              <a:latin typeface="Cambria" panose="02040503050406030204" pitchFamily="18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6293" y="1318956"/>
            <a:ext cx="5193608" cy="3062923"/>
          </a:xfrm>
        </p:spPr>
        <p:txBody>
          <a:bodyPr/>
          <a:lstStyle/>
          <a:p>
            <a:pPr marL="139700" indent="0" algn="l">
              <a:buNone/>
            </a:pPr>
            <a:r>
              <a:rPr lang="es-ES" i="1" dirty="0">
                <a:solidFill>
                  <a:srgbClr val="FF0000"/>
                </a:solidFill>
              </a:rPr>
              <a:t>Los líderes efectivos seleccionan rasgos individuales de varios estilos de liderazgo </a:t>
            </a:r>
            <a:r>
              <a:rPr lang="es-ES" i="1">
                <a:solidFill>
                  <a:srgbClr val="FF0000"/>
                </a:solidFill>
              </a:rPr>
              <a:t>para </a:t>
            </a:r>
            <a:r>
              <a:rPr lang="es-ES" i="1" smtClean="0">
                <a:solidFill>
                  <a:srgbClr val="FF0000"/>
                </a:solidFill>
              </a:rPr>
              <a:t>adaptarlos </a:t>
            </a:r>
            <a:r>
              <a:rPr lang="es-ES" i="1" dirty="0">
                <a:solidFill>
                  <a:srgbClr val="FF0000"/>
                </a:solidFill>
              </a:rPr>
              <a:t>a sus necesidades.</a:t>
            </a:r>
            <a:endParaRPr lang="en-GB" i="1" dirty="0">
              <a:solidFill>
                <a:srgbClr val="FF0000"/>
              </a:solidFill>
            </a:endParaRPr>
          </a:p>
          <a:p>
            <a:pPr marL="139700" indent="0" algn="l">
              <a:buNone/>
            </a:pPr>
            <a:endParaRPr lang="en-GB" dirty="0"/>
          </a:p>
          <a:p>
            <a:pPr algn="l"/>
            <a:r>
              <a:rPr lang="es-ES" dirty="0">
                <a:solidFill>
                  <a:schemeClr val="tx1"/>
                </a:solidFill>
              </a:rPr>
              <a:t>No existe un único "mejor" estilo de liderazgo. Los líderes más exitosos son aquellos que adaptan su estilo de liderazgo a la preparación (capacidad y voluntad) del individuo o grupo que intentan liderar o influir. El liderazgo efectivo varía no solo con la persona o el grupo que está siendo influenciado, sino que también depende de la tarea, el trabajo o la función que se necesita alcanzar.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37807" y="4269495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4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08950" y="18568"/>
            <a:ext cx="1715527" cy="81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4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5975" y="151705"/>
            <a:ext cx="1913926" cy="4166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30297205"/>
              </p:ext>
            </p:extLst>
          </p:nvPr>
        </p:nvGraphicFramePr>
        <p:xfrm>
          <a:off x="-804515" y="1273051"/>
          <a:ext cx="6089227" cy="3339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pole tekstowe 9"/>
          <p:cNvSpPr txBox="1"/>
          <p:nvPr/>
        </p:nvSpPr>
        <p:spPr>
          <a:xfrm>
            <a:off x="1733198" y="2601498"/>
            <a:ext cx="111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solidFill>
                  <a:srgbClr val="FF0000"/>
                </a:solidFill>
              </a:rPr>
              <a:t>Estilo</a:t>
            </a:r>
            <a:r>
              <a:rPr lang="en-GB" sz="1600" b="1" dirty="0">
                <a:solidFill>
                  <a:srgbClr val="FF0000"/>
                </a:solidFill>
              </a:rPr>
              <a:t> de </a:t>
            </a:r>
            <a:r>
              <a:rPr lang="en-GB" sz="1600" b="1" dirty="0" err="1">
                <a:solidFill>
                  <a:srgbClr val="FF0000"/>
                </a:solidFill>
              </a:rPr>
              <a:t>liderazgo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EEB645B0-0B75-4CDB-ACA9-CC455C2C0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696" y="4526736"/>
            <a:ext cx="7138199" cy="41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  <a:tabLst>
                <a:tab pos="1038225" algn="l"/>
              </a:tabLst>
            </a:pPr>
            <a:r>
              <a:rPr lang="es-ES" sz="800" i="1" dirty="0">
                <a:solidFill>
                  <a:srgbClr val="80808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 proyecto ha sido financiado con el apoyo de la Comisión Europea. Esta publicación refleja únicamente las opiniones del autor, y la Comisión no puede ser considerada responsable de cualquier uso que pueda hacerse de la información contenida en ella.</a:t>
            </a:r>
            <a:endParaRPr lang="en-US" sz="600" dirty="0"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3 CuadroTexto">
            <a:extLst>
              <a:ext uri="{FF2B5EF4-FFF2-40B4-BE49-F238E27FC236}">
                <a16:creationId xmlns:a16="http://schemas.microsoft.com/office/drawing/2014/main" id="{E56224FB-E0D0-42DC-90EA-2BA43E177E43}"/>
              </a:ext>
            </a:extLst>
          </p:cNvPr>
          <p:cNvSpPr txBox="1"/>
          <p:nvPr/>
        </p:nvSpPr>
        <p:spPr>
          <a:xfrm>
            <a:off x="608095" y="284540"/>
            <a:ext cx="3953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Unidad 2. Estilos de liderazgo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7790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5184</TotalTime>
  <Words>2542</Words>
  <Application>Microsoft Office PowerPoint</Application>
  <PresentationFormat>Presentación en pantalla (16:9)</PresentationFormat>
  <Paragraphs>234</Paragraphs>
  <Slides>24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Garamond</vt:lpstr>
      <vt:lpstr>Arial</vt:lpstr>
      <vt:lpstr>Times New Roman</vt:lpstr>
      <vt:lpstr>Century Gothic</vt:lpstr>
      <vt:lpstr>EB Garamond</vt:lpstr>
      <vt:lpstr>EB Garamond Medium</vt:lpstr>
      <vt:lpstr>Cambria</vt:lpstr>
      <vt:lpstr>Wingdings</vt:lpstr>
      <vt:lpstr>Simple Light</vt:lpstr>
      <vt:lpstr> ARTCademy “Arts and Crafts Academy”</vt:lpstr>
      <vt:lpstr>Módulo 1.  GESTIÓN DE EQUIPOS Y LIDERAZGO</vt:lpstr>
      <vt:lpstr>UNIDAD 1. EL LÍDER EFECTIVO Y SUS CARACTERÍSTICAS</vt:lpstr>
      <vt:lpstr>Líder y jefe – ¿es lo mismo?</vt:lpstr>
      <vt:lpstr>¿Qué es la inteligencia emocional?  </vt:lpstr>
      <vt:lpstr>UNIDAD 2. ESTILOS DE LIDERAZGO</vt:lpstr>
      <vt:lpstr>Los principales enfoques sobre el liderazgo</vt:lpstr>
      <vt:lpstr>Estilos de liderazgo clásico de Kurt Lewin</vt:lpstr>
      <vt:lpstr>El enfoque situacional</vt:lpstr>
      <vt:lpstr>Liderazgo transformacional</vt:lpstr>
      <vt:lpstr>UNIDAD 3. COMUNICACIÓN EFECTIVA EN PERSONAS LÍDERES</vt:lpstr>
      <vt:lpstr>El proceso de la Comunicación efectiva</vt:lpstr>
      <vt:lpstr> Formas de comunicación</vt:lpstr>
      <vt:lpstr>La retroalimentación o  feedback efectivo </vt:lpstr>
      <vt:lpstr>UNIDAD 4. CREACIÓN DE EQUIPO Y DESARROLLO</vt:lpstr>
      <vt:lpstr>Características de los equipos eficaces</vt:lpstr>
      <vt:lpstr>Modelo de Desarrollo de Equipo</vt:lpstr>
      <vt:lpstr>Roles en el equipo</vt:lpstr>
      <vt:lpstr>UNIDAD 5. MOTIVANDO A LAS PERSONAS</vt:lpstr>
      <vt:lpstr>¿Qué es la motivación?  </vt:lpstr>
      <vt:lpstr>Teoría de la evaluación cognitiva</vt:lpstr>
      <vt:lpstr>Jerarquía de necesidades de Maslow</vt:lpstr>
      <vt:lpstr>¿Cómo motivar a las personas? </vt:lpstr>
      <vt:lpstr>!GRACIAS!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ARTCademy “Arts and Crafts Academy”</dc:title>
  <dc:creator>Usuario</dc:creator>
  <cp:lastModifiedBy>projects@internetwebsolutions.es</cp:lastModifiedBy>
  <cp:revision>151</cp:revision>
  <dcterms:modified xsi:type="dcterms:W3CDTF">2020-03-11T16:13:35Z</dcterms:modified>
</cp:coreProperties>
</file>