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22"/>
  </p:notesMasterIdLst>
  <p:sldIdLst>
    <p:sldId id="256" r:id="rId2"/>
    <p:sldId id="272" r:id="rId3"/>
    <p:sldId id="283" r:id="rId4"/>
    <p:sldId id="569" r:id="rId5"/>
    <p:sldId id="570" r:id="rId6"/>
    <p:sldId id="571" r:id="rId7"/>
    <p:sldId id="560" r:id="rId8"/>
    <p:sldId id="572" r:id="rId9"/>
    <p:sldId id="574" r:id="rId10"/>
    <p:sldId id="573" r:id="rId11"/>
    <p:sldId id="561" r:id="rId12"/>
    <p:sldId id="568" r:id="rId13"/>
    <p:sldId id="511" r:id="rId14"/>
    <p:sldId id="562" r:id="rId15"/>
    <p:sldId id="567" r:id="rId16"/>
    <p:sldId id="566" r:id="rId17"/>
    <p:sldId id="563" r:id="rId18"/>
    <p:sldId id="565" r:id="rId19"/>
    <p:sldId id="373" r:id="rId20"/>
    <p:sldId id="274" r:id="rId21"/>
  </p:sldIdLst>
  <p:sldSz cx="9144000" cy="5143500" type="screen16x9"/>
  <p:notesSz cx="6858000" cy="9144000"/>
  <p:embeddedFontLst>
    <p:embeddedFont>
      <p:font typeface="EB Garamond Medium" panose="020B0604020202020204" charset="0"/>
      <p:regular r:id="rId23"/>
      <p:bold r:id="rId24"/>
      <p:italic r:id="rId25"/>
      <p:boldItalic r:id="rId26"/>
    </p:embeddedFont>
    <p:embeddedFont>
      <p:font typeface="Cambria" panose="02040503050406030204" pitchFamily="18" charset="0"/>
      <p:regular r:id="rId27"/>
      <p:bold r:id="rId28"/>
      <p:italic r:id="rId29"/>
      <p:boldItalic r:id="rId30"/>
    </p:embeddedFont>
    <p:embeddedFont>
      <p:font typeface="Century Gothic" panose="020B0502020202020204" pitchFamily="34" charset="0"/>
      <p:regular r:id="rId31"/>
      <p:bold r:id="rId32"/>
      <p:italic r:id="rId33"/>
      <p:boldItalic r:id="rId34"/>
    </p:embeddedFont>
    <p:embeddedFont>
      <p:font typeface="EB Garamond" panose="020B0604020202020204" charset="0"/>
      <p:regular r:id="rId35"/>
      <p:bold r:id="rId36"/>
      <p:italic r:id="rId37"/>
      <p:boldItalic r:id="rId38"/>
    </p:embeddedFont>
    <p:embeddedFont>
      <p:font typeface="Trebuchet MS" panose="020B0603020202020204" pitchFamily="34" charset="0"/>
      <p:regular r:id="rId39"/>
      <p:bold r:id="rId40"/>
      <p:italic r:id="rId41"/>
      <p:boldItalic r:id="rId42"/>
    </p:embeddedFont>
    <p:embeddedFont>
      <p:font typeface="Calibri" panose="020F0502020204030204" pitchFamily="34" charset="0"/>
      <p:regular r:id="rId43"/>
      <p:bold r:id="rId44"/>
      <p:italic r:id="rId45"/>
      <p:boldItalic r:id="rId46"/>
    </p:embeddedFont>
    <p:embeddedFont>
      <p:font typeface="Garamond" panose="02020404030301010803" pitchFamily="18" charset="0"/>
      <p:regular r:id="rId47"/>
      <p:bold r:id="rId48"/>
      <p:italic r:id="rId49"/>
    </p:embeddedFont>
    <p:embeddedFont>
      <p:font typeface="ＭＳ Ｐゴシック" panose="020B0600070205080204" pitchFamily="34" charset="-128"/>
      <p:regular r:id="rId5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lienka Marian" initials="HM" lastIdx="1" clrIdx="0">
    <p:extLst>
      <p:ext uri="{19B8F6BF-5375-455C-9EA6-DF929625EA0E}">
        <p15:presenceInfo xmlns:p15="http://schemas.microsoft.com/office/powerpoint/2012/main" userId="Holienka Mari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3EAFF"/>
    <a:srgbClr val="A3CBFA"/>
    <a:srgbClr val="F24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68" autoAdjust="0"/>
    <p:restoredTop sz="91589" autoAdjust="0"/>
  </p:normalViewPr>
  <p:slideViewPr>
    <p:cSldViewPr snapToGrid="0">
      <p:cViewPr varScale="1">
        <p:scale>
          <a:sx n="90" d="100"/>
          <a:sy n="90" d="100"/>
        </p:scale>
        <p:origin x="894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9" Type="http://schemas.openxmlformats.org/officeDocument/2006/relationships/font" Target="fonts/font17.fntdata"/><Relationship Id="rId21" Type="http://schemas.openxmlformats.org/officeDocument/2006/relationships/slide" Target="slides/slide20.xml"/><Relationship Id="rId34" Type="http://schemas.openxmlformats.org/officeDocument/2006/relationships/font" Target="fonts/font12.fntdata"/><Relationship Id="rId42" Type="http://schemas.openxmlformats.org/officeDocument/2006/relationships/font" Target="fonts/font20.fntdata"/><Relationship Id="rId47" Type="http://schemas.openxmlformats.org/officeDocument/2006/relationships/font" Target="fonts/font25.fntdata"/><Relationship Id="rId50" Type="http://schemas.openxmlformats.org/officeDocument/2006/relationships/font" Target="fonts/font28.fntdata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font" Target="fonts/font16.fntdata"/><Relationship Id="rId46" Type="http://schemas.openxmlformats.org/officeDocument/2006/relationships/font" Target="fonts/font2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41" Type="http://schemas.openxmlformats.org/officeDocument/2006/relationships/font" Target="fonts/font19.fntdata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font" Target="fonts/font15.fntdata"/><Relationship Id="rId40" Type="http://schemas.openxmlformats.org/officeDocument/2006/relationships/font" Target="fonts/font18.fntdata"/><Relationship Id="rId45" Type="http://schemas.openxmlformats.org/officeDocument/2006/relationships/font" Target="fonts/font23.fntdata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49" Type="http://schemas.openxmlformats.org/officeDocument/2006/relationships/font" Target="fonts/font2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4" Type="http://schemas.openxmlformats.org/officeDocument/2006/relationships/font" Target="fonts/font22.fntdata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Relationship Id="rId43" Type="http://schemas.openxmlformats.org/officeDocument/2006/relationships/font" Target="fonts/font21.fntdata"/><Relationship Id="rId48" Type="http://schemas.openxmlformats.org/officeDocument/2006/relationships/font" Target="fonts/font26.fntdata"/><Relationship Id="rId8" Type="http://schemas.openxmlformats.org/officeDocument/2006/relationships/slide" Target="slides/slide7.xml"/><Relationship Id="rId51" Type="http://schemas.openxmlformats.org/officeDocument/2006/relationships/commentAuthors" Target="commentAuthors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B7FF7B-DD35-48DE-94F2-6517974F225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8436412-9751-4595-BE10-C4C288BA0B16}">
      <dgm:prSet phldrT="[Tekst]"/>
      <dgm:spPr/>
      <dgm:t>
        <a:bodyPr/>
        <a:lstStyle/>
        <a:p>
          <a:r>
            <a:rPr lang="pl-PL" dirty="0" smtClean="0"/>
            <a:t>Analiza jobului</a:t>
          </a:r>
          <a:endParaRPr lang="pl-PL" dirty="0"/>
        </a:p>
      </dgm:t>
    </dgm:pt>
    <dgm:pt modelId="{3BB761C1-FA59-4537-A3FC-C732CEFF493B}" type="parTrans" cxnId="{0181FA8E-A7C7-4A78-A29D-ED0612C92123}">
      <dgm:prSet/>
      <dgm:spPr/>
      <dgm:t>
        <a:bodyPr/>
        <a:lstStyle/>
        <a:p>
          <a:endParaRPr lang="pl-PL"/>
        </a:p>
      </dgm:t>
    </dgm:pt>
    <dgm:pt modelId="{749DAE42-1682-41DA-95DF-BDABF7A815E5}" type="sibTrans" cxnId="{0181FA8E-A7C7-4A78-A29D-ED0612C92123}">
      <dgm:prSet/>
      <dgm:spPr/>
      <dgm:t>
        <a:bodyPr/>
        <a:lstStyle/>
        <a:p>
          <a:endParaRPr lang="pl-PL"/>
        </a:p>
      </dgm:t>
    </dgm:pt>
    <dgm:pt modelId="{BAE2ECF1-16DF-497D-A0B7-CAF3A06E8E99}">
      <dgm:prSet phldrT="[Tekst]"/>
      <dgm:spPr/>
      <dgm:t>
        <a:bodyPr/>
        <a:lstStyle/>
        <a:p>
          <a:r>
            <a:rPr lang="pl-PL" dirty="0" smtClean="0"/>
            <a:t>Descierea jobului</a:t>
          </a:r>
          <a:endParaRPr lang="pl-PL" dirty="0"/>
        </a:p>
      </dgm:t>
    </dgm:pt>
    <dgm:pt modelId="{28F7C87E-F609-43EA-84D3-B191E9D5381E}" type="parTrans" cxnId="{0CC042DE-9C56-43D2-B6FB-A6015727CCFC}">
      <dgm:prSet/>
      <dgm:spPr/>
      <dgm:t>
        <a:bodyPr/>
        <a:lstStyle/>
        <a:p>
          <a:endParaRPr lang="pl-PL"/>
        </a:p>
      </dgm:t>
    </dgm:pt>
    <dgm:pt modelId="{89BD6806-E88B-45D4-860F-340821DC2B1B}" type="sibTrans" cxnId="{0CC042DE-9C56-43D2-B6FB-A6015727CCFC}">
      <dgm:prSet/>
      <dgm:spPr/>
      <dgm:t>
        <a:bodyPr/>
        <a:lstStyle/>
        <a:p>
          <a:endParaRPr lang="pl-PL"/>
        </a:p>
      </dgm:t>
    </dgm:pt>
    <dgm:pt modelId="{2B033CF0-D3E4-4F96-8ACA-D588676C0122}">
      <dgm:prSet phldrT="[Tekst]"/>
      <dgm:spPr/>
      <dgm:t>
        <a:bodyPr/>
        <a:lstStyle/>
        <a:p>
          <a:r>
            <a:rPr lang="pl-PL" dirty="0" smtClean="0"/>
            <a:t>Specificarea jobului</a:t>
          </a:r>
          <a:endParaRPr lang="pl-PL" dirty="0"/>
        </a:p>
      </dgm:t>
    </dgm:pt>
    <dgm:pt modelId="{E6A5A1DA-C14F-44E1-ACF1-5FBA621AF5C9}" type="parTrans" cxnId="{ADBAD9C6-1D7B-4BAD-8BE8-FA8E5655D245}">
      <dgm:prSet/>
      <dgm:spPr/>
      <dgm:t>
        <a:bodyPr/>
        <a:lstStyle/>
        <a:p>
          <a:endParaRPr lang="pl-PL"/>
        </a:p>
      </dgm:t>
    </dgm:pt>
    <dgm:pt modelId="{FB2F4A34-5238-4E0D-96C8-25D772E0218F}" type="sibTrans" cxnId="{ADBAD9C6-1D7B-4BAD-8BE8-FA8E5655D245}">
      <dgm:prSet/>
      <dgm:spPr/>
      <dgm:t>
        <a:bodyPr/>
        <a:lstStyle/>
        <a:p>
          <a:endParaRPr lang="pl-PL"/>
        </a:p>
      </dgm:t>
    </dgm:pt>
    <dgm:pt modelId="{2A790261-90AE-4561-AEEB-B04B5A525BB2}" type="pres">
      <dgm:prSet presAssocID="{1DB7FF7B-DD35-48DE-94F2-6517974F225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6E20C40-6D0A-4586-8A0C-D8EB86CB213C}" type="pres">
      <dgm:prSet presAssocID="{58436412-9751-4595-BE10-C4C288BA0B16}" presName="hierRoot1" presStyleCnt="0"/>
      <dgm:spPr/>
    </dgm:pt>
    <dgm:pt modelId="{9FD9045D-E247-4E02-92AD-3FAA5489342F}" type="pres">
      <dgm:prSet presAssocID="{58436412-9751-4595-BE10-C4C288BA0B16}" presName="composite" presStyleCnt="0"/>
      <dgm:spPr/>
    </dgm:pt>
    <dgm:pt modelId="{E3E53E3A-CABE-48CB-AAF1-949AE9BE3EC7}" type="pres">
      <dgm:prSet presAssocID="{58436412-9751-4595-BE10-C4C288BA0B16}" presName="background" presStyleLbl="node0" presStyleIdx="0" presStyleCnt="1"/>
      <dgm:spPr/>
    </dgm:pt>
    <dgm:pt modelId="{C07B96FC-3522-4BF4-96EA-3ACA3AB2548C}" type="pres">
      <dgm:prSet presAssocID="{58436412-9751-4595-BE10-C4C288BA0B1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B2B0974-9434-4AEC-B33E-2D787078F2B5}" type="pres">
      <dgm:prSet presAssocID="{58436412-9751-4595-BE10-C4C288BA0B16}" presName="hierChild2" presStyleCnt="0"/>
      <dgm:spPr/>
    </dgm:pt>
    <dgm:pt modelId="{C128E678-CF6E-4EA0-AFDC-24CD43757CC1}" type="pres">
      <dgm:prSet presAssocID="{28F7C87E-F609-43EA-84D3-B191E9D5381E}" presName="Name10" presStyleLbl="parChTrans1D2" presStyleIdx="0" presStyleCnt="2"/>
      <dgm:spPr/>
      <dgm:t>
        <a:bodyPr/>
        <a:lstStyle/>
        <a:p>
          <a:endParaRPr lang="en-US"/>
        </a:p>
      </dgm:t>
    </dgm:pt>
    <dgm:pt modelId="{2867BD91-C207-40CA-B440-8380F2D518FA}" type="pres">
      <dgm:prSet presAssocID="{BAE2ECF1-16DF-497D-A0B7-CAF3A06E8E99}" presName="hierRoot2" presStyleCnt="0"/>
      <dgm:spPr/>
    </dgm:pt>
    <dgm:pt modelId="{B56D69C8-641C-4B52-97A5-24DF7A2FFD84}" type="pres">
      <dgm:prSet presAssocID="{BAE2ECF1-16DF-497D-A0B7-CAF3A06E8E99}" presName="composite2" presStyleCnt="0"/>
      <dgm:spPr/>
    </dgm:pt>
    <dgm:pt modelId="{00856930-39C4-498E-A3B1-ADF41E9FDA47}" type="pres">
      <dgm:prSet presAssocID="{BAE2ECF1-16DF-497D-A0B7-CAF3A06E8E99}" presName="background2" presStyleLbl="node2" presStyleIdx="0" presStyleCnt="2"/>
      <dgm:spPr/>
    </dgm:pt>
    <dgm:pt modelId="{7982A864-98CB-4F12-841B-5B6E4FABCFCD}" type="pres">
      <dgm:prSet presAssocID="{BAE2ECF1-16DF-497D-A0B7-CAF3A06E8E99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3326614-BA7D-4DE5-9B1A-2F01F78755D6}" type="pres">
      <dgm:prSet presAssocID="{BAE2ECF1-16DF-497D-A0B7-CAF3A06E8E99}" presName="hierChild3" presStyleCnt="0"/>
      <dgm:spPr/>
    </dgm:pt>
    <dgm:pt modelId="{2B8B0F16-3CE8-45D0-B2A2-24793C96D31C}" type="pres">
      <dgm:prSet presAssocID="{E6A5A1DA-C14F-44E1-ACF1-5FBA621AF5C9}" presName="Name10" presStyleLbl="parChTrans1D2" presStyleIdx="1" presStyleCnt="2"/>
      <dgm:spPr/>
      <dgm:t>
        <a:bodyPr/>
        <a:lstStyle/>
        <a:p>
          <a:endParaRPr lang="en-US"/>
        </a:p>
      </dgm:t>
    </dgm:pt>
    <dgm:pt modelId="{2E949DFD-FFD3-4ABB-9512-9997DF2EA0AC}" type="pres">
      <dgm:prSet presAssocID="{2B033CF0-D3E4-4F96-8ACA-D588676C0122}" presName="hierRoot2" presStyleCnt="0"/>
      <dgm:spPr/>
    </dgm:pt>
    <dgm:pt modelId="{40441E4A-4D11-4CCE-9EDA-11851E670398}" type="pres">
      <dgm:prSet presAssocID="{2B033CF0-D3E4-4F96-8ACA-D588676C0122}" presName="composite2" presStyleCnt="0"/>
      <dgm:spPr/>
    </dgm:pt>
    <dgm:pt modelId="{44DF8F53-0BB9-499C-B921-59C297ADD9E2}" type="pres">
      <dgm:prSet presAssocID="{2B033CF0-D3E4-4F96-8ACA-D588676C0122}" presName="background2" presStyleLbl="node2" presStyleIdx="1" presStyleCnt="2"/>
      <dgm:spPr/>
    </dgm:pt>
    <dgm:pt modelId="{4813A052-886D-41D7-B7F6-88FCBE6CECFC}" type="pres">
      <dgm:prSet presAssocID="{2B033CF0-D3E4-4F96-8ACA-D588676C0122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15865A8-647B-49B7-8A68-6E0A0A560D01}" type="pres">
      <dgm:prSet presAssocID="{2B033CF0-D3E4-4F96-8ACA-D588676C0122}" presName="hierChild3" presStyleCnt="0"/>
      <dgm:spPr/>
    </dgm:pt>
  </dgm:ptLst>
  <dgm:cxnLst>
    <dgm:cxn modelId="{072A576C-845D-41D8-8360-F171434F4F0C}" type="presOf" srcId="{E6A5A1DA-C14F-44E1-ACF1-5FBA621AF5C9}" destId="{2B8B0F16-3CE8-45D0-B2A2-24793C96D31C}" srcOrd="0" destOrd="0" presId="urn:microsoft.com/office/officeart/2005/8/layout/hierarchy1"/>
    <dgm:cxn modelId="{D67C35A8-7EF3-4785-8276-2A06A395EF62}" type="presOf" srcId="{BAE2ECF1-16DF-497D-A0B7-CAF3A06E8E99}" destId="{7982A864-98CB-4F12-841B-5B6E4FABCFCD}" srcOrd="0" destOrd="0" presId="urn:microsoft.com/office/officeart/2005/8/layout/hierarchy1"/>
    <dgm:cxn modelId="{6635099C-B427-441C-8390-7531FDA7328D}" type="presOf" srcId="{28F7C87E-F609-43EA-84D3-B191E9D5381E}" destId="{C128E678-CF6E-4EA0-AFDC-24CD43757CC1}" srcOrd="0" destOrd="0" presId="urn:microsoft.com/office/officeart/2005/8/layout/hierarchy1"/>
    <dgm:cxn modelId="{0181FA8E-A7C7-4A78-A29D-ED0612C92123}" srcId="{1DB7FF7B-DD35-48DE-94F2-6517974F225F}" destId="{58436412-9751-4595-BE10-C4C288BA0B16}" srcOrd="0" destOrd="0" parTransId="{3BB761C1-FA59-4537-A3FC-C732CEFF493B}" sibTransId="{749DAE42-1682-41DA-95DF-BDABF7A815E5}"/>
    <dgm:cxn modelId="{D7A12DCA-28D6-4C39-A4E8-C650CEE92B16}" type="presOf" srcId="{1DB7FF7B-DD35-48DE-94F2-6517974F225F}" destId="{2A790261-90AE-4561-AEEB-B04B5A525BB2}" srcOrd="0" destOrd="0" presId="urn:microsoft.com/office/officeart/2005/8/layout/hierarchy1"/>
    <dgm:cxn modelId="{ADBAD9C6-1D7B-4BAD-8BE8-FA8E5655D245}" srcId="{58436412-9751-4595-BE10-C4C288BA0B16}" destId="{2B033CF0-D3E4-4F96-8ACA-D588676C0122}" srcOrd="1" destOrd="0" parTransId="{E6A5A1DA-C14F-44E1-ACF1-5FBA621AF5C9}" sibTransId="{FB2F4A34-5238-4E0D-96C8-25D772E0218F}"/>
    <dgm:cxn modelId="{0CC042DE-9C56-43D2-B6FB-A6015727CCFC}" srcId="{58436412-9751-4595-BE10-C4C288BA0B16}" destId="{BAE2ECF1-16DF-497D-A0B7-CAF3A06E8E99}" srcOrd="0" destOrd="0" parTransId="{28F7C87E-F609-43EA-84D3-B191E9D5381E}" sibTransId="{89BD6806-E88B-45D4-860F-340821DC2B1B}"/>
    <dgm:cxn modelId="{46F1E3FE-4997-497E-98A3-6F88F0723BCC}" type="presOf" srcId="{58436412-9751-4595-BE10-C4C288BA0B16}" destId="{C07B96FC-3522-4BF4-96EA-3ACA3AB2548C}" srcOrd="0" destOrd="0" presId="urn:microsoft.com/office/officeart/2005/8/layout/hierarchy1"/>
    <dgm:cxn modelId="{2B77B12E-3868-4D7E-BEE7-B8F4BE7C7DBE}" type="presOf" srcId="{2B033CF0-D3E4-4F96-8ACA-D588676C0122}" destId="{4813A052-886D-41D7-B7F6-88FCBE6CECFC}" srcOrd="0" destOrd="0" presId="urn:microsoft.com/office/officeart/2005/8/layout/hierarchy1"/>
    <dgm:cxn modelId="{AF82D653-3304-43A8-BAA5-E2395F5E2EA5}" type="presParOf" srcId="{2A790261-90AE-4561-AEEB-B04B5A525BB2}" destId="{16E20C40-6D0A-4586-8A0C-D8EB86CB213C}" srcOrd="0" destOrd="0" presId="urn:microsoft.com/office/officeart/2005/8/layout/hierarchy1"/>
    <dgm:cxn modelId="{1A3F642B-F319-4840-B1D2-B8BC38A4FC1B}" type="presParOf" srcId="{16E20C40-6D0A-4586-8A0C-D8EB86CB213C}" destId="{9FD9045D-E247-4E02-92AD-3FAA5489342F}" srcOrd="0" destOrd="0" presId="urn:microsoft.com/office/officeart/2005/8/layout/hierarchy1"/>
    <dgm:cxn modelId="{F2BCDA66-DCB8-48A0-B194-0BF494307E05}" type="presParOf" srcId="{9FD9045D-E247-4E02-92AD-3FAA5489342F}" destId="{E3E53E3A-CABE-48CB-AAF1-949AE9BE3EC7}" srcOrd="0" destOrd="0" presId="urn:microsoft.com/office/officeart/2005/8/layout/hierarchy1"/>
    <dgm:cxn modelId="{710D9143-8E91-4614-A52D-30488D4D2746}" type="presParOf" srcId="{9FD9045D-E247-4E02-92AD-3FAA5489342F}" destId="{C07B96FC-3522-4BF4-96EA-3ACA3AB2548C}" srcOrd="1" destOrd="0" presId="urn:microsoft.com/office/officeart/2005/8/layout/hierarchy1"/>
    <dgm:cxn modelId="{FBD1651F-FEA2-4013-A3C5-926E0AED9B68}" type="presParOf" srcId="{16E20C40-6D0A-4586-8A0C-D8EB86CB213C}" destId="{5B2B0974-9434-4AEC-B33E-2D787078F2B5}" srcOrd="1" destOrd="0" presId="urn:microsoft.com/office/officeart/2005/8/layout/hierarchy1"/>
    <dgm:cxn modelId="{F8F007B0-274D-48D3-B6CC-248A32FAC962}" type="presParOf" srcId="{5B2B0974-9434-4AEC-B33E-2D787078F2B5}" destId="{C128E678-CF6E-4EA0-AFDC-24CD43757CC1}" srcOrd="0" destOrd="0" presId="urn:microsoft.com/office/officeart/2005/8/layout/hierarchy1"/>
    <dgm:cxn modelId="{023E9DEB-3443-49D8-B921-DE694899C2F1}" type="presParOf" srcId="{5B2B0974-9434-4AEC-B33E-2D787078F2B5}" destId="{2867BD91-C207-40CA-B440-8380F2D518FA}" srcOrd="1" destOrd="0" presId="urn:microsoft.com/office/officeart/2005/8/layout/hierarchy1"/>
    <dgm:cxn modelId="{A7B38B45-AB4F-40D9-A2B5-1BF0E17CD51C}" type="presParOf" srcId="{2867BD91-C207-40CA-B440-8380F2D518FA}" destId="{B56D69C8-641C-4B52-97A5-24DF7A2FFD84}" srcOrd="0" destOrd="0" presId="urn:microsoft.com/office/officeart/2005/8/layout/hierarchy1"/>
    <dgm:cxn modelId="{526F50CF-7E25-49B3-B991-7FDD8D12215C}" type="presParOf" srcId="{B56D69C8-641C-4B52-97A5-24DF7A2FFD84}" destId="{00856930-39C4-498E-A3B1-ADF41E9FDA47}" srcOrd="0" destOrd="0" presId="urn:microsoft.com/office/officeart/2005/8/layout/hierarchy1"/>
    <dgm:cxn modelId="{07E7D6AB-B597-470F-BCB7-E7297392741E}" type="presParOf" srcId="{B56D69C8-641C-4B52-97A5-24DF7A2FFD84}" destId="{7982A864-98CB-4F12-841B-5B6E4FABCFCD}" srcOrd="1" destOrd="0" presId="urn:microsoft.com/office/officeart/2005/8/layout/hierarchy1"/>
    <dgm:cxn modelId="{53CE34CA-CD24-4503-9AAF-2E80D892E0AA}" type="presParOf" srcId="{2867BD91-C207-40CA-B440-8380F2D518FA}" destId="{43326614-BA7D-4DE5-9B1A-2F01F78755D6}" srcOrd="1" destOrd="0" presId="urn:microsoft.com/office/officeart/2005/8/layout/hierarchy1"/>
    <dgm:cxn modelId="{2F2B629F-A551-48BD-95D0-99629EF2841A}" type="presParOf" srcId="{5B2B0974-9434-4AEC-B33E-2D787078F2B5}" destId="{2B8B0F16-3CE8-45D0-B2A2-24793C96D31C}" srcOrd="2" destOrd="0" presId="urn:microsoft.com/office/officeart/2005/8/layout/hierarchy1"/>
    <dgm:cxn modelId="{82C402F1-A90A-4861-B8EE-C7E2DEE41803}" type="presParOf" srcId="{5B2B0974-9434-4AEC-B33E-2D787078F2B5}" destId="{2E949DFD-FFD3-4ABB-9512-9997DF2EA0AC}" srcOrd="3" destOrd="0" presId="urn:microsoft.com/office/officeart/2005/8/layout/hierarchy1"/>
    <dgm:cxn modelId="{A59203CB-C957-467A-A29B-71FCFE3969DB}" type="presParOf" srcId="{2E949DFD-FFD3-4ABB-9512-9997DF2EA0AC}" destId="{40441E4A-4D11-4CCE-9EDA-11851E670398}" srcOrd="0" destOrd="0" presId="urn:microsoft.com/office/officeart/2005/8/layout/hierarchy1"/>
    <dgm:cxn modelId="{FC3172B4-64A3-46AA-A043-89B8833FF6E7}" type="presParOf" srcId="{40441E4A-4D11-4CCE-9EDA-11851E670398}" destId="{44DF8F53-0BB9-499C-B921-59C297ADD9E2}" srcOrd="0" destOrd="0" presId="urn:microsoft.com/office/officeart/2005/8/layout/hierarchy1"/>
    <dgm:cxn modelId="{234EDCA9-6C08-435C-903C-9970F752C5F1}" type="presParOf" srcId="{40441E4A-4D11-4CCE-9EDA-11851E670398}" destId="{4813A052-886D-41D7-B7F6-88FCBE6CECFC}" srcOrd="1" destOrd="0" presId="urn:microsoft.com/office/officeart/2005/8/layout/hierarchy1"/>
    <dgm:cxn modelId="{5F2EDCD2-7019-4C6D-A15F-809CAB7F7985}" type="presParOf" srcId="{2E949DFD-FFD3-4ABB-9512-9997DF2EA0AC}" destId="{A15865A8-647B-49B7-8A68-6E0A0A560D0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784DFF-C3B7-4172-B12A-6740F86B548B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33DF521C-1E0E-476A-9EDF-93FDCFD621F5}">
      <dgm:prSet phldrT="[Tekst]"/>
      <dgm:spPr/>
      <dgm:t>
        <a:bodyPr/>
        <a:lstStyle/>
        <a:p>
          <a:r>
            <a:rPr lang="pl-PL" dirty="0" smtClean="0"/>
            <a:t>Identificarea jobului si revizuirea documentelor revizuite</a:t>
          </a:r>
          <a:endParaRPr lang="pl-PL" dirty="0"/>
        </a:p>
      </dgm:t>
    </dgm:pt>
    <dgm:pt modelId="{0B36C307-CA69-44D4-A09F-60B83141722F}" type="parTrans" cxnId="{C821CFE7-6516-4691-A5CD-881EE4898741}">
      <dgm:prSet/>
      <dgm:spPr/>
      <dgm:t>
        <a:bodyPr/>
        <a:lstStyle/>
        <a:p>
          <a:endParaRPr lang="pl-PL"/>
        </a:p>
      </dgm:t>
    </dgm:pt>
    <dgm:pt modelId="{D77E572E-211E-4EC0-B549-4B04A11EE740}" type="sibTrans" cxnId="{C821CFE7-6516-4691-A5CD-881EE4898741}">
      <dgm:prSet/>
      <dgm:spPr/>
      <dgm:t>
        <a:bodyPr/>
        <a:lstStyle/>
        <a:p>
          <a:endParaRPr lang="pl-PL"/>
        </a:p>
      </dgm:t>
    </dgm:pt>
    <dgm:pt modelId="{EA7A1E93-D78C-46AE-89DA-06BCD3ADC0E7}">
      <dgm:prSet phldrT="[Tekst]"/>
      <dgm:spPr/>
      <dgm:t>
        <a:bodyPr/>
        <a:lstStyle/>
        <a:p>
          <a:r>
            <a:rPr lang="pl-PL" dirty="0" smtClean="0"/>
            <a:t>Explicarea procesului către Manageri </a:t>
          </a:r>
          <a:r>
            <a:rPr lang="pl-PL" dirty="0"/>
            <a:t>and </a:t>
          </a:r>
          <a:r>
            <a:rPr lang="pl-PL" dirty="0" smtClean="0"/>
            <a:t>Angajaţi</a:t>
          </a:r>
          <a:endParaRPr lang="pl-PL" dirty="0"/>
        </a:p>
      </dgm:t>
    </dgm:pt>
    <dgm:pt modelId="{F8357E54-3174-440F-994E-7BB392227FA7}" type="parTrans" cxnId="{8EC5672E-41D8-4A9B-9CD4-54249E07BE38}">
      <dgm:prSet/>
      <dgm:spPr/>
      <dgm:t>
        <a:bodyPr/>
        <a:lstStyle/>
        <a:p>
          <a:endParaRPr lang="pl-PL"/>
        </a:p>
      </dgm:t>
    </dgm:pt>
    <dgm:pt modelId="{21E711E1-13E3-4866-B868-478BDECBFEAE}" type="sibTrans" cxnId="{8EC5672E-41D8-4A9B-9CD4-54249E07BE38}">
      <dgm:prSet/>
      <dgm:spPr/>
      <dgm:t>
        <a:bodyPr/>
        <a:lstStyle/>
        <a:p>
          <a:endParaRPr lang="pl-PL"/>
        </a:p>
      </dgm:t>
    </dgm:pt>
    <dgm:pt modelId="{D9074063-9BBC-4B17-BCF6-AA13BB418688}">
      <dgm:prSet phldrT="[Tekst]"/>
      <dgm:spPr/>
      <dgm:t>
        <a:bodyPr/>
        <a:lstStyle/>
        <a:p>
          <a:r>
            <a:rPr lang="pl-PL" dirty="0" smtClean="0"/>
            <a:t>Conducerea Analizei Jobului folosind interviuri, chestionare sau observaţii</a:t>
          </a:r>
          <a:endParaRPr lang="pl-PL" dirty="0"/>
        </a:p>
      </dgm:t>
    </dgm:pt>
    <dgm:pt modelId="{E428050E-2208-4DED-89D3-AA5A321755F3}" type="parTrans" cxnId="{180D73C6-D592-4E8E-A6E6-0A2CB4208CE4}">
      <dgm:prSet/>
      <dgm:spPr/>
      <dgm:t>
        <a:bodyPr/>
        <a:lstStyle/>
        <a:p>
          <a:endParaRPr lang="pl-PL"/>
        </a:p>
      </dgm:t>
    </dgm:pt>
    <dgm:pt modelId="{8A7100A2-26BF-442A-8566-F1812799A087}" type="sibTrans" cxnId="{180D73C6-D592-4E8E-A6E6-0A2CB4208CE4}">
      <dgm:prSet/>
      <dgm:spPr/>
      <dgm:t>
        <a:bodyPr/>
        <a:lstStyle/>
        <a:p>
          <a:endParaRPr lang="pl-PL"/>
        </a:p>
      </dgm:t>
    </dgm:pt>
    <dgm:pt modelId="{41F9B72A-F21A-4EF7-9FD6-904B949087A7}">
      <dgm:prSet phldrT="[Tekst]"/>
      <dgm:spPr/>
      <dgm:t>
        <a:bodyPr/>
        <a:lstStyle/>
        <a:p>
          <a:r>
            <a:rPr lang="pl-PL" dirty="0" smtClean="0"/>
            <a:t>Pregătirea descrierii jobului</a:t>
          </a:r>
          <a:endParaRPr lang="pl-PL" dirty="0"/>
        </a:p>
      </dgm:t>
    </dgm:pt>
    <dgm:pt modelId="{C88303DB-F831-4602-B70E-B1C307117BFF}" type="parTrans" cxnId="{F2DD8AFF-50BB-48B5-BDBF-0AC8CB8547D8}">
      <dgm:prSet/>
      <dgm:spPr/>
      <dgm:t>
        <a:bodyPr/>
        <a:lstStyle/>
        <a:p>
          <a:endParaRPr lang="pl-PL"/>
        </a:p>
      </dgm:t>
    </dgm:pt>
    <dgm:pt modelId="{CCAB8446-F336-4205-9FB5-07102D6FCBFF}" type="sibTrans" cxnId="{F2DD8AFF-50BB-48B5-BDBF-0AC8CB8547D8}">
      <dgm:prSet/>
      <dgm:spPr/>
      <dgm:t>
        <a:bodyPr/>
        <a:lstStyle/>
        <a:p>
          <a:endParaRPr lang="pl-PL"/>
        </a:p>
      </dgm:t>
    </dgm:pt>
    <dgm:pt modelId="{7C4B7998-A144-4A5A-AF32-D95D12C9905C}">
      <dgm:prSet phldrT="[Tekst]"/>
      <dgm:spPr/>
      <dgm:t>
        <a:bodyPr/>
        <a:lstStyle/>
        <a:p>
          <a:r>
            <a:rPr lang="pl-PL" dirty="0" smtClean="0"/>
            <a:t>Mentinerea si actualizarea descrierilor si specificatiilor jobului</a:t>
          </a:r>
          <a:endParaRPr lang="pl-PL" dirty="0"/>
        </a:p>
      </dgm:t>
    </dgm:pt>
    <dgm:pt modelId="{C0182631-268E-451B-A3BE-5642175EB5BD}" type="parTrans" cxnId="{33C62101-1148-4AE6-81C6-F577FD676BBE}">
      <dgm:prSet/>
      <dgm:spPr/>
      <dgm:t>
        <a:bodyPr/>
        <a:lstStyle/>
        <a:p>
          <a:endParaRPr lang="pl-PL"/>
        </a:p>
      </dgm:t>
    </dgm:pt>
    <dgm:pt modelId="{9F595CEF-F82A-4229-81A1-F5D0CF32CBAB}" type="sibTrans" cxnId="{33C62101-1148-4AE6-81C6-F577FD676BBE}">
      <dgm:prSet/>
      <dgm:spPr/>
      <dgm:t>
        <a:bodyPr/>
        <a:lstStyle/>
        <a:p>
          <a:endParaRPr lang="pl-PL"/>
        </a:p>
      </dgm:t>
    </dgm:pt>
    <dgm:pt modelId="{149E4D1B-A81A-45C2-ABA1-595B6707ED9C}" type="pres">
      <dgm:prSet presAssocID="{F9784DFF-C3B7-4172-B12A-6740F86B548B}" presName="linearFlow" presStyleCnt="0">
        <dgm:presLayoutVars>
          <dgm:resizeHandles val="exact"/>
        </dgm:presLayoutVars>
      </dgm:prSet>
      <dgm:spPr/>
    </dgm:pt>
    <dgm:pt modelId="{9ECBFD0E-7866-4982-9A3A-442012A78B0B}" type="pres">
      <dgm:prSet presAssocID="{33DF521C-1E0E-476A-9EDF-93FDCFD621F5}" presName="node" presStyleLbl="node1" presStyleIdx="0" presStyleCnt="5" custScaleX="1808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6981E4-3F72-4BB8-B114-E73A15C738B6}" type="pres">
      <dgm:prSet presAssocID="{D77E572E-211E-4EC0-B549-4B04A11EE740}" presName="sibTrans" presStyleLbl="sibTrans2D1" presStyleIdx="0" presStyleCnt="4"/>
      <dgm:spPr/>
      <dgm:t>
        <a:bodyPr/>
        <a:lstStyle/>
        <a:p>
          <a:endParaRPr lang="en-US"/>
        </a:p>
      </dgm:t>
    </dgm:pt>
    <dgm:pt modelId="{A5ACA0A1-32E0-40E8-9C51-51395E40927D}" type="pres">
      <dgm:prSet presAssocID="{D77E572E-211E-4EC0-B549-4B04A11EE740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6221FA1F-57B0-4713-9BB0-E3F1DB2BE95B}" type="pres">
      <dgm:prSet presAssocID="{EA7A1E93-D78C-46AE-89DA-06BCD3ADC0E7}" presName="node" presStyleLbl="node1" presStyleIdx="1" presStyleCnt="5" custScaleX="180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E7F3AC-CF8E-47AF-904E-B391E0627A30}" type="pres">
      <dgm:prSet presAssocID="{21E711E1-13E3-4866-B868-478BDECBFEAE}" presName="sibTrans" presStyleLbl="sibTrans2D1" presStyleIdx="1" presStyleCnt="4"/>
      <dgm:spPr/>
      <dgm:t>
        <a:bodyPr/>
        <a:lstStyle/>
        <a:p>
          <a:endParaRPr lang="en-US"/>
        </a:p>
      </dgm:t>
    </dgm:pt>
    <dgm:pt modelId="{8F22F2A2-85FA-4547-B3F1-8A470EEDF3BA}" type="pres">
      <dgm:prSet presAssocID="{21E711E1-13E3-4866-B868-478BDECBFEAE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F742F7F5-2A71-4531-B498-B977582468A5}" type="pres">
      <dgm:prSet presAssocID="{D9074063-9BBC-4B17-BCF6-AA13BB418688}" presName="node" presStyleLbl="node1" presStyleIdx="2" presStyleCnt="5" custScaleX="1814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B99D70-B035-4837-8E31-BF3656D7D257}" type="pres">
      <dgm:prSet presAssocID="{8A7100A2-26BF-442A-8566-F1812799A087}" presName="sibTrans" presStyleLbl="sibTrans2D1" presStyleIdx="2" presStyleCnt="4"/>
      <dgm:spPr/>
      <dgm:t>
        <a:bodyPr/>
        <a:lstStyle/>
        <a:p>
          <a:endParaRPr lang="en-US"/>
        </a:p>
      </dgm:t>
    </dgm:pt>
    <dgm:pt modelId="{62695F56-5F1F-4826-B856-87BAD263EC25}" type="pres">
      <dgm:prSet presAssocID="{8A7100A2-26BF-442A-8566-F1812799A087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2783B170-125E-42FC-9CF8-35107D0EE22E}" type="pres">
      <dgm:prSet presAssocID="{41F9B72A-F21A-4EF7-9FD6-904B949087A7}" presName="node" presStyleLbl="node1" presStyleIdx="3" presStyleCnt="5" custScaleX="1766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1CA570-9BA8-4E73-B06F-01CAF7B7ACBB}" type="pres">
      <dgm:prSet presAssocID="{CCAB8446-F336-4205-9FB5-07102D6FCBFF}" presName="sibTrans" presStyleLbl="sibTrans2D1" presStyleIdx="3" presStyleCnt="4"/>
      <dgm:spPr/>
      <dgm:t>
        <a:bodyPr/>
        <a:lstStyle/>
        <a:p>
          <a:endParaRPr lang="en-US"/>
        </a:p>
      </dgm:t>
    </dgm:pt>
    <dgm:pt modelId="{EAD15259-F946-48B3-A0F2-CCB5A04C56C8}" type="pres">
      <dgm:prSet presAssocID="{CCAB8446-F336-4205-9FB5-07102D6FCBFF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3D00AD7C-63A4-4D24-9690-9AE5AF49C566}" type="pres">
      <dgm:prSet presAssocID="{7C4B7998-A144-4A5A-AF32-D95D12C9905C}" presName="node" presStyleLbl="node1" presStyleIdx="4" presStyleCnt="5" custScaleX="1753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262E01-61CA-4638-B8AD-35F9D7FC8062}" type="presOf" srcId="{33DF521C-1E0E-476A-9EDF-93FDCFD621F5}" destId="{9ECBFD0E-7866-4982-9A3A-442012A78B0B}" srcOrd="0" destOrd="0" presId="urn:microsoft.com/office/officeart/2005/8/layout/process2"/>
    <dgm:cxn modelId="{180D73C6-D592-4E8E-A6E6-0A2CB4208CE4}" srcId="{F9784DFF-C3B7-4172-B12A-6740F86B548B}" destId="{D9074063-9BBC-4B17-BCF6-AA13BB418688}" srcOrd="2" destOrd="0" parTransId="{E428050E-2208-4DED-89D3-AA5A321755F3}" sibTransId="{8A7100A2-26BF-442A-8566-F1812799A087}"/>
    <dgm:cxn modelId="{F2DD8AFF-50BB-48B5-BDBF-0AC8CB8547D8}" srcId="{F9784DFF-C3B7-4172-B12A-6740F86B548B}" destId="{41F9B72A-F21A-4EF7-9FD6-904B949087A7}" srcOrd="3" destOrd="0" parTransId="{C88303DB-F831-4602-B70E-B1C307117BFF}" sibTransId="{CCAB8446-F336-4205-9FB5-07102D6FCBFF}"/>
    <dgm:cxn modelId="{64EEC242-B7B5-4EE6-AE4B-73BC86190B0D}" type="presOf" srcId="{7C4B7998-A144-4A5A-AF32-D95D12C9905C}" destId="{3D00AD7C-63A4-4D24-9690-9AE5AF49C566}" srcOrd="0" destOrd="0" presId="urn:microsoft.com/office/officeart/2005/8/layout/process2"/>
    <dgm:cxn modelId="{B43F42CF-9AAC-44CA-8BD8-99F8AD9FAEAF}" type="presOf" srcId="{D77E572E-211E-4EC0-B549-4B04A11EE740}" destId="{A5ACA0A1-32E0-40E8-9C51-51395E40927D}" srcOrd="1" destOrd="0" presId="urn:microsoft.com/office/officeart/2005/8/layout/process2"/>
    <dgm:cxn modelId="{8EC5672E-41D8-4A9B-9CD4-54249E07BE38}" srcId="{F9784DFF-C3B7-4172-B12A-6740F86B548B}" destId="{EA7A1E93-D78C-46AE-89DA-06BCD3ADC0E7}" srcOrd="1" destOrd="0" parTransId="{F8357E54-3174-440F-994E-7BB392227FA7}" sibTransId="{21E711E1-13E3-4866-B868-478BDECBFEAE}"/>
    <dgm:cxn modelId="{733C3C78-5AB5-4C1D-A068-EFEE41CFAFF0}" type="presOf" srcId="{41F9B72A-F21A-4EF7-9FD6-904B949087A7}" destId="{2783B170-125E-42FC-9CF8-35107D0EE22E}" srcOrd="0" destOrd="0" presId="urn:microsoft.com/office/officeart/2005/8/layout/process2"/>
    <dgm:cxn modelId="{2E40075D-724E-4A9A-8543-A471CE6E8BBC}" type="presOf" srcId="{8A7100A2-26BF-442A-8566-F1812799A087}" destId="{62695F56-5F1F-4826-B856-87BAD263EC25}" srcOrd="1" destOrd="0" presId="urn:microsoft.com/office/officeart/2005/8/layout/process2"/>
    <dgm:cxn modelId="{35638E41-FCFB-432C-A4FD-C9917A4DD164}" type="presOf" srcId="{21E711E1-13E3-4866-B868-478BDECBFEAE}" destId="{8F22F2A2-85FA-4547-B3F1-8A470EEDF3BA}" srcOrd="1" destOrd="0" presId="urn:microsoft.com/office/officeart/2005/8/layout/process2"/>
    <dgm:cxn modelId="{33C62101-1148-4AE6-81C6-F577FD676BBE}" srcId="{F9784DFF-C3B7-4172-B12A-6740F86B548B}" destId="{7C4B7998-A144-4A5A-AF32-D95D12C9905C}" srcOrd="4" destOrd="0" parTransId="{C0182631-268E-451B-A3BE-5642175EB5BD}" sibTransId="{9F595CEF-F82A-4229-81A1-F5D0CF32CBAB}"/>
    <dgm:cxn modelId="{38203B48-F381-4A5C-9A2D-3C78D9977840}" type="presOf" srcId="{8A7100A2-26BF-442A-8566-F1812799A087}" destId="{F5B99D70-B035-4837-8E31-BF3656D7D257}" srcOrd="0" destOrd="0" presId="urn:microsoft.com/office/officeart/2005/8/layout/process2"/>
    <dgm:cxn modelId="{63CBD428-7AC6-4A6F-92B0-3D2C0697D7E0}" type="presOf" srcId="{21E711E1-13E3-4866-B868-478BDECBFEAE}" destId="{C2E7F3AC-CF8E-47AF-904E-B391E0627A30}" srcOrd="0" destOrd="0" presId="urn:microsoft.com/office/officeart/2005/8/layout/process2"/>
    <dgm:cxn modelId="{C821CFE7-6516-4691-A5CD-881EE4898741}" srcId="{F9784DFF-C3B7-4172-B12A-6740F86B548B}" destId="{33DF521C-1E0E-476A-9EDF-93FDCFD621F5}" srcOrd="0" destOrd="0" parTransId="{0B36C307-CA69-44D4-A09F-60B83141722F}" sibTransId="{D77E572E-211E-4EC0-B549-4B04A11EE740}"/>
    <dgm:cxn modelId="{3DD00756-A841-4B11-ADAE-2C3F75010D0E}" type="presOf" srcId="{D77E572E-211E-4EC0-B549-4B04A11EE740}" destId="{B46981E4-3F72-4BB8-B114-E73A15C738B6}" srcOrd="0" destOrd="0" presId="urn:microsoft.com/office/officeart/2005/8/layout/process2"/>
    <dgm:cxn modelId="{302ED93D-B2F6-4624-8569-AB7FD612B846}" type="presOf" srcId="{EA7A1E93-D78C-46AE-89DA-06BCD3ADC0E7}" destId="{6221FA1F-57B0-4713-9BB0-E3F1DB2BE95B}" srcOrd="0" destOrd="0" presId="urn:microsoft.com/office/officeart/2005/8/layout/process2"/>
    <dgm:cxn modelId="{78F14D5E-49F3-4EDF-A2CF-D82E8B870919}" type="presOf" srcId="{CCAB8446-F336-4205-9FB5-07102D6FCBFF}" destId="{EAD15259-F946-48B3-A0F2-CCB5A04C56C8}" srcOrd="1" destOrd="0" presId="urn:microsoft.com/office/officeart/2005/8/layout/process2"/>
    <dgm:cxn modelId="{3B564B8B-F941-4921-963B-C4C98792C191}" type="presOf" srcId="{D9074063-9BBC-4B17-BCF6-AA13BB418688}" destId="{F742F7F5-2A71-4531-B498-B977582468A5}" srcOrd="0" destOrd="0" presId="urn:microsoft.com/office/officeart/2005/8/layout/process2"/>
    <dgm:cxn modelId="{27C5ECC9-03B0-4A4E-B1E2-00668F06E620}" type="presOf" srcId="{CCAB8446-F336-4205-9FB5-07102D6FCBFF}" destId="{3C1CA570-9BA8-4E73-B06F-01CAF7B7ACBB}" srcOrd="0" destOrd="0" presId="urn:microsoft.com/office/officeart/2005/8/layout/process2"/>
    <dgm:cxn modelId="{25481A0A-5683-4F96-AB91-3B6D679700F3}" type="presOf" srcId="{F9784DFF-C3B7-4172-B12A-6740F86B548B}" destId="{149E4D1B-A81A-45C2-ABA1-595B6707ED9C}" srcOrd="0" destOrd="0" presId="urn:microsoft.com/office/officeart/2005/8/layout/process2"/>
    <dgm:cxn modelId="{D0F8B72D-43B9-4220-A5C4-868E73A4AC21}" type="presParOf" srcId="{149E4D1B-A81A-45C2-ABA1-595B6707ED9C}" destId="{9ECBFD0E-7866-4982-9A3A-442012A78B0B}" srcOrd="0" destOrd="0" presId="urn:microsoft.com/office/officeart/2005/8/layout/process2"/>
    <dgm:cxn modelId="{AC8F51DC-62C9-4581-9574-B3EEFA673626}" type="presParOf" srcId="{149E4D1B-A81A-45C2-ABA1-595B6707ED9C}" destId="{B46981E4-3F72-4BB8-B114-E73A15C738B6}" srcOrd="1" destOrd="0" presId="urn:microsoft.com/office/officeart/2005/8/layout/process2"/>
    <dgm:cxn modelId="{6E7603AD-9EDE-4971-A438-38315EF7D1AC}" type="presParOf" srcId="{B46981E4-3F72-4BB8-B114-E73A15C738B6}" destId="{A5ACA0A1-32E0-40E8-9C51-51395E40927D}" srcOrd="0" destOrd="0" presId="urn:microsoft.com/office/officeart/2005/8/layout/process2"/>
    <dgm:cxn modelId="{90256E18-10CC-4FAE-BC0C-34E148C35E0B}" type="presParOf" srcId="{149E4D1B-A81A-45C2-ABA1-595B6707ED9C}" destId="{6221FA1F-57B0-4713-9BB0-E3F1DB2BE95B}" srcOrd="2" destOrd="0" presId="urn:microsoft.com/office/officeart/2005/8/layout/process2"/>
    <dgm:cxn modelId="{AE89E630-D969-420D-8300-A96B68A7E963}" type="presParOf" srcId="{149E4D1B-A81A-45C2-ABA1-595B6707ED9C}" destId="{C2E7F3AC-CF8E-47AF-904E-B391E0627A30}" srcOrd="3" destOrd="0" presId="urn:microsoft.com/office/officeart/2005/8/layout/process2"/>
    <dgm:cxn modelId="{896FFB29-82B4-4A7B-8311-0B439D6CF77F}" type="presParOf" srcId="{C2E7F3AC-CF8E-47AF-904E-B391E0627A30}" destId="{8F22F2A2-85FA-4547-B3F1-8A470EEDF3BA}" srcOrd="0" destOrd="0" presId="urn:microsoft.com/office/officeart/2005/8/layout/process2"/>
    <dgm:cxn modelId="{8723A519-1348-444D-923F-60C85112814D}" type="presParOf" srcId="{149E4D1B-A81A-45C2-ABA1-595B6707ED9C}" destId="{F742F7F5-2A71-4531-B498-B977582468A5}" srcOrd="4" destOrd="0" presId="urn:microsoft.com/office/officeart/2005/8/layout/process2"/>
    <dgm:cxn modelId="{11BAB6ED-94B7-4783-9740-2DFCF39D3B32}" type="presParOf" srcId="{149E4D1B-A81A-45C2-ABA1-595B6707ED9C}" destId="{F5B99D70-B035-4837-8E31-BF3656D7D257}" srcOrd="5" destOrd="0" presId="urn:microsoft.com/office/officeart/2005/8/layout/process2"/>
    <dgm:cxn modelId="{4123418A-78D1-4D9E-9344-0C768A73233D}" type="presParOf" srcId="{F5B99D70-B035-4837-8E31-BF3656D7D257}" destId="{62695F56-5F1F-4826-B856-87BAD263EC25}" srcOrd="0" destOrd="0" presId="urn:microsoft.com/office/officeart/2005/8/layout/process2"/>
    <dgm:cxn modelId="{51E3BF8D-EBA2-46FC-A37F-9055AB1F05C1}" type="presParOf" srcId="{149E4D1B-A81A-45C2-ABA1-595B6707ED9C}" destId="{2783B170-125E-42FC-9CF8-35107D0EE22E}" srcOrd="6" destOrd="0" presId="urn:microsoft.com/office/officeart/2005/8/layout/process2"/>
    <dgm:cxn modelId="{7F04C207-A6E1-42BB-8DDC-28780AC31665}" type="presParOf" srcId="{149E4D1B-A81A-45C2-ABA1-595B6707ED9C}" destId="{3C1CA570-9BA8-4E73-B06F-01CAF7B7ACBB}" srcOrd="7" destOrd="0" presId="urn:microsoft.com/office/officeart/2005/8/layout/process2"/>
    <dgm:cxn modelId="{BCD866B6-4A25-48B9-AB52-7B4F66B091F2}" type="presParOf" srcId="{3C1CA570-9BA8-4E73-B06F-01CAF7B7ACBB}" destId="{EAD15259-F946-48B3-A0F2-CCB5A04C56C8}" srcOrd="0" destOrd="0" presId="urn:microsoft.com/office/officeart/2005/8/layout/process2"/>
    <dgm:cxn modelId="{FD4CA61D-1B15-410C-A069-071E5806CC75}" type="presParOf" srcId="{149E4D1B-A81A-45C2-ABA1-595B6707ED9C}" destId="{3D00AD7C-63A4-4D24-9690-9AE5AF49C566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5B5836C-519B-C444-A539-BB6205EE98F2}" type="doc">
      <dgm:prSet loTypeId="urn:microsoft.com/office/officeart/2005/8/layout/cycle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BC09FE0C-4CBF-D144-AD52-E2759CAE2C22}">
      <dgm:prSet phldrT="[Tekst]" custT="1"/>
      <dgm:spPr/>
      <dgm:t>
        <a:bodyPr/>
        <a:lstStyle/>
        <a:p>
          <a:pPr>
            <a:buNone/>
          </a:pPr>
          <a:r>
            <a:rPr lang="pl-PL" sz="1200" b="1" dirty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1. </a:t>
          </a:r>
          <a:r>
            <a:rPr lang="en-US" sz="1200" b="1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Evaluarea</a:t>
          </a:r>
          <a:r>
            <a:rPr lang="en-US" sz="1200" b="1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nevoilor</a:t>
          </a:r>
          <a:r>
            <a:rPr lang="en-US" sz="1200" b="1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de </a:t>
          </a:r>
          <a:r>
            <a:rPr lang="en-US" sz="1200" b="1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instruire</a:t>
          </a:r>
          <a:endParaRPr lang="pl-PL" sz="1200" b="1" dirty="0">
            <a:solidFill>
              <a:srgbClr val="000000"/>
            </a:solidFill>
            <a:latin typeface="Calibri" panose="020F0502020204030204"/>
            <a:ea typeface="+mn-ea"/>
            <a:cs typeface="+mn-cs"/>
          </a:endParaRPr>
        </a:p>
      </dgm:t>
    </dgm:pt>
    <dgm:pt modelId="{A7E76257-EFC5-6F4F-BE01-EC2F2DA7F7FD}" type="parTrans" cxnId="{6032092B-014C-7D4F-B7D4-6FC4C6AC36FA}">
      <dgm:prSet/>
      <dgm:spPr/>
      <dgm:t>
        <a:bodyPr/>
        <a:lstStyle/>
        <a:p>
          <a:endParaRPr lang="pl-PL"/>
        </a:p>
      </dgm:t>
    </dgm:pt>
    <dgm:pt modelId="{BC855BEC-A6A2-5841-9838-F49FB84134DC}" type="sibTrans" cxnId="{6032092B-014C-7D4F-B7D4-6FC4C6AC36FA}">
      <dgm:prSet/>
      <dgm:spPr/>
      <dgm:t>
        <a:bodyPr/>
        <a:lstStyle/>
        <a:p>
          <a:endParaRPr lang="pl-PL"/>
        </a:p>
      </dgm:t>
    </dgm:pt>
    <dgm:pt modelId="{05C09806-6FCE-8547-8F2B-3F03B418E12A}">
      <dgm:prSet phldrT="[Tekst]" custT="1"/>
      <dgm:spPr/>
      <dgm:t>
        <a:bodyPr/>
        <a:lstStyle/>
        <a:p>
          <a:pPr>
            <a:buNone/>
          </a:pPr>
          <a:r>
            <a:rPr lang="pl-PL" sz="1200" b="1" dirty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2. </a:t>
          </a:r>
          <a:r>
            <a:rPr lang="pl-PL" sz="1200" b="1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Design</a:t>
          </a:r>
          <a:r>
            <a:rPr lang="en-US" sz="1200" b="1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ul</a:t>
          </a:r>
          <a:r>
            <a:rPr lang="pl-PL" sz="1200" b="1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instruirii</a:t>
          </a:r>
          <a:endParaRPr lang="pl-PL" sz="1200" b="1" dirty="0">
            <a:solidFill>
              <a:srgbClr val="000000"/>
            </a:solidFill>
            <a:latin typeface="Calibri" panose="020F0502020204030204"/>
            <a:ea typeface="+mn-ea"/>
            <a:cs typeface="+mn-cs"/>
          </a:endParaRPr>
        </a:p>
      </dgm:t>
    </dgm:pt>
    <dgm:pt modelId="{6570E3A0-D1AF-DD40-A7AF-F9074FEF1AFE}" type="parTrans" cxnId="{5F521CE1-9EFF-814F-9BBF-A2E721A83CE2}">
      <dgm:prSet/>
      <dgm:spPr/>
      <dgm:t>
        <a:bodyPr/>
        <a:lstStyle/>
        <a:p>
          <a:endParaRPr lang="pl-PL"/>
        </a:p>
      </dgm:t>
    </dgm:pt>
    <dgm:pt modelId="{53B1C822-71B6-564E-B340-E4973914657C}" type="sibTrans" cxnId="{5F521CE1-9EFF-814F-9BBF-A2E721A83CE2}">
      <dgm:prSet/>
      <dgm:spPr/>
      <dgm:t>
        <a:bodyPr/>
        <a:lstStyle/>
        <a:p>
          <a:endParaRPr lang="pl-PL"/>
        </a:p>
      </dgm:t>
    </dgm:pt>
    <dgm:pt modelId="{2E31680E-1561-2440-A8B3-5761B5025ACC}">
      <dgm:prSet phldrT="[Tekst]" custT="1"/>
      <dgm:spPr/>
      <dgm:t>
        <a:bodyPr/>
        <a:lstStyle/>
        <a:p>
          <a:pPr>
            <a:buNone/>
          </a:pPr>
          <a:r>
            <a:rPr lang="pl-PL" sz="1200" b="1" dirty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3. </a:t>
          </a:r>
          <a:r>
            <a:rPr lang="en-US" sz="1200" b="1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Livrarea</a:t>
          </a:r>
          <a:r>
            <a:rPr lang="en-US" sz="1200" b="1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instruirii</a:t>
          </a:r>
          <a:endParaRPr lang="pl-PL" sz="1200" dirty="0">
            <a:solidFill>
              <a:srgbClr val="000000"/>
            </a:solidFill>
          </a:endParaRPr>
        </a:p>
      </dgm:t>
    </dgm:pt>
    <dgm:pt modelId="{FA3DCF13-65CD-9A4B-920F-C34286F9E816}" type="parTrans" cxnId="{34C9194C-C49F-064C-86EC-E007E2B257CB}">
      <dgm:prSet/>
      <dgm:spPr/>
      <dgm:t>
        <a:bodyPr/>
        <a:lstStyle/>
        <a:p>
          <a:endParaRPr lang="pl-PL"/>
        </a:p>
      </dgm:t>
    </dgm:pt>
    <dgm:pt modelId="{CB69806F-A8CB-B345-BC16-55B794DCB9CA}" type="sibTrans" cxnId="{34C9194C-C49F-064C-86EC-E007E2B257CB}">
      <dgm:prSet/>
      <dgm:spPr/>
      <dgm:t>
        <a:bodyPr/>
        <a:lstStyle/>
        <a:p>
          <a:endParaRPr lang="pl-PL"/>
        </a:p>
      </dgm:t>
    </dgm:pt>
    <dgm:pt modelId="{E53D5985-AF54-4F4E-A64E-F223AF3D04DC}">
      <dgm:prSet/>
      <dgm:spPr/>
      <dgm:t>
        <a:bodyPr/>
        <a:lstStyle/>
        <a:p>
          <a:pPr>
            <a:buNone/>
          </a:pPr>
          <a:r>
            <a:rPr lang="en-US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Colectarea</a:t>
          </a:r>
          <a:r>
            <a:rPr lang="en-US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informatiilor</a:t>
          </a:r>
          <a:r>
            <a:rPr lang="en-US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din</a:t>
          </a:r>
          <a:r>
            <a:rPr lang="pl-PL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: </a:t>
          </a:r>
          <a:r>
            <a:rPr lang="en-US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problem care </a:t>
          </a:r>
          <a:r>
            <a:rPr lang="en-US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apar</a:t>
          </a:r>
          <a:r>
            <a:rPr lang="pl-PL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US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performanta</a:t>
          </a:r>
          <a:r>
            <a:rPr lang="en-US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scazuta</a:t>
          </a:r>
          <a:r>
            <a:rPr lang="pl-PL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US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noi</a:t>
          </a:r>
          <a:r>
            <a:rPr lang="en-US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provocari</a:t>
          </a:r>
          <a:r>
            <a:rPr lang="pl-PL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US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nevoile</a:t>
          </a:r>
          <a:r>
            <a:rPr lang="en-US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angajatilor</a:t>
          </a:r>
          <a:endParaRPr lang="pl-PL" dirty="0">
            <a:solidFill>
              <a:srgbClr val="000000"/>
            </a:solidFill>
          </a:endParaRPr>
        </a:p>
      </dgm:t>
    </dgm:pt>
    <dgm:pt modelId="{CE60EB7A-4723-E84F-9E8D-466350AD8EAA}" type="parTrans" cxnId="{914DBD28-8FF1-C84F-8EF3-94DDB598D2C9}">
      <dgm:prSet/>
      <dgm:spPr/>
      <dgm:t>
        <a:bodyPr/>
        <a:lstStyle/>
        <a:p>
          <a:endParaRPr lang="pl-PL"/>
        </a:p>
      </dgm:t>
    </dgm:pt>
    <dgm:pt modelId="{9ADA03D6-BDAD-F74B-8A10-86F65EB381B8}" type="sibTrans" cxnId="{914DBD28-8FF1-C84F-8EF3-94DDB598D2C9}">
      <dgm:prSet/>
      <dgm:spPr/>
      <dgm:t>
        <a:bodyPr/>
        <a:lstStyle/>
        <a:p>
          <a:endParaRPr lang="pl-PL"/>
        </a:p>
      </dgm:t>
    </dgm:pt>
    <dgm:pt modelId="{2269853F-50DE-7B4A-99A3-5C594036CBDD}">
      <dgm:prSet/>
      <dgm:spPr/>
      <dgm:t>
        <a:bodyPr/>
        <a:lstStyle/>
        <a:p>
          <a:r>
            <a:rPr lang="en-US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Ce </a:t>
          </a:r>
          <a:r>
            <a:rPr lang="en-US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metode</a:t>
          </a:r>
          <a:r>
            <a:rPr lang="en-US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pot fi </a:t>
          </a:r>
          <a:r>
            <a:rPr lang="en-US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folosite</a:t>
          </a:r>
          <a:r>
            <a:rPr lang="pl-PL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?</a:t>
          </a:r>
          <a:r>
            <a:rPr lang="en-US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Pentru</a:t>
          </a:r>
          <a:r>
            <a:rPr lang="en-US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instruirea</a:t>
          </a:r>
          <a:r>
            <a:rPr lang="en-US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angajatior</a:t>
          </a:r>
          <a:r>
            <a:rPr lang="pl-PL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/ </a:t>
          </a:r>
          <a:r>
            <a:rPr lang="en-US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inafara</a:t>
          </a:r>
          <a:r>
            <a:rPr lang="en-US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jobului</a:t>
          </a:r>
          <a:endParaRPr lang="pl-PL" dirty="0">
            <a:solidFill>
              <a:srgbClr val="000000"/>
            </a:solidFill>
          </a:endParaRPr>
        </a:p>
      </dgm:t>
    </dgm:pt>
    <dgm:pt modelId="{174C1A1C-C03F-D74F-B86E-F21C72B94D12}" type="parTrans" cxnId="{2A7109FF-16CE-B44E-A8C6-979F36CBF2B5}">
      <dgm:prSet/>
      <dgm:spPr/>
      <dgm:t>
        <a:bodyPr/>
        <a:lstStyle/>
        <a:p>
          <a:endParaRPr lang="pl-PL"/>
        </a:p>
      </dgm:t>
    </dgm:pt>
    <dgm:pt modelId="{17802A15-8F78-E748-89A1-B367FED0EF0E}" type="sibTrans" cxnId="{2A7109FF-16CE-B44E-A8C6-979F36CBF2B5}">
      <dgm:prSet/>
      <dgm:spPr/>
      <dgm:t>
        <a:bodyPr/>
        <a:lstStyle/>
        <a:p>
          <a:endParaRPr lang="pl-PL"/>
        </a:p>
      </dgm:t>
    </dgm:pt>
    <dgm:pt modelId="{A60BAAE4-3396-9C46-ADE8-47CCEF3E1FA2}">
      <dgm:prSet/>
      <dgm:spPr/>
      <dgm:t>
        <a:bodyPr/>
        <a:lstStyle/>
        <a:p>
          <a:endParaRPr lang="pl-PL" dirty="0">
            <a:solidFill>
              <a:srgbClr val="000000"/>
            </a:solidFill>
          </a:endParaRPr>
        </a:p>
      </dgm:t>
    </dgm:pt>
    <dgm:pt modelId="{3688BCBF-15CB-8A4A-8BB5-8BFF59AEF493}" type="parTrans" cxnId="{284D7018-8B99-C74D-917D-AEADA84A4E87}">
      <dgm:prSet/>
      <dgm:spPr/>
      <dgm:t>
        <a:bodyPr/>
        <a:lstStyle/>
        <a:p>
          <a:endParaRPr lang="pl-PL"/>
        </a:p>
      </dgm:t>
    </dgm:pt>
    <dgm:pt modelId="{89199CA5-FAD3-4246-8017-3904B127F944}" type="sibTrans" cxnId="{284D7018-8B99-C74D-917D-AEADA84A4E87}">
      <dgm:prSet/>
      <dgm:spPr/>
      <dgm:t>
        <a:bodyPr/>
        <a:lstStyle/>
        <a:p>
          <a:endParaRPr lang="pl-PL"/>
        </a:p>
      </dgm:t>
    </dgm:pt>
    <dgm:pt modelId="{079FFFFA-AC93-D944-8446-3F55E5E39631}">
      <dgm:prSet/>
      <dgm:spPr/>
      <dgm:t>
        <a:bodyPr/>
        <a:lstStyle/>
        <a:p>
          <a:r>
            <a:rPr lang="en-US" dirty="0" err="1" smtClean="0"/>
            <a:t>Unde</a:t>
          </a:r>
          <a:r>
            <a:rPr lang="pl-PL" dirty="0" smtClean="0"/>
            <a:t>?</a:t>
          </a:r>
          <a:endParaRPr lang="pl-PL" dirty="0"/>
        </a:p>
      </dgm:t>
    </dgm:pt>
    <dgm:pt modelId="{15F2626E-28DF-4748-8D96-7B14BCC79104}" type="parTrans" cxnId="{575A7CF6-C7F3-8246-A32D-C81DF41FEFD1}">
      <dgm:prSet/>
      <dgm:spPr/>
      <dgm:t>
        <a:bodyPr/>
        <a:lstStyle/>
        <a:p>
          <a:endParaRPr lang="pl-PL"/>
        </a:p>
      </dgm:t>
    </dgm:pt>
    <dgm:pt modelId="{B14AC170-3103-AC49-B78D-8370B66E9F62}" type="sibTrans" cxnId="{575A7CF6-C7F3-8246-A32D-C81DF41FEFD1}">
      <dgm:prSet/>
      <dgm:spPr/>
      <dgm:t>
        <a:bodyPr/>
        <a:lstStyle/>
        <a:p>
          <a:endParaRPr lang="pl-PL"/>
        </a:p>
      </dgm:t>
    </dgm:pt>
    <dgm:pt modelId="{D9432FA1-78AF-E141-906E-CA026C6AE1B5}">
      <dgm:prSet/>
      <dgm:spPr/>
      <dgm:t>
        <a:bodyPr/>
        <a:lstStyle/>
        <a:p>
          <a:r>
            <a:rPr lang="en-US" dirty="0" err="1" smtClean="0"/>
            <a:t>Cand</a:t>
          </a:r>
          <a:r>
            <a:rPr lang="pl-PL" dirty="0" smtClean="0"/>
            <a:t>?</a:t>
          </a:r>
          <a:endParaRPr lang="pl-PL" dirty="0"/>
        </a:p>
      </dgm:t>
    </dgm:pt>
    <dgm:pt modelId="{5A8C932D-B319-0A4E-BC9B-10FAE87D02A9}" type="parTrans" cxnId="{998B4D0D-634A-E74E-A0D7-CEECEE9098A6}">
      <dgm:prSet/>
      <dgm:spPr/>
      <dgm:t>
        <a:bodyPr/>
        <a:lstStyle/>
        <a:p>
          <a:endParaRPr lang="pl-PL"/>
        </a:p>
      </dgm:t>
    </dgm:pt>
    <dgm:pt modelId="{D0F176B7-F08A-B747-8CC1-C3189E52FA96}" type="sibTrans" cxnId="{998B4D0D-634A-E74E-A0D7-CEECEE9098A6}">
      <dgm:prSet/>
      <dgm:spPr/>
      <dgm:t>
        <a:bodyPr/>
        <a:lstStyle/>
        <a:p>
          <a:endParaRPr lang="pl-PL"/>
        </a:p>
      </dgm:t>
    </dgm:pt>
    <dgm:pt modelId="{53D991B8-345D-C541-9157-D29BD971B950}">
      <dgm:prSet/>
      <dgm:spPr/>
      <dgm:t>
        <a:bodyPr/>
        <a:lstStyle/>
        <a:p>
          <a:r>
            <a:rPr lang="en-US" dirty="0" smtClean="0"/>
            <a:t>Cine </a:t>
          </a:r>
          <a:r>
            <a:rPr lang="en-US" dirty="0" err="1" smtClean="0"/>
            <a:t>va</a:t>
          </a:r>
          <a:r>
            <a:rPr lang="en-US" dirty="0" smtClean="0"/>
            <a:t> </a:t>
          </a:r>
          <a:r>
            <a:rPr lang="en-US" dirty="0" err="1" smtClean="0"/>
            <a:t>asigura</a:t>
          </a:r>
          <a:r>
            <a:rPr lang="en-US" dirty="0" smtClean="0"/>
            <a:t> </a:t>
          </a:r>
          <a:r>
            <a:rPr lang="en-US" dirty="0" err="1" smtClean="0"/>
            <a:t>instruirea</a:t>
          </a:r>
          <a:r>
            <a:rPr lang="pl-PL" dirty="0" smtClean="0"/>
            <a:t>?</a:t>
          </a:r>
          <a:endParaRPr lang="pl-PL" dirty="0"/>
        </a:p>
      </dgm:t>
    </dgm:pt>
    <dgm:pt modelId="{30A5C56F-5DF5-9143-8095-C481433D2B30}" type="parTrans" cxnId="{EB10666E-014A-7645-BBB1-39265B0772A1}">
      <dgm:prSet/>
      <dgm:spPr/>
      <dgm:t>
        <a:bodyPr/>
        <a:lstStyle/>
        <a:p>
          <a:endParaRPr lang="pl-PL"/>
        </a:p>
      </dgm:t>
    </dgm:pt>
    <dgm:pt modelId="{CF258517-AF3E-ED46-A619-B34CABE0D2E6}" type="sibTrans" cxnId="{EB10666E-014A-7645-BBB1-39265B0772A1}">
      <dgm:prSet/>
      <dgm:spPr/>
      <dgm:t>
        <a:bodyPr/>
        <a:lstStyle/>
        <a:p>
          <a:endParaRPr lang="pl-PL"/>
        </a:p>
      </dgm:t>
    </dgm:pt>
    <dgm:pt modelId="{F57E9BEF-5DD2-804A-B343-60CE33C41B55}">
      <dgm:prSet phldrT="[Tekst]" custT="1"/>
      <dgm:spPr/>
      <dgm:t>
        <a:bodyPr/>
        <a:lstStyle/>
        <a:p>
          <a:pPr>
            <a:buNone/>
          </a:pPr>
          <a:r>
            <a:rPr lang="pl-PL" sz="1200" b="1" dirty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4. </a:t>
          </a:r>
          <a:r>
            <a:rPr lang="en-US" sz="1200" b="1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Evaluarea</a:t>
          </a:r>
          <a:r>
            <a:rPr lang="en-US" sz="1200" b="1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instruirii</a:t>
          </a:r>
          <a:endParaRPr lang="pl-PL" sz="1200" b="1" dirty="0">
            <a:solidFill>
              <a:srgbClr val="000000"/>
            </a:solidFill>
            <a:latin typeface="Calibri" panose="020F0502020204030204"/>
            <a:ea typeface="+mn-ea"/>
            <a:cs typeface="+mn-cs"/>
          </a:endParaRPr>
        </a:p>
      </dgm:t>
    </dgm:pt>
    <dgm:pt modelId="{D47269A3-6786-AE42-AF5F-ACFCC9EBB479}" type="sibTrans" cxnId="{B0432E3C-3A05-3F43-831E-646BA2F90492}">
      <dgm:prSet/>
      <dgm:spPr/>
      <dgm:t>
        <a:bodyPr/>
        <a:lstStyle/>
        <a:p>
          <a:endParaRPr lang="pl-PL"/>
        </a:p>
      </dgm:t>
    </dgm:pt>
    <dgm:pt modelId="{86F6484A-03CE-4845-BD5E-2E1EA31C2C7B}" type="parTrans" cxnId="{B0432E3C-3A05-3F43-831E-646BA2F90492}">
      <dgm:prSet/>
      <dgm:spPr/>
      <dgm:t>
        <a:bodyPr/>
        <a:lstStyle/>
        <a:p>
          <a:endParaRPr lang="pl-PL"/>
        </a:p>
      </dgm:t>
    </dgm:pt>
    <dgm:pt modelId="{517CF346-C71C-2741-B48F-B6EC446262CB}">
      <dgm:prSet custT="1"/>
      <dgm:spPr/>
      <dgm:t>
        <a:bodyPr/>
        <a:lstStyle/>
        <a:p>
          <a:r>
            <a:rPr lang="en-US" sz="8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Satisfacerea</a:t>
          </a:r>
          <a:r>
            <a:rPr lang="en-US" sz="8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8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angajatilor</a:t>
          </a:r>
          <a:r>
            <a:rPr lang="pl-PL" sz="8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,</a:t>
          </a:r>
          <a:endParaRPr lang="pl-PL" sz="800" dirty="0"/>
        </a:p>
      </dgm:t>
    </dgm:pt>
    <dgm:pt modelId="{C917E9D3-E263-5945-93E1-BF4859385689}" type="sibTrans" cxnId="{7BD50F74-CBB4-7342-8BDE-AF52124A2B8E}">
      <dgm:prSet/>
      <dgm:spPr/>
      <dgm:t>
        <a:bodyPr/>
        <a:lstStyle/>
        <a:p>
          <a:endParaRPr lang="pl-PL"/>
        </a:p>
      </dgm:t>
    </dgm:pt>
    <dgm:pt modelId="{FE73808A-CBCE-AA48-9F93-53893FB84B32}" type="parTrans" cxnId="{7BD50F74-CBB4-7342-8BDE-AF52124A2B8E}">
      <dgm:prSet/>
      <dgm:spPr/>
      <dgm:t>
        <a:bodyPr/>
        <a:lstStyle/>
        <a:p>
          <a:endParaRPr lang="pl-PL"/>
        </a:p>
      </dgm:t>
    </dgm:pt>
    <dgm:pt modelId="{989EBAD7-FDE6-5945-A513-9F6DDD6BF57C}">
      <dgm:prSet custT="1"/>
      <dgm:spPr/>
      <dgm:t>
        <a:bodyPr/>
        <a:lstStyle/>
        <a:p>
          <a:r>
            <a:rPr lang="en-US" sz="8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Cunostintele</a:t>
          </a:r>
          <a:r>
            <a:rPr lang="en-US" sz="8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8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si</a:t>
          </a:r>
          <a:r>
            <a:rPr lang="en-US" sz="8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8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abilitatile</a:t>
          </a:r>
          <a:r>
            <a:rPr lang="en-US" sz="8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8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angajatilor</a:t>
          </a:r>
          <a:r>
            <a:rPr lang="en-US" sz="8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,</a:t>
          </a:r>
          <a:endParaRPr lang="pl-PL" sz="800" dirty="0"/>
        </a:p>
      </dgm:t>
    </dgm:pt>
    <dgm:pt modelId="{FE8E9D84-A157-1F4C-8259-EE33396730BF}" type="sibTrans" cxnId="{1FDB1FA6-10DB-E540-96A9-FC7D04FE261C}">
      <dgm:prSet/>
      <dgm:spPr/>
      <dgm:t>
        <a:bodyPr/>
        <a:lstStyle/>
        <a:p>
          <a:endParaRPr lang="pl-PL"/>
        </a:p>
      </dgm:t>
    </dgm:pt>
    <dgm:pt modelId="{483F7A7A-60BC-1A48-8FA3-59DAB19C8876}" type="parTrans" cxnId="{1FDB1FA6-10DB-E540-96A9-FC7D04FE261C}">
      <dgm:prSet/>
      <dgm:spPr/>
      <dgm:t>
        <a:bodyPr/>
        <a:lstStyle/>
        <a:p>
          <a:endParaRPr lang="pl-PL"/>
        </a:p>
      </dgm:t>
    </dgm:pt>
    <dgm:pt modelId="{BEE874C8-BCA2-A94C-AF98-C45B41AE06DD}">
      <dgm:prSet custT="1"/>
      <dgm:spPr/>
      <dgm:t>
        <a:bodyPr/>
        <a:lstStyle/>
        <a:p>
          <a:r>
            <a:rPr lang="en-US" sz="8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Comportamentul</a:t>
          </a:r>
          <a:r>
            <a:rPr lang="en-US" sz="8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8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angajatilor</a:t>
          </a:r>
          <a:r>
            <a:rPr lang="pl-PL" sz="8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,</a:t>
          </a:r>
          <a:endParaRPr lang="pl-PL" sz="800" dirty="0"/>
        </a:p>
      </dgm:t>
    </dgm:pt>
    <dgm:pt modelId="{9E8B20B0-E44B-B445-BFC4-3699D3209E25}" type="sibTrans" cxnId="{1799D57C-E839-354E-9EE2-46B85585C838}">
      <dgm:prSet/>
      <dgm:spPr/>
      <dgm:t>
        <a:bodyPr/>
        <a:lstStyle/>
        <a:p>
          <a:endParaRPr lang="pl-PL"/>
        </a:p>
      </dgm:t>
    </dgm:pt>
    <dgm:pt modelId="{A055C0C4-C4D0-B949-9282-D7F3A3DCB56E}" type="parTrans" cxnId="{1799D57C-E839-354E-9EE2-46B85585C838}">
      <dgm:prSet/>
      <dgm:spPr/>
      <dgm:t>
        <a:bodyPr/>
        <a:lstStyle/>
        <a:p>
          <a:endParaRPr lang="pl-PL"/>
        </a:p>
      </dgm:t>
    </dgm:pt>
    <dgm:pt modelId="{6E5990B2-632E-694D-9190-80A2DCB11DFF}">
      <dgm:prSet custT="1"/>
      <dgm:spPr/>
      <dgm:t>
        <a:bodyPr/>
        <a:lstStyle/>
        <a:p>
          <a:r>
            <a:rPr lang="pl-PL" sz="800" dirty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8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rezultatele</a:t>
          </a:r>
          <a:r>
            <a:rPr lang="en-US" sz="8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8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firmei</a:t>
          </a:r>
          <a:endParaRPr lang="pl-PL" sz="800" dirty="0"/>
        </a:p>
      </dgm:t>
    </dgm:pt>
    <dgm:pt modelId="{8657967C-7C30-4448-9977-E9FC3D1181CC}" type="sibTrans" cxnId="{9FE0A7B0-BD77-6542-8FB7-87515AD739AD}">
      <dgm:prSet/>
      <dgm:spPr/>
      <dgm:t>
        <a:bodyPr/>
        <a:lstStyle/>
        <a:p>
          <a:endParaRPr lang="pl-PL"/>
        </a:p>
      </dgm:t>
    </dgm:pt>
    <dgm:pt modelId="{C599E2B2-D2AA-9844-B783-F336A81CE45A}" type="parTrans" cxnId="{9FE0A7B0-BD77-6542-8FB7-87515AD739AD}">
      <dgm:prSet/>
      <dgm:spPr/>
      <dgm:t>
        <a:bodyPr/>
        <a:lstStyle/>
        <a:p>
          <a:endParaRPr lang="pl-PL"/>
        </a:p>
      </dgm:t>
    </dgm:pt>
    <dgm:pt modelId="{2809EC3B-BCE9-AC49-A45E-BF6F093DFC56}" type="pres">
      <dgm:prSet presAssocID="{05B5836C-519B-C444-A539-BB6205EE98F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DFE8FA8-7575-9D43-A036-4666ECB1C540}" type="pres">
      <dgm:prSet presAssocID="{05B5836C-519B-C444-A539-BB6205EE98F2}" presName="children" presStyleCnt="0"/>
      <dgm:spPr/>
    </dgm:pt>
    <dgm:pt modelId="{7A89C816-17A8-A547-AEC7-17D621444714}" type="pres">
      <dgm:prSet presAssocID="{05B5836C-519B-C444-A539-BB6205EE98F2}" presName="child1group" presStyleCnt="0"/>
      <dgm:spPr/>
    </dgm:pt>
    <dgm:pt modelId="{37FB930F-3C62-B340-9354-AF18586731BA}" type="pres">
      <dgm:prSet presAssocID="{05B5836C-519B-C444-A539-BB6205EE98F2}" presName="child1" presStyleLbl="bgAcc1" presStyleIdx="0" presStyleCnt="4"/>
      <dgm:spPr/>
      <dgm:t>
        <a:bodyPr/>
        <a:lstStyle/>
        <a:p>
          <a:endParaRPr lang="en-US"/>
        </a:p>
      </dgm:t>
    </dgm:pt>
    <dgm:pt modelId="{FE1095F6-A584-0E43-9A9A-83441101CAB1}" type="pres">
      <dgm:prSet presAssocID="{05B5836C-519B-C444-A539-BB6205EE98F2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28ED5E-4139-084F-B4FA-1BBB41A80B79}" type="pres">
      <dgm:prSet presAssocID="{05B5836C-519B-C444-A539-BB6205EE98F2}" presName="child2group" presStyleCnt="0"/>
      <dgm:spPr/>
    </dgm:pt>
    <dgm:pt modelId="{8FE6D243-81AD-054D-AF71-7A65F82E1B49}" type="pres">
      <dgm:prSet presAssocID="{05B5836C-519B-C444-A539-BB6205EE98F2}" presName="child2" presStyleLbl="bgAcc1" presStyleIdx="1" presStyleCnt="4"/>
      <dgm:spPr/>
      <dgm:t>
        <a:bodyPr/>
        <a:lstStyle/>
        <a:p>
          <a:endParaRPr lang="en-US"/>
        </a:p>
      </dgm:t>
    </dgm:pt>
    <dgm:pt modelId="{AFB5F8D3-7E3A-F944-8726-CEE298FB3D51}" type="pres">
      <dgm:prSet presAssocID="{05B5836C-519B-C444-A539-BB6205EE98F2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211376-C2AC-984A-8AFD-D5E451B9A5DD}" type="pres">
      <dgm:prSet presAssocID="{05B5836C-519B-C444-A539-BB6205EE98F2}" presName="child3group" presStyleCnt="0"/>
      <dgm:spPr/>
    </dgm:pt>
    <dgm:pt modelId="{7D2ACE0D-739F-C140-980E-32E76A4C3ED6}" type="pres">
      <dgm:prSet presAssocID="{05B5836C-519B-C444-A539-BB6205EE98F2}" presName="child3" presStyleLbl="bgAcc1" presStyleIdx="2" presStyleCnt="4" custLinFactNeighborX="33201" custLinFactNeighborY="3665"/>
      <dgm:spPr/>
      <dgm:t>
        <a:bodyPr/>
        <a:lstStyle/>
        <a:p>
          <a:endParaRPr lang="en-US"/>
        </a:p>
      </dgm:t>
    </dgm:pt>
    <dgm:pt modelId="{95F88935-67E2-FB46-90AF-7B440343B42D}" type="pres">
      <dgm:prSet presAssocID="{05B5836C-519B-C444-A539-BB6205EE98F2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4D06F9-FD39-EA46-B2B4-48267BC8152F}" type="pres">
      <dgm:prSet presAssocID="{05B5836C-519B-C444-A539-BB6205EE98F2}" presName="child4group" presStyleCnt="0"/>
      <dgm:spPr/>
    </dgm:pt>
    <dgm:pt modelId="{265095C7-09D5-044E-A79F-922E60E3482C}" type="pres">
      <dgm:prSet presAssocID="{05B5836C-519B-C444-A539-BB6205EE98F2}" presName="child4" presStyleLbl="bgAcc1" presStyleIdx="3" presStyleCnt="4" custScaleY="148865" custLinFactNeighborX="-5613" custLinFactNeighborY="-14176"/>
      <dgm:spPr/>
      <dgm:t>
        <a:bodyPr/>
        <a:lstStyle/>
        <a:p>
          <a:endParaRPr lang="en-US"/>
        </a:p>
      </dgm:t>
    </dgm:pt>
    <dgm:pt modelId="{8EB3445A-1724-7544-80DC-5588FE6F3221}" type="pres">
      <dgm:prSet presAssocID="{05B5836C-519B-C444-A539-BB6205EE98F2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09F732-D649-E947-9E37-FD9580BF4393}" type="pres">
      <dgm:prSet presAssocID="{05B5836C-519B-C444-A539-BB6205EE98F2}" presName="childPlaceholder" presStyleCnt="0"/>
      <dgm:spPr/>
    </dgm:pt>
    <dgm:pt modelId="{681F575F-B506-0E4C-851A-145527D9916F}" type="pres">
      <dgm:prSet presAssocID="{05B5836C-519B-C444-A539-BB6205EE98F2}" presName="circle" presStyleCnt="0"/>
      <dgm:spPr/>
    </dgm:pt>
    <dgm:pt modelId="{90364F32-0781-794B-8108-78B1E99B0972}" type="pres">
      <dgm:prSet presAssocID="{05B5836C-519B-C444-A539-BB6205EE98F2}" presName="quadrant1" presStyleLbl="node1" presStyleIdx="0" presStyleCnt="4" custScaleX="101896" custLinFactNeighborX="-1849" custLinFactNeighborY="207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3EFA4E-B6F7-F14A-B3EF-335D2E616E70}" type="pres">
      <dgm:prSet presAssocID="{05B5836C-519B-C444-A539-BB6205EE98F2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A5AA9E-F405-2643-A462-09953381D0DC}" type="pres">
      <dgm:prSet presAssocID="{05B5836C-519B-C444-A539-BB6205EE98F2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A2E24B-C5C8-574D-BD04-DB98F3C3F26F}" type="pres">
      <dgm:prSet presAssocID="{05B5836C-519B-C444-A539-BB6205EE98F2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F3727D-6102-0A46-A2E8-5D47B5650107}" type="pres">
      <dgm:prSet presAssocID="{05B5836C-519B-C444-A539-BB6205EE98F2}" presName="quadrantPlaceholder" presStyleCnt="0"/>
      <dgm:spPr/>
    </dgm:pt>
    <dgm:pt modelId="{AB27D471-A395-444A-A3D3-EB169B5CDF87}" type="pres">
      <dgm:prSet presAssocID="{05B5836C-519B-C444-A539-BB6205EE98F2}" presName="center1" presStyleLbl="fgShp" presStyleIdx="0" presStyleCnt="2"/>
      <dgm:spPr/>
    </dgm:pt>
    <dgm:pt modelId="{CD880F59-2117-4440-95C1-3938333F2EB6}" type="pres">
      <dgm:prSet presAssocID="{05B5836C-519B-C444-A539-BB6205EE98F2}" presName="center2" presStyleLbl="fgShp" presStyleIdx="1" presStyleCnt="2"/>
      <dgm:spPr/>
    </dgm:pt>
  </dgm:ptLst>
  <dgm:cxnLst>
    <dgm:cxn modelId="{A28C5131-4A79-B443-8AF1-35CA12F53D74}" type="presOf" srcId="{517CF346-C71C-2741-B48F-B6EC446262CB}" destId="{265095C7-09D5-044E-A79F-922E60E3482C}" srcOrd="0" destOrd="0" presId="urn:microsoft.com/office/officeart/2005/8/layout/cycle4"/>
    <dgm:cxn modelId="{0763C6E2-730F-0D4B-B858-47B7C1B91A6C}" type="presOf" srcId="{D9432FA1-78AF-E141-906E-CA026C6AE1B5}" destId="{7D2ACE0D-739F-C140-980E-32E76A4C3ED6}" srcOrd="0" destOrd="1" presId="urn:microsoft.com/office/officeart/2005/8/layout/cycle4"/>
    <dgm:cxn modelId="{1799D57C-E839-354E-9EE2-46B85585C838}" srcId="{F57E9BEF-5DD2-804A-B343-60CE33C41B55}" destId="{BEE874C8-BCA2-A94C-AF98-C45B41AE06DD}" srcOrd="2" destOrd="0" parTransId="{A055C0C4-C4D0-B949-9282-D7F3A3DCB56E}" sibTransId="{9E8B20B0-E44B-B445-BFC4-3699D3209E25}"/>
    <dgm:cxn modelId="{284D7018-8B99-C74D-917D-AEADA84A4E87}" srcId="{05C09806-6FCE-8547-8F2B-3F03B418E12A}" destId="{A60BAAE4-3396-9C46-ADE8-47CCEF3E1FA2}" srcOrd="0" destOrd="0" parTransId="{3688BCBF-15CB-8A4A-8BB5-8BFF59AEF493}" sibTransId="{89199CA5-FAD3-4246-8017-3904B127F944}"/>
    <dgm:cxn modelId="{86690DA6-9112-6643-B7A7-78A3955575B7}" type="presOf" srcId="{517CF346-C71C-2741-B48F-B6EC446262CB}" destId="{8EB3445A-1724-7544-80DC-5588FE6F3221}" srcOrd="1" destOrd="0" presId="urn:microsoft.com/office/officeart/2005/8/layout/cycle4"/>
    <dgm:cxn modelId="{47C9E924-EDF7-9F43-BE52-ED6AFDCBF37D}" type="presOf" srcId="{A60BAAE4-3396-9C46-ADE8-47CCEF3E1FA2}" destId="{8FE6D243-81AD-054D-AF71-7A65F82E1B49}" srcOrd="0" destOrd="0" presId="urn:microsoft.com/office/officeart/2005/8/layout/cycle4"/>
    <dgm:cxn modelId="{F02CE7EB-FD4E-0D4B-BAAF-C6654BC58DF0}" type="presOf" srcId="{989EBAD7-FDE6-5945-A513-9F6DDD6BF57C}" destId="{265095C7-09D5-044E-A79F-922E60E3482C}" srcOrd="0" destOrd="1" presId="urn:microsoft.com/office/officeart/2005/8/layout/cycle4"/>
    <dgm:cxn modelId="{2A7109FF-16CE-B44E-A8C6-979F36CBF2B5}" srcId="{05C09806-6FCE-8547-8F2B-3F03B418E12A}" destId="{2269853F-50DE-7B4A-99A3-5C594036CBDD}" srcOrd="1" destOrd="0" parTransId="{174C1A1C-C03F-D74F-B86E-F21C72B94D12}" sibTransId="{17802A15-8F78-E748-89A1-B367FED0EF0E}"/>
    <dgm:cxn modelId="{0CAAAA10-CBB9-F04B-A366-77D54BBBA342}" type="presOf" srcId="{6E5990B2-632E-694D-9190-80A2DCB11DFF}" destId="{8EB3445A-1724-7544-80DC-5588FE6F3221}" srcOrd="1" destOrd="3" presId="urn:microsoft.com/office/officeart/2005/8/layout/cycle4"/>
    <dgm:cxn modelId="{DA8512FD-C496-414B-9BD1-C3761D30B504}" type="presOf" srcId="{A60BAAE4-3396-9C46-ADE8-47CCEF3E1FA2}" destId="{AFB5F8D3-7E3A-F944-8726-CEE298FB3D51}" srcOrd="1" destOrd="0" presId="urn:microsoft.com/office/officeart/2005/8/layout/cycle4"/>
    <dgm:cxn modelId="{895B643C-846B-8F44-89A7-EA44EAEA03DE}" type="presOf" srcId="{E53D5985-AF54-4F4E-A64E-F223AF3D04DC}" destId="{37FB930F-3C62-B340-9354-AF18586731BA}" srcOrd="0" destOrd="0" presId="urn:microsoft.com/office/officeart/2005/8/layout/cycle4"/>
    <dgm:cxn modelId="{34C9194C-C49F-064C-86EC-E007E2B257CB}" srcId="{05B5836C-519B-C444-A539-BB6205EE98F2}" destId="{2E31680E-1561-2440-A8B3-5761B5025ACC}" srcOrd="2" destOrd="0" parTransId="{FA3DCF13-65CD-9A4B-920F-C34286F9E816}" sibTransId="{CB69806F-A8CB-B345-BC16-55B794DCB9CA}"/>
    <dgm:cxn modelId="{5F521CE1-9EFF-814F-9BBF-A2E721A83CE2}" srcId="{05B5836C-519B-C444-A539-BB6205EE98F2}" destId="{05C09806-6FCE-8547-8F2B-3F03B418E12A}" srcOrd="1" destOrd="0" parTransId="{6570E3A0-D1AF-DD40-A7AF-F9074FEF1AFE}" sibTransId="{53B1C822-71B6-564E-B340-E4973914657C}"/>
    <dgm:cxn modelId="{7BD50F74-CBB4-7342-8BDE-AF52124A2B8E}" srcId="{F57E9BEF-5DD2-804A-B343-60CE33C41B55}" destId="{517CF346-C71C-2741-B48F-B6EC446262CB}" srcOrd="0" destOrd="0" parTransId="{FE73808A-CBCE-AA48-9F93-53893FB84B32}" sibTransId="{C917E9D3-E263-5945-93E1-BF4859385689}"/>
    <dgm:cxn modelId="{E2DCAC0B-2E31-524A-8895-3D3919F85A3F}" type="presOf" srcId="{53D991B8-345D-C541-9157-D29BD971B950}" destId="{95F88935-67E2-FB46-90AF-7B440343B42D}" srcOrd="1" destOrd="2" presId="urn:microsoft.com/office/officeart/2005/8/layout/cycle4"/>
    <dgm:cxn modelId="{3147331A-93F7-F24E-89AC-4669196CCF29}" type="presOf" srcId="{2269853F-50DE-7B4A-99A3-5C594036CBDD}" destId="{8FE6D243-81AD-054D-AF71-7A65F82E1B49}" srcOrd="0" destOrd="1" presId="urn:microsoft.com/office/officeart/2005/8/layout/cycle4"/>
    <dgm:cxn modelId="{B0432E3C-3A05-3F43-831E-646BA2F90492}" srcId="{05B5836C-519B-C444-A539-BB6205EE98F2}" destId="{F57E9BEF-5DD2-804A-B343-60CE33C41B55}" srcOrd="3" destOrd="0" parTransId="{86F6484A-03CE-4845-BD5E-2E1EA31C2C7B}" sibTransId="{D47269A3-6786-AE42-AF5F-ACFCC9EBB479}"/>
    <dgm:cxn modelId="{992D5313-6D13-B44E-976E-5289B6DE1D90}" type="presOf" srcId="{BEE874C8-BCA2-A94C-AF98-C45B41AE06DD}" destId="{8EB3445A-1724-7544-80DC-5588FE6F3221}" srcOrd="1" destOrd="2" presId="urn:microsoft.com/office/officeart/2005/8/layout/cycle4"/>
    <dgm:cxn modelId="{575A7CF6-C7F3-8246-A32D-C81DF41FEFD1}" srcId="{2E31680E-1561-2440-A8B3-5761B5025ACC}" destId="{079FFFFA-AC93-D944-8446-3F55E5E39631}" srcOrd="0" destOrd="0" parTransId="{15F2626E-28DF-4748-8D96-7B14BCC79104}" sibTransId="{B14AC170-3103-AC49-B78D-8370B66E9F62}"/>
    <dgm:cxn modelId="{86F4EAD3-252D-B841-A637-A136C2E16748}" type="presOf" srcId="{05C09806-6FCE-8547-8F2B-3F03B418E12A}" destId="{D23EFA4E-B6F7-F14A-B3EF-335D2E616E70}" srcOrd="0" destOrd="0" presId="urn:microsoft.com/office/officeart/2005/8/layout/cycle4"/>
    <dgm:cxn modelId="{9F936D21-135B-9147-B43C-4DC0FDD976F1}" type="presOf" srcId="{6E5990B2-632E-694D-9190-80A2DCB11DFF}" destId="{265095C7-09D5-044E-A79F-922E60E3482C}" srcOrd="0" destOrd="3" presId="urn:microsoft.com/office/officeart/2005/8/layout/cycle4"/>
    <dgm:cxn modelId="{6032092B-014C-7D4F-B7D4-6FC4C6AC36FA}" srcId="{05B5836C-519B-C444-A539-BB6205EE98F2}" destId="{BC09FE0C-4CBF-D144-AD52-E2759CAE2C22}" srcOrd="0" destOrd="0" parTransId="{A7E76257-EFC5-6F4F-BE01-EC2F2DA7F7FD}" sibTransId="{BC855BEC-A6A2-5841-9838-F49FB84134DC}"/>
    <dgm:cxn modelId="{EA3FB9C3-5DA8-694D-9AEF-9557A763E262}" type="presOf" srcId="{2E31680E-1561-2440-A8B3-5761B5025ACC}" destId="{F4A5AA9E-F405-2643-A462-09953381D0DC}" srcOrd="0" destOrd="0" presId="urn:microsoft.com/office/officeart/2005/8/layout/cycle4"/>
    <dgm:cxn modelId="{852DC3D5-C535-BA42-A182-8217467AAF20}" type="presOf" srcId="{BEE874C8-BCA2-A94C-AF98-C45B41AE06DD}" destId="{265095C7-09D5-044E-A79F-922E60E3482C}" srcOrd="0" destOrd="2" presId="urn:microsoft.com/office/officeart/2005/8/layout/cycle4"/>
    <dgm:cxn modelId="{EDD2A0A2-06CD-4142-9634-D2CCF712DCE8}" type="presOf" srcId="{F57E9BEF-5DD2-804A-B343-60CE33C41B55}" destId="{5AA2E24B-C5C8-574D-BD04-DB98F3C3F26F}" srcOrd="0" destOrd="0" presId="urn:microsoft.com/office/officeart/2005/8/layout/cycle4"/>
    <dgm:cxn modelId="{998B4D0D-634A-E74E-A0D7-CEECEE9098A6}" srcId="{2E31680E-1561-2440-A8B3-5761B5025ACC}" destId="{D9432FA1-78AF-E141-906E-CA026C6AE1B5}" srcOrd="1" destOrd="0" parTransId="{5A8C932D-B319-0A4E-BC9B-10FAE87D02A9}" sibTransId="{D0F176B7-F08A-B747-8CC1-C3189E52FA96}"/>
    <dgm:cxn modelId="{1FDB1FA6-10DB-E540-96A9-FC7D04FE261C}" srcId="{F57E9BEF-5DD2-804A-B343-60CE33C41B55}" destId="{989EBAD7-FDE6-5945-A513-9F6DDD6BF57C}" srcOrd="1" destOrd="0" parTransId="{483F7A7A-60BC-1A48-8FA3-59DAB19C8876}" sibTransId="{FE8E9D84-A157-1F4C-8259-EE33396730BF}"/>
    <dgm:cxn modelId="{712C266D-EE71-1A4C-8822-028082935FA7}" type="presOf" srcId="{E53D5985-AF54-4F4E-A64E-F223AF3D04DC}" destId="{FE1095F6-A584-0E43-9A9A-83441101CAB1}" srcOrd="1" destOrd="0" presId="urn:microsoft.com/office/officeart/2005/8/layout/cycle4"/>
    <dgm:cxn modelId="{914DBD28-8FF1-C84F-8EF3-94DDB598D2C9}" srcId="{BC09FE0C-4CBF-D144-AD52-E2759CAE2C22}" destId="{E53D5985-AF54-4F4E-A64E-F223AF3D04DC}" srcOrd="0" destOrd="0" parTransId="{CE60EB7A-4723-E84F-9E8D-466350AD8EAA}" sibTransId="{9ADA03D6-BDAD-F74B-8A10-86F65EB381B8}"/>
    <dgm:cxn modelId="{A9F9D85F-63F9-A345-BC9F-D599DB00FD2A}" type="presOf" srcId="{BC09FE0C-4CBF-D144-AD52-E2759CAE2C22}" destId="{90364F32-0781-794B-8108-78B1E99B0972}" srcOrd="0" destOrd="0" presId="urn:microsoft.com/office/officeart/2005/8/layout/cycle4"/>
    <dgm:cxn modelId="{3B6F6D83-201D-E149-AE5C-9AE26E9F41EE}" type="presOf" srcId="{D9432FA1-78AF-E141-906E-CA026C6AE1B5}" destId="{95F88935-67E2-FB46-90AF-7B440343B42D}" srcOrd="1" destOrd="1" presId="urn:microsoft.com/office/officeart/2005/8/layout/cycle4"/>
    <dgm:cxn modelId="{87A4C484-97C6-564C-94A1-EE4B11BE58FC}" type="presOf" srcId="{05B5836C-519B-C444-A539-BB6205EE98F2}" destId="{2809EC3B-BCE9-AC49-A45E-BF6F093DFC56}" srcOrd="0" destOrd="0" presId="urn:microsoft.com/office/officeart/2005/8/layout/cycle4"/>
    <dgm:cxn modelId="{1E1812EE-6EF2-814D-85CE-7857F34CFB61}" type="presOf" srcId="{079FFFFA-AC93-D944-8446-3F55E5E39631}" destId="{7D2ACE0D-739F-C140-980E-32E76A4C3ED6}" srcOrd="0" destOrd="0" presId="urn:microsoft.com/office/officeart/2005/8/layout/cycle4"/>
    <dgm:cxn modelId="{EAAB4F6F-5FB2-D748-BFF4-0D9285EF96C4}" type="presOf" srcId="{989EBAD7-FDE6-5945-A513-9F6DDD6BF57C}" destId="{8EB3445A-1724-7544-80DC-5588FE6F3221}" srcOrd="1" destOrd="1" presId="urn:microsoft.com/office/officeart/2005/8/layout/cycle4"/>
    <dgm:cxn modelId="{3A685526-F863-F04D-B062-6DB59CFBE34D}" type="presOf" srcId="{2269853F-50DE-7B4A-99A3-5C594036CBDD}" destId="{AFB5F8D3-7E3A-F944-8726-CEE298FB3D51}" srcOrd="1" destOrd="1" presId="urn:microsoft.com/office/officeart/2005/8/layout/cycle4"/>
    <dgm:cxn modelId="{C684771D-3371-8F4D-8D5E-AD400370F2EA}" type="presOf" srcId="{53D991B8-345D-C541-9157-D29BD971B950}" destId="{7D2ACE0D-739F-C140-980E-32E76A4C3ED6}" srcOrd="0" destOrd="2" presId="urn:microsoft.com/office/officeart/2005/8/layout/cycle4"/>
    <dgm:cxn modelId="{42958A95-3E8B-B94B-9498-35C97B3BF2F3}" type="presOf" srcId="{079FFFFA-AC93-D944-8446-3F55E5E39631}" destId="{95F88935-67E2-FB46-90AF-7B440343B42D}" srcOrd="1" destOrd="0" presId="urn:microsoft.com/office/officeart/2005/8/layout/cycle4"/>
    <dgm:cxn modelId="{EB10666E-014A-7645-BBB1-39265B0772A1}" srcId="{2E31680E-1561-2440-A8B3-5761B5025ACC}" destId="{53D991B8-345D-C541-9157-D29BD971B950}" srcOrd="2" destOrd="0" parTransId="{30A5C56F-5DF5-9143-8095-C481433D2B30}" sibTransId="{CF258517-AF3E-ED46-A619-B34CABE0D2E6}"/>
    <dgm:cxn modelId="{9FE0A7B0-BD77-6542-8FB7-87515AD739AD}" srcId="{F57E9BEF-5DD2-804A-B343-60CE33C41B55}" destId="{6E5990B2-632E-694D-9190-80A2DCB11DFF}" srcOrd="3" destOrd="0" parTransId="{C599E2B2-D2AA-9844-B783-F336A81CE45A}" sibTransId="{8657967C-7C30-4448-9977-E9FC3D1181CC}"/>
    <dgm:cxn modelId="{AB0091A3-4067-5C43-86E2-733169D0A2AA}" type="presParOf" srcId="{2809EC3B-BCE9-AC49-A45E-BF6F093DFC56}" destId="{4DFE8FA8-7575-9D43-A036-4666ECB1C540}" srcOrd="0" destOrd="0" presId="urn:microsoft.com/office/officeart/2005/8/layout/cycle4"/>
    <dgm:cxn modelId="{03C3277D-D593-6A4B-B5F4-701712EDC19B}" type="presParOf" srcId="{4DFE8FA8-7575-9D43-A036-4666ECB1C540}" destId="{7A89C816-17A8-A547-AEC7-17D621444714}" srcOrd="0" destOrd="0" presId="urn:microsoft.com/office/officeart/2005/8/layout/cycle4"/>
    <dgm:cxn modelId="{C50CBBB3-F34B-A344-9DC3-EDB4B60EBC4A}" type="presParOf" srcId="{7A89C816-17A8-A547-AEC7-17D621444714}" destId="{37FB930F-3C62-B340-9354-AF18586731BA}" srcOrd="0" destOrd="0" presId="urn:microsoft.com/office/officeart/2005/8/layout/cycle4"/>
    <dgm:cxn modelId="{FB018B08-8F4D-C746-8F36-121172DED63C}" type="presParOf" srcId="{7A89C816-17A8-A547-AEC7-17D621444714}" destId="{FE1095F6-A584-0E43-9A9A-83441101CAB1}" srcOrd="1" destOrd="0" presId="urn:microsoft.com/office/officeart/2005/8/layout/cycle4"/>
    <dgm:cxn modelId="{56E9B6A2-B358-7548-AE52-368BC209A8D1}" type="presParOf" srcId="{4DFE8FA8-7575-9D43-A036-4666ECB1C540}" destId="{7528ED5E-4139-084F-B4FA-1BBB41A80B79}" srcOrd="1" destOrd="0" presId="urn:microsoft.com/office/officeart/2005/8/layout/cycle4"/>
    <dgm:cxn modelId="{D70996A3-2D45-454B-A19E-52451F0ED876}" type="presParOf" srcId="{7528ED5E-4139-084F-B4FA-1BBB41A80B79}" destId="{8FE6D243-81AD-054D-AF71-7A65F82E1B49}" srcOrd="0" destOrd="0" presId="urn:microsoft.com/office/officeart/2005/8/layout/cycle4"/>
    <dgm:cxn modelId="{D157D8C3-1260-D54C-9038-A1D9A29E27F0}" type="presParOf" srcId="{7528ED5E-4139-084F-B4FA-1BBB41A80B79}" destId="{AFB5F8D3-7E3A-F944-8726-CEE298FB3D51}" srcOrd="1" destOrd="0" presId="urn:microsoft.com/office/officeart/2005/8/layout/cycle4"/>
    <dgm:cxn modelId="{71140CF6-9FE2-6243-980E-845382499F12}" type="presParOf" srcId="{4DFE8FA8-7575-9D43-A036-4666ECB1C540}" destId="{20211376-C2AC-984A-8AFD-D5E451B9A5DD}" srcOrd="2" destOrd="0" presId="urn:microsoft.com/office/officeart/2005/8/layout/cycle4"/>
    <dgm:cxn modelId="{49CFAC8D-E505-5F4D-84C9-071DA4B8313F}" type="presParOf" srcId="{20211376-C2AC-984A-8AFD-D5E451B9A5DD}" destId="{7D2ACE0D-739F-C140-980E-32E76A4C3ED6}" srcOrd="0" destOrd="0" presId="urn:microsoft.com/office/officeart/2005/8/layout/cycle4"/>
    <dgm:cxn modelId="{AF2DAA7C-78A3-984D-8402-D67BADA35379}" type="presParOf" srcId="{20211376-C2AC-984A-8AFD-D5E451B9A5DD}" destId="{95F88935-67E2-FB46-90AF-7B440343B42D}" srcOrd="1" destOrd="0" presId="urn:microsoft.com/office/officeart/2005/8/layout/cycle4"/>
    <dgm:cxn modelId="{1F276BA3-3984-474D-8DC2-F5A36DAC62A6}" type="presParOf" srcId="{4DFE8FA8-7575-9D43-A036-4666ECB1C540}" destId="{844D06F9-FD39-EA46-B2B4-48267BC8152F}" srcOrd="3" destOrd="0" presId="urn:microsoft.com/office/officeart/2005/8/layout/cycle4"/>
    <dgm:cxn modelId="{361C8E6F-6399-7947-B106-385001EFFCB0}" type="presParOf" srcId="{844D06F9-FD39-EA46-B2B4-48267BC8152F}" destId="{265095C7-09D5-044E-A79F-922E60E3482C}" srcOrd="0" destOrd="0" presId="urn:microsoft.com/office/officeart/2005/8/layout/cycle4"/>
    <dgm:cxn modelId="{4996D433-2E73-9644-8847-C262898CC6C9}" type="presParOf" srcId="{844D06F9-FD39-EA46-B2B4-48267BC8152F}" destId="{8EB3445A-1724-7544-80DC-5588FE6F3221}" srcOrd="1" destOrd="0" presId="urn:microsoft.com/office/officeart/2005/8/layout/cycle4"/>
    <dgm:cxn modelId="{521D8440-D8FC-0740-A6D4-6A0388D86258}" type="presParOf" srcId="{4DFE8FA8-7575-9D43-A036-4666ECB1C540}" destId="{0809F732-D649-E947-9E37-FD9580BF4393}" srcOrd="4" destOrd="0" presId="urn:microsoft.com/office/officeart/2005/8/layout/cycle4"/>
    <dgm:cxn modelId="{2AB00364-4DE7-F945-AA62-76C8B3DF506D}" type="presParOf" srcId="{2809EC3B-BCE9-AC49-A45E-BF6F093DFC56}" destId="{681F575F-B506-0E4C-851A-145527D9916F}" srcOrd="1" destOrd="0" presId="urn:microsoft.com/office/officeart/2005/8/layout/cycle4"/>
    <dgm:cxn modelId="{B7C0460D-5B0C-7745-BEE8-FC8D163B5EB5}" type="presParOf" srcId="{681F575F-B506-0E4C-851A-145527D9916F}" destId="{90364F32-0781-794B-8108-78B1E99B0972}" srcOrd="0" destOrd="0" presId="urn:microsoft.com/office/officeart/2005/8/layout/cycle4"/>
    <dgm:cxn modelId="{53E96D5C-8497-4445-93F7-817F5ECD4263}" type="presParOf" srcId="{681F575F-B506-0E4C-851A-145527D9916F}" destId="{D23EFA4E-B6F7-F14A-B3EF-335D2E616E70}" srcOrd="1" destOrd="0" presId="urn:microsoft.com/office/officeart/2005/8/layout/cycle4"/>
    <dgm:cxn modelId="{D99DEFA7-D0BD-5642-9C27-1574D5C1C823}" type="presParOf" srcId="{681F575F-B506-0E4C-851A-145527D9916F}" destId="{F4A5AA9E-F405-2643-A462-09953381D0DC}" srcOrd="2" destOrd="0" presId="urn:microsoft.com/office/officeart/2005/8/layout/cycle4"/>
    <dgm:cxn modelId="{0C486C3E-4F6C-AD43-A61F-4698913C625D}" type="presParOf" srcId="{681F575F-B506-0E4C-851A-145527D9916F}" destId="{5AA2E24B-C5C8-574D-BD04-DB98F3C3F26F}" srcOrd="3" destOrd="0" presId="urn:microsoft.com/office/officeart/2005/8/layout/cycle4"/>
    <dgm:cxn modelId="{DD8917D1-889A-9742-A100-F2B9F98970C2}" type="presParOf" srcId="{681F575F-B506-0E4C-851A-145527D9916F}" destId="{E5F3727D-6102-0A46-A2E8-5D47B5650107}" srcOrd="4" destOrd="0" presId="urn:microsoft.com/office/officeart/2005/8/layout/cycle4"/>
    <dgm:cxn modelId="{D7A63318-E6A6-984A-B7CA-F66210AC5D8B}" type="presParOf" srcId="{2809EC3B-BCE9-AC49-A45E-BF6F093DFC56}" destId="{AB27D471-A395-444A-A3D3-EB169B5CDF87}" srcOrd="2" destOrd="0" presId="urn:microsoft.com/office/officeart/2005/8/layout/cycle4"/>
    <dgm:cxn modelId="{65EBA7C5-57B0-B743-9F29-B1D84AEC2F03}" type="presParOf" srcId="{2809EC3B-BCE9-AC49-A45E-BF6F093DFC56}" destId="{CD880F59-2117-4440-95C1-3938333F2EB6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9C1FAF0-D590-7F45-B211-4DACB7B7DBA6}" type="doc">
      <dgm:prSet loTypeId="urn:microsoft.com/office/officeart/2005/8/layout/pyramid2" loCatId="" qsTypeId="urn:microsoft.com/office/officeart/2005/8/quickstyle/simple1" qsCatId="simple" csTypeId="urn:microsoft.com/office/officeart/2005/8/colors/accent1_2" csCatId="accent1" phldr="1"/>
      <dgm:spPr/>
    </dgm:pt>
    <dgm:pt modelId="{5CBF7D5D-57FB-C94D-9118-0D6038EBE1FC}">
      <dgm:prSet phldrT="[Tekst]" custT="1"/>
      <dgm:spPr/>
      <dgm:t>
        <a:bodyPr/>
        <a:lstStyle/>
        <a:p>
          <a:r>
            <a:rPr lang="pl-PL" sz="1100" b="1" dirty="0" smtClean="0"/>
            <a:t>Benefi</a:t>
          </a:r>
          <a:r>
            <a:rPr lang="en-US" sz="1100" b="1" dirty="0" smtClean="0"/>
            <a:t>cii</a:t>
          </a:r>
          <a:endParaRPr lang="pl-PL" sz="1100" b="1" dirty="0"/>
        </a:p>
        <a:p>
          <a:r>
            <a:rPr lang="en-US" sz="900" dirty="0" err="1" smtClean="0"/>
            <a:t>Sanatate</a:t>
          </a:r>
          <a:r>
            <a:rPr lang="pl-PL" sz="900" dirty="0" smtClean="0"/>
            <a:t>, </a:t>
          </a:r>
          <a:r>
            <a:rPr lang="en-US" sz="900" dirty="0" err="1" smtClean="0"/>
            <a:t>balanta</a:t>
          </a:r>
          <a:r>
            <a:rPr lang="en-US" sz="900" dirty="0" smtClean="0"/>
            <a:t> </a:t>
          </a:r>
          <a:r>
            <a:rPr lang="en-US" sz="900" dirty="0" err="1" smtClean="0"/>
            <a:t>sanatate-munca</a:t>
          </a:r>
          <a:r>
            <a:rPr lang="pl-PL" sz="900" dirty="0" smtClean="0"/>
            <a:t>, recreati</a:t>
          </a:r>
          <a:r>
            <a:rPr lang="en-US" sz="900" dirty="0" smtClean="0"/>
            <a:t>e</a:t>
          </a:r>
          <a:r>
            <a:rPr lang="pl-PL" sz="900" dirty="0" smtClean="0"/>
            <a:t>, </a:t>
          </a:r>
          <a:r>
            <a:rPr lang="en-US" sz="900" dirty="0" err="1" smtClean="0"/>
            <a:t>avantaje</a:t>
          </a:r>
          <a:r>
            <a:rPr lang="pl-PL" sz="900" dirty="0" smtClean="0"/>
            <a:t>, </a:t>
          </a:r>
          <a:r>
            <a:rPr lang="pl-PL" sz="900" dirty="0"/>
            <a:t>etc. </a:t>
          </a:r>
        </a:p>
      </dgm:t>
    </dgm:pt>
    <dgm:pt modelId="{6CC5281E-49DF-3046-BD34-C1D0E41E2416}" type="parTrans" cxnId="{BA0F79FC-3B44-3949-A370-DD879650EF02}">
      <dgm:prSet/>
      <dgm:spPr/>
      <dgm:t>
        <a:bodyPr/>
        <a:lstStyle/>
        <a:p>
          <a:endParaRPr lang="pl-PL"/>
        </a:p>
      </dgm:t>
    </dgm:pt>
    <dgm:pt modelId="{DC8C085C-8AA1-8B4D-8833-C3CBFF2FDB14}" type="sibTrans" cxnId="{BA0F79FC-3B44-3949-A370-DD879650EF02}">
      <dgm:prSet/>
      <dgm:spPr/>
      <dgm:t>
        <a:bodyPr/>
        <a:lstStyle/>
        <a:p>
          <a:endParaRPr lang="pl-PL"/>
        </a:p>
      </dgm:t>
    </dgm:pt>
    <dgm:pt modelId="{59222E2D-51B6-4E48-96B7-81E9E5358500}">
      <dgm:prSet phldrT="[Tekst]" custT="1"/>
      <dgm:spPr/>
      <dgm:t>
        <a:bodyPr/>
        <a:lstStyle/>
        <a:p>
          <a:r>
            <a:rPr lang="pl-PL" sz="1100" b="1" dirty="0" smtClean="0"/>
            <a:t>In</a:t>
          </a:r>
          <a:r>
            <a:rPr lang="en-US" sz="1100" b="1" dirty="0" err="1" smtClean="0"/>
            <a:t>itiative</a:t>
          </a:r>
          <a:endParaRPr lang="pl-PL" sz="1100" b="1" dirty="0"/>
        </a:p>
        <a:p>
          <a:r>
            <a:rPr lang="en-US" sz="900" dirty="0" smtClean="0"/>
            <a:t>Initiative </a:t>
          </a:r>
          <a:r>
            <a:rPr lang="en-US" sz="900" dirty="0" err="1" smtClean="0"/>
            <a:t>pe</a:t>
          </a:r>
          <a:r>
            <a:rPr lang="en-US" sz="900" dirty="0" smtClean="0"/>
            <a:t> </a:t>
          </a:r>
          <a:r>
            <a:rPr lang="en-US" sz="900" dirty="0" err="1" smtClean="0"/>
            <a:t>termen</a:t>
          </a:r>
          <a:r>
            <a:rPr lang="en-US" sz="900" dirty="0" smtClean="0"/>
            <a:t> lung </a:t>
          </a:r>
          <a:r>
            <a:rPr lang="en-US" sz="900" dirty="0" err="1" smtClean="0"/>
            <a:t>si</a:t>
          </a:r>
          <a:r>
            <a:rPr lang="en-US" sz="900" dirty="0" smtClean="0"/>
            <a:t> </a:t>
          </a:r>
          <a:r>
            <a:rPr lang="en-US" sz="900" dirty="0" err="1" smtClean="0"/>
            <a:t>scurt</a:t>
          </a:r>
          <a:r>
            <a:rPr lang="pl-PL" sz="900" dirty="0" smtClean="0"/>
            <a:t> (</a:t>
          </a:r>
          <a:r>
            <a:rPr lang="en-US" sz="900" dirty="0" smtClean="0"/>
            <a:t>initiative de </a:t>
          </a:r>
          <a:r>
            <a:rPr lang="en-US" sz="900" dirty="0" err="1" smtClean="0"/>
            <a:t>echipa</a:t>
          </a:r>
          <a:r>
            <a:rPr lang="pl-PL" sz="900" dirty="0" smtClean="0"/>
            <a:t>, </a:t>
          </a:r>
          <a:r>
            <a:rPr lang="en-US" sz="900" dirty="0" err="1" smtClean="0"/>
            <a:t>bonusuri</a:t>
          </a:r>
          <a:r>
            <a:rPr lang="pl-PL" sz="900" dirty="0" smtClean="0"/>
            <a:t>) </a:t>
          </a:r>
          <a:endParaRPr lang="pl-PL" sz="900" dirty="0"/>
        </a:p>
      </dgm:t>
    </dgm:pt>
    <dgm:pt modelId="{65BFE5AA-7737-3C45-A874-0AF56BE302BE}" type="parTrans" cxnId="{A6305769-B7A2-C844-B0C8-B6BA111B8409}">
      <dgm:prSet/>
      <dgm:spPr/>
      <dgm:t>
        <a:bodyPr/>
        <a:lstStyle/>
        <a:p>
          <a:endParaRPr lang="pl-PL"/>
        </a:p>
      </dgm:t>
    </dgm:pt>
    <dgm:pt modelId="{497FECFD-E10B-7C41-A001-0F1F86DB4325}" type="sibTrans" cxnId="{A6305769-B7A2-C844-B0C8-B6BA111B8409}">
      <dgm:prSet/>
      <dgm:spPr/>
      <dgm:t>
        <a:bodyPr/>
        <a:lstStyle/>
        <a:p>
          <a:endParaRPr lang="pl-PL"/>
        </a:p>
      </dgm:t>
    </dgm:pt>
    <dgm:pt modelId="{AEBC2F53-C70D-264C-B658-063066EAA64C}">
      <dgm:prSet phldrT="[Tekst]" custT="1"/>
      <dgm:spPr/>
      <dgm:t>
        <a:bodyPr/>
        <a:lstStyle/>
        <a:p>
          <a:r>
            <a:rPr lang="en-US" sz="1100" b="1" dirty="0" err="1" smtClean="0"/>
            <a:t>Salariu</a:t>
          </a:r>
          <a:r>
            <a:rPr lang="en-US" sz="1100" b="1" dirty="0" smtClean="0"/>
            <a:t> de </a:t>
          </a:r>
          <a:r>
            <a:rPr lang="en-US" sz="1100" b="1" dirty="0" err="1" smtClean="0"/>
            <a:t>baza</a:t>
          </a:r>
          <a:endParaRPr lang="pl-PL" sz="1100" b="1" dirty="0"/>
        </a:p>
      </dgm:t>
    </dgm:pt>
    <dgm:pt modelId="{0E3EC345-A638-F345-A39C-C2425C42D5E3}" type="parTrans" cxnId="{A54ADA18-37F6-C143-973A-5D6AA439CCC0}">
      <dgm:prSet/>
      <dgm:spPr/>
      <dgm:t>
        <a:bodyPr/>
        <a:lstStyle/>
        <a:p>
          <a:endParaRPr lang="pl-PL"/>
        </a:p>
      </dgm:t>
    </dgm:pt>
    <dgm:pt modelId="{B319F934-CCD2-6247-9D59-46196033B471}" type="sibTrans" cxnId="{A54ADA18-37F6-C143-973A-5D6AA439CCC0}">
      <dgm:prSet/>
      <dgm:spPr/>
      <dgm:t>
        <a:bodyPr/>
        <a:lstStyle/>
        <a:p>
          <a:endParaRPr lang="pl-PL"/>
        </a:p>
      </dgm:t>
    </dgm:pt>
    <dgm:pt modelId="{059CE469-D223-E345-BB8E-CCB53A04024F}" type="pres">
      <dgm:prSet presAssocID="{69C1FAF0-D590-7F45-B211-4DACB7B7DBA6}" presName="compositeShape" presStyleCnt="0">
        <dgm:presLayoutVars>
          <dgm:dir/>
          <dgm:resizeHandles/>
        </dgm:presLayoutVars>
      </dgm:prSet>
      <dgm:spPr/>
    </dgm:pt>
    <dgm:pt modelId="{88DB6816-BFE6-A94D-8630-455280727902}" type="pres">
      <dgm:prSet presAssocID="{69C1FAF0-D590-7F45-B211-4DACB7B7DBA6}" presName="pyramid" presStyleLbl="node1" presStyleIdx="0" presStyleCnt="1" custScaleX="87698" custLinFactNeighborX="938" custLinFactNeighborY="80"/>
      <dgm:spPr/>
    </dgm:pt>
    <dgm:pt modelId="{EE898383-B95A-D843-90AF-EA4A276C431E}" type="pres">
      <dgm:prSet presAssocID="{69C1FAF0-D590-7F45-B211-4DACB7B7DBA6}" presName="theList" presStyleCnt="0"/>
      <dgm:spPr/>
    </dgm:pt>
    <dgm:pt modelId="{95E6C211-5E6C-1D4F-BFE4-E697076EA73A}" type="pres">
      <dgm:prSet presAssocID="{5CBF7D5D-57FB-C94D-9118-0D6038EBE1FC}" presName="aNode" presStyleLbl="fgAcc1" presStyleIdx="0" presStyleCnt="3" custLinFactY="34408" custLinFactNeighborX="-16586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66BF44-1DA1-6D4D-8AFF-D122D88ED357}" type="pres">
      <dgm:prSet presAssocID="{5CBF7D5D-57FB-C94D-9118-0D6038EBE1FC}" presName="aSpace" presStyleCnt="0"/>
      <dgm:spPr/>
    </dgm:pt>
    <dgm:pt modelId="{ED4ABA20-2DE4-2047-AB88-0E957A118FDA}" type="pres">
      <dgm:prSet presAssocID="{59222E2D-51B6-4E48-96B7-81E9E5358500}" presName="aNode" presStyleLbl="fgAcc1" presStyleIdx="1" presStyleCnt="3" custScaleX="98319" custScaleY="90828" custLinFactY="31854" custLinFactNeighborX="-15688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DB6812-319A-8041-A889-E83EEEA5755A}" type="pres">
      <dgm:prSet presAssocID="{59222E2D-51B6-4E48-96B7-81E9E5358500}" presName="aSpace" presStyleCnt="0"/>
      <dgm:spPr/>
    </dgm:pt>
    <dgm:pt modelId="{E35B9D7D-388E-324B-A922-8D7A02ECCF1E}" type="pres">
      <dgm:prSet presAssocID="{AEBC2F53-C70D-264C-B658-063066EAA64C}" presName="aNode" presStyleLbl="fgAcc1" presStyleIdx="2" presStyleCnt="3" custScaleX="102309" custScaleY="132743" custLinFactY="29463" custLinFactNeighborX="-14764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64EBE1-ED39-724E-BBB6-A8231B8A62D7}" type="pres">
      <dgm:prSet presAssocID="{AEBC2F53-C70D-264C-B658-063066EAA64C}" presName="aSpace" presStyleCnt="0"/>
      <dgm:spPr/>
    </dgm:pt>
  </dgm:ptLst>
  <dgm:cxnLst>
    <dgm:cxn modelId="{BA0F79FC-3B44-3949-A370-DD879650EF02}" srcId="{69C1FAF0-D590-7F45-B211-4DACB7B7DBA6}" destId="{5CBF7D5D-57FB-C94D-9118-0D6038EBE1FC}" srcOrd="0" destOrd="0" parTransId="{6CC5281E-49DF-3046-BD34-C1D0E41E2416}" sibTransId="{DC8C085C-8AA1-8B4D-8833-C3CBFF2FDB14}"/>
    <dgm:cxn modelId="{833106B4-1B97-BD4F-9E79-AA3B8EDCA910}" type="presOf" srcId="{5CBF7D5D-57FB-C94D-9118-0D6038EBE1FC}" destId="{95E6C211-5E6C-1D4F-BFE4-E697076EA73A}" srcOrd="0" destOrd="0" presId="urn:microsoft.com/office/officeart/2005/8/layout/pyramid2"/>
    <dgm:cxn modelId="{7A32E024-B55F-3947-9F59-A53B7701EFB5}" type="presOf" srcId="{59222E2D-51B6-4E48-96B7-81E9E5358500}" destId="{ED4ABA20-2DE4-2047-AB88-0E957A118FDA}" srcOrd="0" destOrd="0" presId="urn:microsoft.com/office/officeart/2005/8/layout/pyramid2"/>
    <dgm:cxn modelId="{A54ADA18-37F6-C143-973A-5D6AA439CCC0}" srcId="{69C1FAF0-D590-7F45-B211-4DACB7B7DBA6}" destId="{AEBC2F53-C70D-264C-B658-063066EAA64C}" srcOrd="2" destOrd="0" parTransId="{0E3EC345-A638-F345-A39C-C2425C42D5E3}" sibTransId="{B319F934-CCD2-6247-9D59-46196033B471}"/>
    <dgm:cxn modelId="{431B4221-6CED-934A-975B-A320F1BA75DE}" type="presOf" srcId="{69C1FAF0-D590-7F45-B211-4DACB7B7DBA6}" destId="{059CE469-D223-E345-BB8E-CCB53A04024F}" srcOrd="0" destOrd="0" presId="urn:microsoft.com/office/officeart/2005/8/layout/pyramid2"/>
    <dgm:cxn modelId="{9D126B91-5F33-3444-BFE4-25DE3E26928E}" type="presOf" srcId="{AEBC2F53-C70D-264C-B658-063066EAA64C}" destId="{E35B9D7D-388E-324B-A922-8D7A02ECCF1E}" srcOrd="0" destOrd="0" presId="urn:microsoft.com/office/officeart/2005/8/layout/pyramid2"/>
    <dgm:cxn modelId="{A6305769-B7A2-C844-B0C8-B6BA111B8409}" srcId="{69C1FAF0-D590-7F45-B211-4DACB7B7DBA6}" destId="{59222E2D-51B6-4E48-96B7-81E9E5358500}" srcOrd="1" destOrd="0" parTransId="{65BFE5AA-7737-3C45-A874-0AF56BE302BE}" sibTransId="{497FECFD-E10B-7C41-A001-0F1F86DB4325}"/>
    <dgm:cxn modelId="{6D075E1B-42C6-6B41-AF9F-BF132ABC22FB}" type="presParOf" srcId="{059CE469-D223-E345-BB8E-CCB53A04024F}" destId="{88DB6816-BFE6-A94D-8630-455280727902}" srcOrd="0" destOrd="0" presId="urn:microsoft.com/office/officeart/2005/8/layout/pyramid2"/>
    <dgm:cxn modelId="{88F81D0A-5F44-B645-8B79-2FA3ABB6F116}" type="presParOf" srcId="{059CE469-D223-E345-BB8E-CCB53A04024F}" destId="{EE898383-B95A-D843-90AF-EA4A276C431E}" srcOrd="1" destOrd="0" presId="urn:microsoft.com/office/officeart/2005/8/layout/pyramid2"/>
    <dgm:cxn modelId="{FA4CD7EB-37A3-5148-8729-925E805F75CF}" type="presParOf" srcId="{EE898383-B95A-D843-90AF-EA4A276C431E}" destId="{95E6C211-5E6C-1D4F-BFE4-E697076EA73A}" srcOrd="0" destOrd="0" presId="urn:microsoft.com/office/officeart/2005/8/layout/pyramid2"/>
    <dgm:cxn modelId="{E9516DD3-0FEC-A349-963A-7B1A1E2DE1A4}" type="presParOf" srcId="{EE898383-B95A-D843-90AF-EA4A276C431E}" destId="{0D66BF44-1DA1-6D4D-8AFF-D122D88ED357}" srcOrd="1" destOrd="0" presId="urn:microsoft.com/office/officeart/2005/8/layout/pyramid2"/>
    <dgm:cxn modelId="{B863F8C7-C913-1847-A572-CAD324C3325D}" type="presParOf" srcId="{EE898383-B95A-D843-90AF-EA4A276C431E}" destId="{ED4ABA20-2DE4-2047-AB88-0E957A118FDA}" srcOrd="2" destOrd="0" presId="urn:microsoft.com/office/officeart/2005/8/layout/pyramid2"/>
    <dgm:cxn modelId="{4D4307D3-EE4D-354F-985B-F32F5DBB84E7}" type="presParOf" srcId="{EE898383-B95A-D843-90AF-EA4A276C431E}" destId="{98DB6812-319A-8041-A889-E83EEEA5755A}" srcOrd="3" destOrd="0" presId="urn:microsoft.com/office/officeart/2005/8/layout/pyramid2"/>
    <dgm:cxn modelId="{56ED388F-95D3-994A-B650-43A985FD4D1E}" type="presParOf" srcId="{EE898383-B95A-D843-90AF-EA4A276C431E}" destId="{E35B9D7D-388E-324B-A922-8D7A02ECCF1E}" srcOrd="4" destOrd="0" presId="urn:microsoft.com/office/officeart/2005/8/layout/pyramid2"/>
    <dgm:cxn modelId="{AF7FCFD9-598B-F74B-B32C-F696B9C19590}" type="presParOf" srcId="{EE898383-B95A-D843-90AF-EA4A276C431E}" destId="{FD64EBE1-ED39-724E-BBB6-A8231B8A62D7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3B0643B-5C7A-4F19-B7E6-5B48C4D36CD2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7A9D6E0-7B06-4FF0-B2C9-7240E5E7D191}">
      <dgm:prSet phldrT="[Tekst]" custT="1"/>
      <dgm:spPr>
        <a:xfrm>
          <a:off x="1584198" y="988695"/>
          <a:ext cx="1357884" cy="659130"/>
        </a:xfrm>
        <a:prstGeom prst="roundRect">
          <a:avLst/>
        </a:prstGeom>
        <a:solidFill>
          <a:srgbClr val="5B9BD5">
            <a:tint val="6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pl-PL" sz="1200" b="1" dirty="0" err="1">
              <a:solidFill>
                <a:srgbClr val="FF0000"/>
              </a:solidFill>
              <a:latin typeface="Calibri" panose="020F0502020204030204"/>
              <a:ea typeface="+mn-ea"/>
              <a:cs typeface="+mn-cs"/>
            </a:rPr>
            <a:t>Desired</a:t>
          </a:r>
          <a:r>
            <a:rPr lang="pl-PL" sz="1200" b="1" dirty="0">
              <a:solidFill>
                <a:srgbClr val="FF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pl-PL" sz="1200" b="1" dirty="0" err="1">
              <a:solidFill>
                <a:srgbClr val="FF0000"/>
              </a:solidFill>
              <a:latin typeface="Calibri" panose="020F0502020204030204"/>
              <a:ea typeface="+mn-ea"/>
              <a:cs typeface="+mn-cs"/>
            </a:rPr>
            <a:t>employee</a:t>
          </a:r>
          <a:r>
            <a:rPr lang="pl-PL" sz="1200" b="1" dirty="0">
              <a:solidFill>
                <a:srgbClr val="FF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pl-PL" sz="1200" b="1" dirty="0" err="1">
              <a:solidFill>
                <a:srgbClr val="FF0000"/>
              </a:solidFill>
              <a:latin typeface="Calibri" panose="020F0502020204030204"/>
              <a:ea typeface="+mn-ea"/>
              <a:cs typeface="+mn-cs"/>
            </a:rPr>
            <a:t>behavior</a:t>
          </a:r>
          <a:r>
            <a:rPr lang="pl-PL" sz="1200" b="1" dirty="0">
              <a:solidFill>
                <a:srgbClr val="FF0000"/>
              </a:solidFill>
              <a:latin typeface="Calibri" panose="020F0502020204030204"/>
              <a:ea typeface="+mn-ea"/>
              <a:cs typeface="+mn-cs"/>
            </a:rPr>
            <a:t> and </a:t>
          </a:r>
          <a:r>
            <a:rPr lang="pl-PL" sz="1200" b="1" dirty="0" err="1">
              <a:solidFill>
                <a:srgbClr val="FF0000"/>
              </a:solidFill>
              <a:latin typeface="Calibri" panose="020F0502020204030204"/>
              <a:ea typeface="+mn-ea"/>
              <a:cs typeface="+mn-cs"/>
            </a:rPr>
            <a:t>attitudes</a:t>
          </a:r>
          <a:r>
            <a:rPr lang="pl-PL" sz="1200" b="1" dirty="0">
              <a:solidFill>
                <a:srgbClr val="FF0000"/>
              </a:solidFill>
              <a:latin typeface="Calibri" panose="020F0502020204030204"/>
              <a:ea typeface="+mn-ea"/>
              <a:cs typeface="+mn-cs"/>
            </a:rPr>
            <a:t> </a:t>
          </a:r>
        </a:p>
      </dgm:t>
    </dgm:pt>
    <dgm:pt modelId="{8FB3474C-6613-424F-ABE1-F4D6E400FA80}" type="parTrans" cxnId="{BA258A65-4CEE-42D4-9283-89A5B3F01E98}">
      <dgm:prSet/>
      <dgm:spPr/>
      <dgm:t>
        <a:bodyPr/>
        <a:lstStyle/>
        <a:p>
          <a:endParaRPr lang="pl-PL"/>
        </a:p>
      </dgm:t>
    </dgm:pt>
    <dgm:pt modelId="{5E11CD75-3CE7-46CB-8B4D-A1B766B8A95D}" type="sibTrans" cxnId="{BA258A65-4CEE-42D4-9283-89A5B3F01E98}">
      <dgm:prSet/>
      <dgm:spPr/>
      <dgm:t>
        <a:bodyPr/>
        <a:lstStyle/>
        <a:p>
          <a:endParaRPr lang="pl-PL"/>
        </a:p>
      </dgm:t>
    </dgm:pt>
    <dgm:pt modelId="{5C622311-42FF-4A89-9DCE-E7B63E484278}">
      <dgm:prSet phldrT="[Tekst]" custT="1"/>
      <dgm:spPr>
        <a:xfrm>
          <a:off x="2263140" y="0"/>
          <a:ext cx="2263140" cy="1318260"/>
        </a:xfrm>
        <a:prstGeom prst="round1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Recompense </a:t>
          </a:r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nefinanciare</a:t>
          </a:r>
          <a:r>
            <a:rPr lang="en-US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- </a:t>
          </a:r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Beneficii</a:t>
          </a:r>
          <a:endParaRPr lang="en-US" sz="1200" b="1" dirty="0" smtClean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  <a:p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Pensii</a:t>
          </a:r>
          <a:r>
            <a:rPr lang="en-US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vacanțe</a:t>
          </a:r>
          <a:r>
            <a:rPr lang="en-US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asistență</a:t>
          </a:r>
          <a:r>
            <a:rPr lang="en-US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medicală</a:t>
          </a:r>
          <a:r>
            <a:rPr lang="en-US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alte</a:t>
          </a:r>
          <a:r>
            <a:rPr lang="en-US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avantaje</a:t>
          </a:r>
          <a:r>
            <a:rPr lang="en-US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flexibilitate</a:t>
          </a:r>
          <a:r>
            <a:rPr lang="en-US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etc.</a:t>
          </a:r>
          <a:endParaRPr lang="pl-PL" sz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913075EC-8364-47FA-AAEF-558F9AE4ECFE}" type="parTrans" cxnId="{90F9A085-B039-4F5F-BDAD-1B252E14CBAF}">
      <dgm:prSet/>
      <dgm:spPr/>
      <dgm:t>
        <a:bodyPr/>
        <a:lstStyle/>
        <a:p>
          <a:endParaRPr lang="pl-PL"/>
        </a:p>
      </dgm:t>
    </dgm:pt>
    <dgm:pt modelId="{665E42FF-4B45-46B5-B508-C934492B0F97}" type="sibTrans" cxnId="{90F9A085-B039-4F5F-BDAD-1B252E14CBAF}">
      <dgm:prSet/>
      <dgm:spPr/>
      <dgm:t>
        <a:bodyPr/>
        <a:lstStyle/>
        <a:p>
          <a:endParaRPr lang="pl-PL"/>
        </a:p>
      </dgm:t>
    </dgm:pt>
    <dgm:pt modelId="{B436FF42-113C-4913-8A7B-E61CFB3909C4}">
      <dgm:prSet phldrT="[Tekst]" custT="1"/>
      <dgm:spPr>
        <a:xfrm rot="10800000">
          <a:off x="0" y="1318260"/>
          <a:ext cx="2263140" cy="1318260"/>
        </a:xfrm>
        <a:prstGeom prst="round1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Dezvoltarea</a:t>
          </a:r>
          <a:r>
            <a:rPr lang="pl-PL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si</a:t>
          </a:r>
          <a:r>
            <a:rPr lang="en-US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finantarea</a:t>
          </a:r>
          <a:r>
            <a:rPr lang="en-US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</a:p>
        <a:p>
          <a:pPr>
            <a:buNone/>
          </a:pPr>
          <a:r>
            <a:rPr lang="en-US" sz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instruirii</a:t>
          </a:r>
          <a:r>
            <a:rPr lang="en-US" sz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la </a:t>
          </a:r>
          <a:r>
            <a:rPr lang="en-US" sz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locul</a:t>
          </a:r>
          <a:r>
            <a:rPr lang="en-US" sz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de </a:t>
          </a:r>
          <a:r>
            <a:rPr lang="en-US" sz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munca</a:t>
          </a:r>
          <a:r>
            <a:rPr lang="pl-PL" sz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US" sz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performanta</a:t>
          </a:r>
          <a:r>
            <a:rPr lang="en-US" sz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de</a:t>
          </a:r>
          <a:r>
            <a:rPr lang="pl-PL" sz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pl-PL" sz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management, </a:t>
          </a:r>
          <a:r>
            <a:rPr lang="en-US" sz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dezvoltarea</a:t>
          </a:r>
          <a:r>
            <a:rPr lang="en-US" sz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carierei</a:t>
          </a:r>
          <a:r>
            <a:rPr lang="pl-PL" sz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US" sz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planificare</a:t>
          </a:r>
          <a:r>
            <a:rPr lang="en-US" sz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succesiva</a:t>
          </a:r>
          <a:endParaRPr lang="pl-PL" sz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  <a:p>
          <a:pPr>
            <a:buNone/>
          </a:pPr>
          <a:endParaRPr lang="pl-PL" sz="7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BACACFD7-CF03-4F2C-8A06-92D328148F0A}" type="parTrans" cxnId="{E0AAFE9B-8722-46EC-9972-1F4C59B27341}">
      <dgm:prSet/>
      <dgm:spPr/>
      <dgm:t>
        <a:bodyPr/>
        <a:lstStyle/>
        <a:p>
          <a:endParaRPr lang="pl-PL"/>
        </a:p>
      </dgm:t>
    </dgm:pt>
    <dgm:pt modelId="{5A4642DB-040B-4E10-8579-A2191B02C1B8}" type="sibTrans" cxnId="{E0AAFE9B-8722-46EC-9972-1F4C59B27341}">
      <dgm:prSet/>
      <dgm:spPr/>
      <dgm:t>
        <a:bodyPr/>
        <a:lstStyle/>
        <a:p>
          <a:endParaRPr lang="pl-PL"/>
        </a:p>
      </dgm:t>
    </dgm:pt>
    <dgm:pt modelId="{D828DD5F-73FD-417C-857A-828E6D2CB942}">
      <dgm:prSet phldrT="[Tekst]" custT="1"/>
      <dgm:spPr>
        <a:xfrm rot="5400000">
          <a:off x="2735580" y="845820"/>
          <a:ext cx="1318260" cy="2263140"/>
        </a:xfrm>
        <a:prstGeom prst="round1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Mediul</a:t>
          </a:r>
          <a:r>
            <a:rPr lang="en-US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de </a:t>
          </a:r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lucru</a:t>
          </a:r>
          <a:endParaRPr lang="pl-PL" sz="1200" b="1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  <a:p>
          <a:pPr>
            <a:buNone/>
          </a:pPr>
          <a:r>
            <a:rPr lang="en-US" sz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Conditii</a:t>
          </a:r>
          <a:r>
            <a:rPr lang="en-US" sz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de </a:t>
          </a:r>
          <a:r>
            <a:rPr lang="en-US" sz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munca</a:t>
          </a:r>
          <a:r>
            <a:rPr lang="en-US" sz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sigure</a:t>
          </a:r>
          <a:r>
            <a:rPr lang="pl-PL" sz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</a:t>
          </a:r>
          <a:r>
            <a:rPr lang="en-US" sz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balanta</a:t>
          </a:r>
          <a:r>
            <a:rPr lang="en-US" sz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sanatate-munca</a:t>
          </a:r>
          <a:r>
            <a:rPr lang="pl-PL" sz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  </a:t>
          </a:r>
          <a:r>
            <a:rPr lang="pl-PL" sz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leadership, </a:t>
          </a:r>
          <a:r>
            <a:rPr lang="en-US" sz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cultura</a:t>
          </a:r>
          <a:r>
            <a:rPr lang="en-US" sz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organizationala</a:t>
          </a:r>
          <a:r>
            <a:rPr lang="pl-PL" sz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US" sz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comunicare</a:t>
          </a:r>
          <a:r>
            <a:rPr lang="en-US" sz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deschisa</a:t>
          </a:r>
          <a:endParaRPr lang="pl-PL" sz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F44FFEF1-3162-4434-90A6-3548C429BE7D}" type="parTrans" cxnId="{CACB706C-55F6-4A92-B4A2-2E05F0E8C9F6}">
      <dgm:prSet/>
      <dgm:spPr/>
      <dgm:t>
        <a:bodyPr/>
        <a:lstStyle/>
        <a:p>
          <a:endParaRPr lang="pl-PL"/>
        </a:p>
      </dgm:t>
    </dgm:pt>
    <dgm:pt modelId="{2CC266B3-5283-4C0E-AEC7-6C90024754CD}" type="sibTrans" cxnId="{CACB706C-55F6-4A92-B4A2-2E05F0E8C9F6}">
      <dgm:prSet/>
      <dgm:spPr/>
      <dgm:t>
        <a:bodyPr/>
        <a:lstStyle/>
        <a:p>
          <a:endParaRPr lang="pl-PL"/>
        </a:p>
      </dgm:t>
    </dgm:pt>
    <dgm:pt modelId="{120F442C-2EE5-4E6E-B8FC-3FA8E50483B6}">
      <dgm:prSet phldrT="[Tekst]" custT="1"/>
      <dgm:spPr>
        <a:xfrm rot="16200000">
          <a:off x="472440" y="-472440"/>
          <a:ext cx="1318260" cy="2263140"/>
        </a:xfrm>
        <a:prstGeom prst="round1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Recompense </a:t>
          </a:r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financiare</a:t>
          </a:r>
          <a:r>
            <a:rPr lang="en-US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- </a:t>
          </a:r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Plată</a:t>
          </a:r>
          <a:endParaRPr lang="en-US" sz="1200" b="1" dirty="0" smtClean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  <a:p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salariul</a:t>
          </a:r>
          <a:r>
            <a:rPr lang="en-US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de </a:t>
          </a:r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bază</a:t>
          </a:r>
          <a:r>
            <a:rPr lang="en-US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</a:t>
          </a:r>
        </a:p>
        <a:p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salariu</a:t>
          </a:r>
          <a:r>
            <a:rPr lang="en-US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variabil</a:t>
          </a:r>
          <a:r>
            <a:rPr lang="en-US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(</a:t>
          </a:r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bonusuri</a:t>
          </a:r>
          <a:r>
            <a:rPr lang="en-US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în</a:t>
          </a:r>
          <a:r>
            <a:rPr lang="en-US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numerar</a:t>
          </a:r>
          <a:r>
            <a:rPr lang="en-US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</a:t>
          </a:r>
        </a:p>
        <a:p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stimulente</a:t>
          </a:r>
          <a:r>
            <a:rPr lang="en-US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pe</a:t>
          </a:r>
          <a:r>
            <a:rPr lang="en-US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termen</a:t>
          </a:r>
          <a:r>
            <a:rPr lang="en-US" sz="12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lung)</a:t>
          </a:r>
          <a:endParaRPr lang="pl-PL" sz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D3CDD083-C5DB-4846-A65F-B4E077C26E32}" type="sibTrans" cxnId="{2275387D-6FA5-48F5-93B3-7B2689D41425}">
      <dgm:prSet/>
      <dgm:spPr/>
      <dgm:t>
        <a:bodyPr/>
        <a:lstStyle/>
        <a:p>
          <a:endParaRPr lang="pl-PL"/>
        </a:p>
      </dgm:t>
    </dgm:pt>
    <dgm:pt modelId="{4856BFF0-D7EE-4199-9AB3-6DCE3F290E64}" type="parTrans" cxnId="{2275387D-6FA5-48F5-93B3-7B2689D41425}">
      <dgm:prSet/>
      <dgm:spPr/>
      <dgm:t>
        <a:bodyPr/>
        <a:lstStyle/>
        <a:p>
          <a:endParaRPr lang="pl-PL"/>
        </a:p>
      </dgm:t>
    </dgm:pt>
    <dgm:pt modelId="{3241AE5F-402A-45A1-B9A3-5280857FA6FD}" type="pres">
      <dgm:prSet presAssocID="{D3B0643B-5C7A-4F19-B7E6-5B48C4D36CD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8B3C543-9DC9-45C9-A3CE-E92D07B6C404}" type="pres">
      <dgm:prSet presAssocID="{D3B0643B-5C7A-4F19-B7E6-5B48C4D36CD2}" presName="matrix" presStyleCnt="0"/>
      <dgm:spPr/>
    </dgm:pt>
    <dgm:pt modelId="{65605066-12C3-4507-9FC2-66C78BBC3810}" type="pres">
      <dgm:prSet presAssocID="{D3B0643B-5C7A-4F19-B7E6-5B48C4D36CD2}" presName="tile1" presStyleLbl="node1" presStyleIdx="0" presStyleCnt="4" custLinFactNeighborX="-348" custLinFactNeighborY="-136"/>
      <dgm:spPr/>
      <dgm:t>
        <a:bodyPr/>
        <a:lstStyle/>
        <a:p>
          <a:endParaRPr lang="en-US"/>
        </a:p>
      </dgm:t>
    </dgm:pt>
    <dgm:pt modelId="{EF7E0CC8-8054-4C78-BC6A-A51183E0DE71}" type="pres">
      <dgm:prSet presAssocID="{D3B0643B-5C7A-4F19-B7E6-5B48C4D36CD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30981D-67B0-4B78-AB10-72DF8FD74DAB}" type="pres">
      <dgm:prSet presAssocID="{D3B0643B-5C7A-4F19-B7E6-5B48C4D36CD2}" presName="tile2" presStyleLbl="node1" presStyleIdx="1" presStyleCnt="4"/>
      <dgm:spPr/>
      <dgm:t>
        <a:bodyPr/>
        <a:lstStyle/>
        <a:p>
          <a:endParaRPr lang="en-US"/>
        </a:p>
      </dgm:t>
    </dgm:pt>
    <dgm:pt modelId="{D1028054-5548-467E-B153-E5757DD9F251}" type="pres">
      <dgm:prSet presAssocID="{D3B0643B-5C7A-4F19-B7E6-5B48C4D36CD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441867-760E-4DAE-AA13-FDD5DFE08AE6}" type="pres">
      <dgm:prSet presAssocID="{D3B0643B-5C7A-4F19-B7E6-5B48C4D36CD2}" presName="tile3" presStyleLbl="node1" presStyleIdx="2" presStyleCnt="4"/>
      <dgm:spPr/>
      <dgm:t>
        <a:bodyPr/>
        <a:lstStyle/>
        <a:p>
          <a:endParaRPr lang="en-US"/>
        </a:p>
      </dgm:t>
    </dgm:pt>
    <dgm:pt modelId="{C64851E7-EEF6-4E8B-A272-C1B9815457F0}" type="pres">
      <dgm:prSet presAssocID="{D3B0643B-5C7A-4F19-B7E6-5B48C4D36CD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2FE102-6A7B-47CA-94D5-F3E7621D0A04}" type="pres">
      <dgm:prSet presAssocID="{D3B0643B-5C7A-4F19-B7E6-5B48C4D36CD2}" presName="tile4" presStyleLbl="node1" presStyleIdx="3" presStyleCnt="4"/>
      <dgm:spPr/>
      <dgm:t>
        <a:bodyPr/>
        <a:lstStyle/>
        <a:p>
          <a:endParaRPr lang="en-US"/>
        </a:p>
      </dgm:t>
    </dgm:pt>
    <dgm:pt modelId="{4BCD5778-58FE-47C3-8406-9741573905E1}" type="pres">
      <dgm:prSet presAssocID="{D3B0643B-5C7A-4F19-B7E6-5B48C4D36CD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AA001C-B50E-4AFA-84DF-3668E64C728D}" type="pres">
      <dgm:prSet presAssocID="{D3B0643B-5C7A-4F19-B7E6-5B48C4D36CD2}" presName="centerTile" presStyleLbl="fgShp" presStyleIdx="0" presStyleCnt="1" custScaleX="111977" custScaleY="10166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90F9A085-B039-4F5F-BDAD-1B252E14CBAF}" srcId="{C7A9D6E0-7B06-4FF0-B2C9-7240E5E7D191}" destId="{5C622311-42FF-4A89-9DCE-E7B63E484278}" srcOrd="1" destOrd="0" parTransId="{913075EC-8364-47FA-AAEF-558F9AE4ECFE}" sibTransId="{665E42FF-4B45-46B5-B508-C934492B0F97}"/>
    <dgm:cxn modelId="{D77A2D4F-82FE-45A2-973E-FFA610C944D7}" type="presOf" srcId="{120F442C-2EE5-4E6E-B8FC-3FA8E50483B6}" destId="{EF7E0CC8-8054-4C78-BC6A-A51183E0DE71}" srcOrd="1" destOrd="0" presId="urn:microsoft.com/office/officeart/2005/8/layout/matrix1"/>
    <dgm:cxn modelId="{08DCEF0B-EBC1-434B-8FF3-4023A3707DD7}" type="presOf" srcId="{D3B0643B-5C7A-4F19-B7E6-5B48C4D36CD2}" destId="{3241AE5F-402A-45A1-B9A3-5280857FA6FD}" srcOrd="0" destOrd="0" presId="urn:microsoft.com/office/officeart/2005/8/layout/matrix1"/>
    <dgm:cxn modelId="{2580050E-8763-4D7B-940B-191FF527990D}" type="presOf" srcId="{120F442C-2EE5-4E6E-B8FC-3FA8E50483B6}" destId="{65605066-12C3-4507-9FC2-66C78BBC3810}" srcOrd="0" destOrd="0" presId="urn:microsoft.com/office/officeart/2005/8/layout/matrix1"/>
    <dgm:cxn modelId="{878FC634-5190-49B8-9580-AC29972F815D}" type="presOf" srcId="{D828DD5F-73FD-417C-857A-828E6D2CB942}" destId="{872FE102-6A7B-47CA-94D5-F3E7621D0A04}" srcOrd="0" destOrd="0" presId="urn:microsoft.com/office/officeart/2005/8/layout/matrix1"/>
    <dgm:cxn modelId="{50E0C8F8-48D9-4740-84F9-38C9DC71E7FB}" type="presOf" srcId="{B436FF42-113C-4913-8A7B-E61CFB3909C4}" destId="{C64851E7-EEF6-4E8B-A272-C1B9815457F0}" srcOrd="1" destOrd="0" presId="urn:microsoft.com/office/officeart/2005/8/layout/matrix1"/>
    <dgm:cxn modelId="{D49DE11F-F4E3-4B92-A8CA-64CCF9B75F33}" type="presOf" srcId="{5C622311-42FF-4A89-9DCE-E7B63E484278}" destId="{A830981D-67B0-4B78-AB10-72DF8FD74DAB}" srcOrd="0" destOrd="0" presId="urn:microsoft.com/office/officeart/2005/8/layout/matrix1"/>
    <dgm:cxn modelId="{879B9B65-2D8E-490E-A23E-ECDC0E543420}" type="presOf" srcId="{C7A9D6E0-7B06-4FF0-B2C9-7240E5E7D191}" destId="{BEAA001C-B50E-4AFA-84DF-3668E64C728D}" srcOrd="0" destOrd="0" presId="urn:microsoft.com/office/officeart/2005/8/layout/matrix1"/>
    <dgm:cxn modelId="{8FEFB45F-DC88-4824-88B5-717DC6D597B6}" type="presOf" srcId="{B436FF42-113C-4913-8A7B-E61CFB3909C4}" destId="{DE441867-760E-4DAE-AA13-FDD5DFE08AE6}" srcOrd="0" destOrd="0" presId="urn:microsoft.com/office/officeart/2005/8/layout/matrix1"/>
    <dgm:cxn modelId="{9284ABBA-5736-4F5B-BD6C-24C12471B844}" type="presOf" srcId="{5C622311-42FF-4A89-9DCE-E7B63E484278}" destId="{D1028054-5548-467E-B153-E5757DD9F251}" srcOrd="1" destOrd="0" presId="urn:microsoft.com/office/officeart/2005/8/layout/matrix1"/>
    <dgm:cxn modelId="{CACB706C-55F6-4A92-B4A2-2E05F0E8C9F6}" srcId="{C7A9D6E0-7B06-4FF0-B2C9-7240E5E7D191}" destId="{D828DD5F-73FD-417C-857A-828E6D2CB942}" srcOrd="3" destOrd="0" parTransId="{F44FFEF1-3162-4434-90A6-3548C429BE7D}" sibTransId="{2CC266B3-5283-4C0E-AEC7-6C90024754CD}"/>
    <dgm:cxn modelId="{861C46B6-52F4-4458-8026-843607F0804E}" type="presOf" srcId="{D828DD5F-73FD-417C-857A-828E6D2CB942}" destId="{4BCD5778-58FE-47C3-8406-9741573905E1}" srcOrd="1" destOrd="0" presId="urn:microsoft.com/office/officeart/2005/8/layout/matrix1"/>
    <dgm:cxn modelId="{BA258A65-4CEE-42D4-9283-89A5B3F01E98}" srcId="{D3B0643B-5C7A-4F19-B7E6-5B48C4D36CD2}" destId="{C7A9D6E0-7B06-4FF0-B2C9-7240E5E7D191}" srcOrd="0" destOrd="0" parTransId="{8FB3474C-6613-424F-ABE1-F4D6E400FA80}" sibTransId="{5E11CD75-3CE7-46CB-8B4D-A1B766B8A95D}"/>
    <dgm:cxn modelId="{2275387D-6FA5-48F5-93B3-7B2689D41425}" srcId="{C7A9D6E0-7B06-4FF0-B2C9-7240E5E7D191}" destId="{120F442C-2EE5-4E6E-B8FC-3FA8E50483B6}" srcOrd="0" destOrd="0" parTransId="{4856BFF0-D7EE-4199-9AB3-6DCE3F290E64}" sibTransId="{D3CDD083-C5DB-4846-A65F-B4E077C26E32}"/>
    <dgm:cxn modelId="{E0AAFE9B-8722-46EC-9972-1F4C59B27341}" srcId="{C7A9D6E0-7B06-4FF0-B2C9-7240E5E7D191}" destId="{B436FF42-113C-4913-8A7B-E61CFB3909C4}" srcOrd="2" destOrd="0" parTransId="{BACACFD7-CF03-4F2C-8A06-92D328148F0A}" sibTransId="{5A4642DB-040B-4E10-8579-A2191B02C1B8}"/>
    <dgm:cxn modelId="{C256ED7F-D272-4EB5-8F73-D2387F5FC916}" type="presParOf" srcId="{3241AE5F-402A-45A1-B9A3-5280857FA6FD}" destId="{38B3C543-9DC9-45C9-A3CE-E92D07B6C404}" srcOrd="0" destOrd="0" presId="urn:microsoft.com/office/officeart/2005/8/layout/matrix1"/>
    <dgm:cxn modelId="{BEC4E7F5-D680-4133-872F-9E05F6DED520}" type="presParOf" srcId="{38B3C543-9DC9-45C9-A3CE-E92D07B6C404}" destId="{65605066-12C3-4507-9FC2-66C78BBC3810}" srcOrd="0" destOrd="0" presId="urn:microsoft.com/office/officeart/2005/8/layout/matrix1"/>
    <dgm:cxn modelId="{E0A1719D-29ED-4D7E-8145-3C8E466CACCB}" type="presParOf" srcId="{38B3C543-9DC9-45C9-A3CE-E92D07B6C404}" destId="{EF7E0CC8-8054-4C78-BC6A-A51183E0DE71}" srcOrd="1" destOrd="0" presId="urn:microsoft.com/office/officeart/2005/8/layout/matrix1"/>
    <dgm:cxn modelId="{2BBBA818-F747-47B9-B58C-12B647582A5A}" type="presParOf" srcId="{38B3C543-9DC9-45C9-A3CE-E92D07B6C404}" destId="{A830981D-67B0-4B78-AB10-72DF8FD74DAB}" srcOrd="2" destOrd="0" presId="urn:microsoft.com/office/officeart/2005/8/layout/matrix1"/>
    <dgm:cxn modelId="{1E3C9A1B-6F71-4688-99B2-FED6AA4E17D5}" type="presParOf" srcId="{38B3C543-9DC9-45C9-A3CE-E92D07B6C404}" destId="{D1028054-5548-467E-B153-E5757DD9F251}" srcOrd="3" destOrd="0" presId="urn:microsoft.com/office/officeart/2005/8/layout/matrix1"/>
    <dgm:cxn modelId="{763890BC-E41D-4259-824C-AC0AD637A1F6}" type="presParOf" srcId="{38B3C543-9DC9-45C9-A3CE-E92D07B6C404}" destId="{DE441867-760E-4DAE-AA13-FDD5DFE08AE6}" srcOrd="4" destOrd="0" presId="urn:microsoft.com/office/officeart/2005/8/layout/matrix1"/>
    <dgm:cxn modelId="{983FD8DB-5258-4595-BD66-BEB47C42121C}" type="presParOf" srcId="{38B3C543-9DC9-45C9-A3CE-E92D07B6C404}" destId="{C64851E7-EEF6-4E8B-A272-C1B9815457F0}" srcOrd="5" destOrd="0" presId="urn:microsoft.com/office/officeart/2005/8/layout/matrix1"/>
    <dgm:cxn modelId="{632DEDD4-7FD8-4A5D-A864-E223B1FEF94B}" type="presParOf" srcId="{38B3C543-9DC9-45C9-A3CE-E92D07B6C404}" destId="{872FE102-6A7B-47CA-94D5-F3E7621D0A04}" srcOrd="6" destOrd="0" presId="urn:microsoft.com/office/officeart/2005/8/layout/matrix1"/>
    <dgm:cxn modelId="{6C7D2F4A-10A2-4304-A10F-223FC3A637CC}" type="presParOf" srcId="{38B3C543-9DC9-45C9-A3CE-E92D07B6C404}" destId="{4BCD5778-58FE-47C3-8406-9741573905E1}" srcOrd="7" destOrd="0" presId="urn:microsoft.com/office/officeart/2005/8/layout/matrix1"/>
    <dgm:cxn modelId="{7C521F73-DA6C-4F08-9F12-9E5F2A511836}" type="presParOf" srcId="{3241AE5F-402A-45A1-B9A3-5280857FA6FD}" destId="{BEAA001C-B50E-4AFA-84DF-3668E64C728D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8B0F16-3CE8-45D0-B2A2-24793C96D31C}">
      <dsp:nvSpPr>
        <dsp:cNvPr id="0" name=""/>
        <dsp:cNvSpPr/>
      </dsp:nvSpPr>
      <dsp:spPr>
        <a:xfrm>
          <a:off x="1354435" y="806659"/>
          <a:ext cx="744748" cy="3544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1535"/>
              </a:lnTo>
              <a:lnTo>
                <a:pt x="744748" y="241535"/>
              </a:lnTo>
              <a:lnTo>
                <a:pt x="744748" y="3544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28E678-CF6E-4EA0-AFDC-24CD43757CC1}">
      <dsp:nvSpPr>
        <dsp:cNvPr id="0" name=""/>
        <dsp:cNvSpPr/>
      </dsp:nvSpPr>
      <dsp:spPr>
        <a:xfrm>
          <a:off x="609686" y="806659"/>
          <a:ext cx="744748" cy="354432"/>
        </a:xfrm>
        <a:custGeom>
          <a:avLst/>
          <a:gdLst/>
          <a:ahLst/>
          <a:cxnLst/>
          <a:rect l="0" t="0" r="0" b="0"/>
          <a:pathLst>
            <a:path>
              <a:moveTo>
                <a:pt x="744748" y="0"/>
              </a:moveTo>
              <a:lnTo>
                <a:pt x="744748" y="241535"/>
              </a:lnTo>
              <a:lnTo>
                <a:pt x="0" y="241535"/>
              </a:lnTo>
              <a:lnTo>
                <a:pt x="0" y="3544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E53E3A-CABE-48CB-AAF1-949AE9BE3EC7}">
      <dsp:nvSpPr>
        <dsp:cNvPr id="0" name=""/>
        <dsp:cNvSpPr/>
      </dsp:nvSpPr>
      <dsp:spPr>
        <a:xfrm>
          <a:off x="745095" y="32798"/>
          <a:ext cx="1218679" cy="7738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7B96FC-3522-4BF4-96EA-3ACA3AB2548C}">
      <dsp:nvSpPr>
        <dsp:cNvPr id="0" name=""/>
        <dsp:cNvSpPr/>
      </dsp:nvSpPr>
      <dsp:spPr>
        <a:xfrm>
          <a:off x="880504" y="161436"/>
          <a:ext cx="1218679" cy="7738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500" kern="1200" dirty="0" smtClean="0"/>
            <a:t>Analiza jobului</a:t>
          </a:r>
          <a:endParaRPr lang="pl-PL" sz="1500" kern="1200" dirty="0"/>
        </a:p>
      </dsp:txBody>
      <dsp:txXfrm>
        <a:off x="903170" y="184102"/>
        <a:ext cx="1173347" cy="728529"/>
      </dsp:txXfrm>
    </dsp:sp>
    <dsp:sp modelId="{00856930-39C4-498E-A3B1-ADF41E9FDA47}">
      <dsp:nvSpPr>
        <dsp:cNvPr id="0" name=""/>
        <dsp:cNvSpPr/>
      </dsp:nvSpPr>
      <dsp:spPr>
        <a:xfrm>
          <a:off x="347" y="1161092"/>
          <a:ext cx="1218679" cy="7738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82A864-98CB-4F12-841B-5B6E4FABCFCD}">
      <dsp:nvSpPr>
        <dsp:cNvPr id="0" name=""/>
        <dsp:cNvSpPr/>
      </dsp:nvSpPr>
      <dsp:spPr>
        <a:xfrm>
          <a:off x="135756" y="1289731"/>
          <a:ext cx="1218679" cy="7738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500" kern="1200" dirty="0" smtClean="0"/>
            <a:t>Descierea jobului</a:t>
          </a:r>
          <a:endParaRPr lang="pl-PL" sz="1500" kern="1200" dirty="0"/>
        </a:p>
      </dsp:txBody>
      <dsp:txXfrm>
        <a:off x="158422" y="1312397"/>
        <a:ext cx="1173347" cy="728529"/>
      </dsp:txXfrm>
    </dsp:sp>
    <dsp:sp modelId="{44DF8F53-0BB9-499C-B921-59C297ADD9E2}">
      <dsp:nvSpPr>
        <dsp:cNvPr id="0" name=""/>
        <dsp:cNvSpPr/>
      </dsp:nvSpPr>
      <dsp:spPr>
        <a:xfrm>
          <a:off x="1489844" y="1161092"/>
          <a:ext cx="1218679" cy="7738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13A052-886D-41D7-B7F6-88FCBE6CECFC}">
      <dsp:nvSpPr>
        <dsp:cNvPr id="0" name=""/>
        <dsp:cNvSpPr/>
      </dsp:nvSpPr>
      <dsp:spPr>
        <a:xfrm>
          <a:off x="1625253" y="1289731"/>
          <a:ext cx="1218679" cy="7738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500" kern="1200" dirty="0" smtClean="0"/>
            <a:t>Specificarea jobului</a:t>
          </a:r>
          <a:endParaRPr lang="pl-PL" sz="1500" kern="1200" dirty="0"/>
        </a:p>
      </dsp:txBody>
      <dsp:txXfrm>
        <a:off x="1647919" y="1312397"/>
        <a:ext cx="1173347" cy="7285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BFD0E-7866-4982-9A3A-442012A78B0B}">
      <dsp:nvSpPr>
        <dsp:cNvPr id="0" name=""/>
        <dsp:cNvSpPr/>
      </dsp:nvSpPr>
      <dsp:spPr>
        <a:xfrm>
          <a:off x="-5429" y="1943"/>
          <a:ext cx="2975475" cy="454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dirty="0" smtClean="0"/>
            <a:t>Identificarea jobului si revizuirea documentelor revizuite</a:t>
          </a:r>
          <a:endParaRPr lang="pl-PL" sz="1100" kern="1200" dirty="0"/>
        </a:p>
      </dsp:txBody>
      <dsp:txXfrm>
        <a:off x="7882" y="15254"/>
        <a:ext cx="2948853" cy="427842"/>
      </dsp:txXfrm>
    </dsp:sp>
    <dsp:sp modelId="{B46981E4-3F72-4BB8-B114-E73A15C738B6}">
      <dsp:nvSpPr>
        <dsp:cNvPr id="0" name=""/>
        <dsp:cNvSpPr/>
      </dsp:nvSpPr>
      <dsp:spPr>
        <a:xfrm rot="5400000">
          <a:off x="1397095" y="467769"/>
          <a:ext cx="170424" cy="2045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900" kern="1200"/>
        </a:p>
      </dsp:txBody>
      <dsp:txXfrm rot="-5400000">
        <a:off x="1420956" y="484811"/>
        <a:ext cx="122704" cy="119297"/>
      </dsp:txXfrm>
    </dsp:sp>
    <dsp:sp modelId="{6221FA1F-57B0-4713-9BB0-E3F1DB2BE95B}">
      <dsp:nvSpPr>
        <dsp:cNvPr id="0" name=""/>
        <dsp:cNvSpPr/>
      </dsp:nvSpPr>
      <dsp:spPr>
        <a:xfrm>
          <a:off x="0" y="683640"/>
          <a:ext cx="2964616" cy="454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dirty="0" smtClean="0"/>
            <a:t>Explicarea procesului către Manageri </a:t>
          </a:r>
          <a:r>
            <a:rPr lang="pl-PL" sz="1100" kern="1200" dirty="0"/>
            <a:t>and </a:t>
          </a:r>
          <a:r>
            <a:rPr lang="pl-PL" sz="1100" kern="1200" dirty="0" smtClean="0"/>
            <a:t>Angajaţi</a:t>
          </a:r>
          <a:endParaRPr lang="pl-PL" sz="1100" kern="1200" dirty="0"/>
        </a:p>
      </dsp:txBody>
      <dsp:txXfrm>
        <a:off x="13311" y="696951"/>
        <a:ext cx="2937994" cy="427842"/>
      </dsp:txXfrm>
    </dsp:sp>
    <dsp:sp modelId="{C2E7F3AC-CF8E-47AF-904E-B391E0627A30}">
      <dsp:nvSpPr>
        <dsp:cNvPr id="0" name=""/>
        <dsp:cNvSpPr/>
      </dsp:nvSpPr>
      <dsp:spPr>
        <a:xfrm rot="5400000">
          <a:off x="1397095" y="1149466"/>
          <a:ext cx="170424" cy="2045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900" kern="1200"/>
        </a:p>
      </dsp:txBody>
      <dsp:txXfrm rot="-5400000">
        <a:off x="1420956" y="1166508"/>
        <a:ext cx="122704" cy="119297"/>
      </dsp:txXfrm>
    </dsp:sp>
    <dsp:sp modelId="{F742F7F5-2A71-4531-B498-B977582468A5}">
      <dsp:nvSpPr>
        <dsp:cNvPr id="0" name=""/>
        <dsp:cNvSpPr/>
      </dsp:nvSpPr>
      <dsp:spPr>
        <a:xfrm>
          <a:off x="-10645" y="1365336"/>
          <a:ext cx="2985906" cy="454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dirty="0" smtClean="0"/>
            <a:t>Conducerea Analizei Jobului folosind interviuri, chestionare sau observaţii</a:t>
          </a:r>
          <a:endParaRPr lang="pl-PL" sz="1100" kern="1200" dirty="0"/>
        </a:p>
      </dsp:txBody>
      <dsp:txXfrm>
        <a:off x="2666" y="1378647"/>
        <a:ext cx="2959284" cy="427842"/>
      </dsp:txXfrm>
    </dsp:sp>
    <dsp:sp modelId="{F5B99D70-B035-4837-8E31-BF3656D7D257}">
      <dsp:nvSpPr>
        <dsp:cNvPr id="0" name=""/>
        <dsp:cNvSpPr/>
      </dsp:nvSpPr>
      <dsp:spPr>
        <a:xfrm rot="5400000">
          <a:off x="1397095" y="1831162"/>
          <a:ext cx="170424" cy="2045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900" kern="1200"/>
        </a:p>
      </dsp:txBody>
      <dsp:txXfrm rot="-5400000">
        <a:off x="1420956" y="1848204"/>
        <a:ext cx="122704" cy="119297"/>
      </dsp:txXfrm>
    </dsp:sp>
    <dsp:sp modelId="{2783B170-125E-42FC-9CF8-35107D0EE22E}">
      <dsp:nvSpPr>
        <dsp:cNvPr id="0" name=""/>
        <dsp:cNvSpPr/>
      </dsp:nvSpPr>
      <dsp:spPr>
        <a:xfrm>
          <a:off x="28957" y="2047033"/>
          <a:ext cx="2906700" cy="454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dirty="0" smtClean="0"/>
            <a:t>Pregătirea descrierii jobului</a:t>
          </a:r>
          <a:endParaRPr lang="pl-PL" sz="1100" kern="1200" dirty="0"/>
        </a:p>
      </dsp:txBody>
      <dsp:txXfrm>
        <a:off x="42268" y="2060344"/>
        <a:ext cx="2880078" cy="427842"/>
      </dsp:txXfrm>
    </dsp:sp>
    <dsp:sp modelId="{3C1CA570-9BA8-4E73-B06F-01CAF7B7ACBB}">
      <dsp:nvSpPr>
        <dsp:cNvPr id="0" name=""/>
        <dsp:cNvSpPr/>
      </dsp:nvSpPr>
      <dsp:spPr>
        <a:xfrm rot="5400000">
          <a:off x="1397095" y="2512859"/>
          <a:ext cx="170424" cy="2045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900" kern="1200"/>
        </a:p>
      </dsp:txBody>
      <dsp:txXfrm rot="-5400000">
        <a:off x="1420956" y="2529901"/>
        <a:ext cx="122704" cy="119297"/>
      </dsp:txXfrm>
    </dsp:sp>
    <dsp:sp modelId="{3D00AD7C-63A4-4D24-9690-9AE5AF49C566}">
      <dsp:nvSpPr>
        <dsp:cNvPr id="0" name=""/>
        <dsp:cNvSpPr/>
      </dsp:nvSpPr>
      <dsp:spPr>
        <a:xfrm>
          <a:off x="39767" y="2728729"/>
          <a:ext cx="2885081" cy="454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dirty="0" smtClean="0"/>
            <a:t>Mentinerea si actualizarea descrierilor si specificatiilor jobului</a:t>
          </a:r>
          <a:endParaRPr lang="pl-PL" sz="1100" kern="1200" dirty="0"/>
        </a:p>
      </dsp:txBody>
      <dsp:txXfrm>
        <a:off x="53078" y="2742040"/>
        <a:ext cx="2858459" cy="4278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2ACE0D-739F-C140-980E-32E76A4C3ED6}">
      <dsp:nvSpPr>
        <dsp:cNvPr id="0" name=""/>
        <dsp:cNvSpPr/>
      </dsp:nvSpPr>
      <dsp:spPr>
        <a:xfrm>
          <a:off x="3909780" y="1984276"/>
          <a:ext cx="1457742" cy="9442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err="1" smtClean="0"/>
            <a:t>Unde</a:t>
          </a:r>
          <a:r>
            <a:rPr lang="pl-PL" sz="700" kern="1200" dirty="0" smtClean="0"/>
            <a:t>?</a:t>
          </a:r>
          <a:endParaRPr lang="pl-PL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err="1" smtClean="0"/>
            <a:t>Cand</a:t>
          </a:r>
          <a:r>
            <a:rPr lang="pl-PL" sz="700" kern="1200" dirty="0" smtClean="0"/>
            <a:t>?</a:t>
          </a:r>
          <a:endParaRPr lang="pl-PL" sz="7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/>
            <a:t>Cine </a:t>
          </a:r>
          <a:r>
            <a:rPr lang="en-US" sz="700" kern="1200" dirty="0" err="1" smtClean="0"/>
            <a:t>va</a:t>
          </a:r>
          <a:r>
            <a:rPr lang="en-US" sz="700" kern="1200" dirty="0" smtClean="0"/>
            <a:t> </a:t>
          </a:r>
          <a:r>
            <a:rPr lang="en-US" sz="700" kern="1200" dirty="0" err="1" smtClean="0"/>
            <a:t>asigura</a:t>
          </a:r>
          <a:r>
            <a:rPr lang="en-US" sz="700" kern="1200" dirty="0" smtClean="0"/>
            <a:t> </a:t>
          </a:r>
          <a:r>
            <a:rPr lang="en-US" sz="700" kern="1200" dirty="0" err="1" smtClean="0"/>
            <a:t>instruirea</a:t>
          </a:r>
          <a:r>
            <a:rPr lang="pl-PL" sz="700" kern="1200" dirty="0" smtClean="0"/>
            <a:t>?</a:t>
          </a:r>
          <a:endParaRPr lang="pl-PL" sz="700" kern="1200" dirty="0"/>
        </a:p>
      </dsp:txBody>
      <dsp:txXfrm>
        <a:off x="4367846" y="2241091"/>
        <a:ext cx="978933" cy="666729"/>
      </dsp:txXfrm>
    </dsp:sp>
    <dsp:sp modelId="{265095C7-09D5-044E-A79F-922E60E3482C}">
      <dsp:nvSpPr>
        <dsp:cNvPr id="0" name=""/>
        <dsp:cNvSpPr/>
      </dsp:nvSpPr>
      <dsp:spPr>
        <a:xfrm>
          <a:off x="965550" y="1585093"/>
          <a:ext cx="1457742" cy="14057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Satisfacerea</a:t>
          </a:r>
          <a:r>
            <a:rPr lang="en-US" sz="8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8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angajatilor</a:t>
          </a:r>
          <a:r>
            <a:rPr lang="pl-PL" sz="8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,</a:t>
          </a:r>
          <a:endParaRPr lang="pl-PL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Cunostintele</a:t>
          </a:r>
          <a:r>
            <a:rPr lang="en-US" sz="8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8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si</a:t>
          </a:r>
          <a:r>
            <a:rPr lang="en-US" sz="8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8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abilitatile</a:t>
          </a:r>
          <a:r>
            <a:rPr lang="en-US" sz="8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8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angajatilor</a:t>
          </a:r>
          <a:r>
            <a:rPr lang="en-US" sz="8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,</a:t>
          </a:r>
          <a:endParaRPr lang="pl-PL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Comportamentul</a:t>
          </a:r>
          <a:r>
            <a:rPr lang="en-US" sz="8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8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angajatilor</a:t>
          </a:r>
          <a:r>
            <a:rPr lang="pl-PL" sz="8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,</a:t>
          </a:r>
          <a:endParaRPr lang="pl-PL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800" kern="1200" dirty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8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rezultatele</a:t>
          </a:r>
          <a:r>
            <a:rPr lang="en-US" sz="8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8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firmei</a:t>
          </a:r>
          <a:endParaRPr lang="pl-PL" sz="800" kern="1200" dirty="0"/>
        </a:p>
      </dsp:txBody>
      <dsp:txXfrm>
        <a:off x="995437" y="1966409"/>
        <a:ext cx="960645" cy="994510"/>
      </dsp:txXfrm>
    </dsp:sp>
    <dsp:sp modelId="{8FE6D243-81AD-054D-AF71-7A65F82E1B49}">
      <dsp:nvSpPr>
        <dsp:cNvPr id="0" name=""/>
        <dsp:cNvSpPr/>
      </dsp:nvSpPr>
      <dsp:spPr>
        <a:xfrm>
          <a:off x="3425795" y="-56940"/>
          <a:ext cx="1457742" cy="9442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700" kern="1200" dirty="0">
            <a:solidFill>
              <a:srgbClr val="000000"/>
            </a:solidFill>
          </a:endParaRP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Ce </a:t>
          </a:r>
          <a:r>
            <a:rPr lang="en-US" sz="7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metode</a:t>
          </a:r>
          <a:r>
            <a:rPr lang="en-US" sz="7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pot fi </a:t>
          </a:r>
          <a:r>
            <a:rPr lang="en-US" sz="7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folosite</a:t>
          </a:r>
          <a:r>
            <a:rPr lang="pl-PL" sz="7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?</a:t>
          </a:r>
          <a:r>
            <a:rPr lang="en-US" sz="7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Pentru</a:t>
          </a:r>
          <a:r>
            <a:rPr lang="en-US" sz="7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7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instruirea</a:t>
          </a:r>
          <a:r>
            <a:rPr lang="en-US" sz="7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7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angajatior</a:t>
          </a:r>
          <a:r>
            <a:rPr lang="pl-PL" sz="7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/ </a:t>
          </a:r>
          <a:r>
            <a:rPr lang="en-US" sz="7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inafara</a:t>
          </a:r>
          <a:r>
            <a:rPr lang="en-US" sz="7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7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jobului</a:t>
          </a:r>
          <a:endParaRPr lang="pl-PL" sz="700" kern="1200" dirty="0">
            <a:solidFill>
              <a:srgbClr val="000000"/>
            </a:solidFill>
          </a:endParaRPr>
        </a:p>
      </dsp:txBody>
      <dsp:txXfrm>
        <a:off x="3883861" y="-36197"/>
        <a:ext cx="978933" cy="666729"/>
      </dsp:txXfrm>
    </dsp:sp>
    <dsp:sp modelId="{37FB930F-3C62-B340-9354-AF18586731BA}">
      <dsp:nvSpPr>
        <dsp:cNvPr id="0" name=""/>
        <dsp:cNvSpPr/>
      </dsp:nvSpPr>
      <dsp:spPr>
        <a:xfrm>
          <a:off x="1047373" y="-56940"/>
          <a:ext cx="1457742" cy="9442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Colectarea</a:t>
          </a:r>
          <a:r>
            <a:rPr lang="en-US" sz="7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7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informatiilor</a:t>
          </a:r>
          <a:r>
            <a:rPr lang="en-US" sz="7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din</a:t>
          </a:r>
          <a:r>
            <a:rPr lang="pl-PL" sz="7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: </a:t>
          </a:r>
          <a:r>
            <a:rPr lang="en-US" sz="7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problem care </a:t>
          </a:r>
          <a:r>
            <a:rPr lang="en-US" sz="7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apar</a:t>
          </a:r>
          <a:r>
            <a:rPr lang="pl-PL" sz="7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US" sz="7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performanta</a:t>
          </a:r>
          <a:r>
            <a:rPr lang="en-US" sz="7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7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scazuta</a:t>
          </a:r>
          <a:r>
            <a:rPr lang="pl-PL" sz="7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US" sz="7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noi</a:t>
          </a:r>
          <a:r>
            <a:rPr lang="en-US" sz="7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7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provocari</a:t>
          </a:r>
          <a:r>
            <a:rPr lang="pl-PL" sz="7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US" sz="7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nevoile</a:t>
          </a:r>
          <a:r>
            <a:rPr lang="en-US" sz="700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700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angajatilor</a:t>
          </a:r>
          <a:endParaRPr lang="pl-PL" sz="700" kern="1200" dirty="0">
            <a:solidFill>
              <a:srgbClr val="000000"/>
            </a:solidFill>
          </a:endParaRPr>
        </a:p>
      </dsp:txBody>
      <dsp:txXfrm>
        <a:off x="1068116" y="-36197"/>
        <a:ext cx="978933" cy="666729"/>
      </dsp:txXfrm>
    </dsp:sp>
    <dsp:sp modelId="{90364F32-0781-794B-8108-78B1E99B0972}">
      <dsp:nvSpPr>
        <dsp:cNvPr id="0" name=""/>
        <dsp:cNvSpPr/>
      </dsp:nvSpPr>
      <dsp:spPr>
        <a:xfrm>
          <a:off x="1622470" y="253091"/>
          <a:ext cx="1301963" cy="1277738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1" kern="1200" dirty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1. </a:t>
          </a:r>
          <a:r>
            <a:rPr lang="en-US" sz="1200" b="1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Evaluarea</a:t>
          </a:r>
          <a:r>
            <a:rPr lang="en-US" sz="1200" b="1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nevoilor</a:t>
          </a:r>
          <a:r>
            <a:rPr lang="en-US" sz="1200" b="1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de </a:t>
          </a:r>
          <a:r>
            <a:rPr lang="en-US" sz="1200" b="1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instruire</a:t>
          </a:r>
          <a:endParaRPr lang="pl-PL" sz="1200" b="1" kern="1200" dirty="0">
            <a:solidFill>
              <a:srgbClr val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2003806" y="627332"/>
        <a:ext cx="920627" cy="903497"/>
      </dsp:txXfrm>
    </dsp:sp>
    <dsp:sp modelId="{D23EFA4E-B6F7-F14A-B3EF-335D2E616E70}">
      <dsp:nvSpPr>
        <dsp:cNvPr id="0" name=""/>
        <dsp:cNvSpPr/>
      </dsp:nvSpPr>
      <dsp:spPr>
        <a:xfrm rot="5400000">
          <a:off x="2994964" y="226617"/>
          <a:ext cx="1277738" cy="1277738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1" kern="1200" dirty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2. </a:t>
          </a:r>
          <a:r>
            <a:rPr lang="pl-PL" sz="1200" b="1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Design</a:t>
          </a:r>
          <a:r>
            <a:rPr lang="en-US" sz="1200" b="1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ul</a:t>
          </a:r>
          <a:r>
            <a:rPr lang="pl-PL" sz="1200" b="1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instruirii</a:t>
          </a:r>
          <a:endParaRPr lang="pl-PL" sz="1200" b="1" kern="1200" dirty="0">
            <a:solidFill>
              <a:srgbClr val="000000"/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2994964" y="600858"/>
        <a:ext cx="903497" cy="903497"/>
      </dsp:txXfrm>
    </dsp:sp>
    <dsp:sp modelId="{F4A5AA9E-F405-2643-A462-09953381D0DC}">
      <dsp:nvSpPr>
        <dsp:cNvPr id="0" name=""/>
        <dsp:cNvSpPr/>
      </dsp:nvSpPr>
      <dsp:spPr>
        <a:xfrm rot="10800000">
          <a:off x="2994964" y="1563372"/>
          <a:ext cx="1277738" cy="1277738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1" kern="1200" dirty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3. </a:t>
          </a:r>
          <a:r>
            <a:rPr lang="en-US" sz="1200" b="1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Livrarea</a:t>
          </a:r>
          <a:r>
            <a:rPr lang="en-US" sz="1200" b="1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instruirii</a:t>
          </a:r>
          <a:endParaRPr lang="pl-PL" sz="1200" kern="1200" dirty="0">
            <a:solidFill>
              <a:srgbClr val="000000"/>
            </a:solidFill>
          </a:endParaRPr>
        </a:p>
      </dsp:txBody>
      <dsp:txXfrm rot="10800000">
        <a:off x="2994964" y="1563372"/>
        <a:ext cx="903497" cy="903497"/>
      </dsp:txXfrm>
    </dsp:sp>
    <dsp:sp modelId="{5AA2E24B-C5C8-574D-BD04-DB98F3C3F26F}">
      <dsp:nvSpPr>
        <dsp:cNvPr id="0" name=""/>
        <dsp:cNvSpPr/>
      </dsp:nvSpPr>
      <dsp:spPr>
        <a:xfrm rot="16200000">
          <a:off x="1658209" y="1563372"/>
          <a:ext cx="1277738" cy="1277738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1" kern="1200" dirty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4. </a:t>
          </a:r>
          <a:r>
            <a:rPr lang="en-US" sz="1200" b="1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Evaluarea</a:t>
          </a:r>
          <a:r>
            <a:rPr lang="en-US" sz="1200" b="1" kern="1200" dirty="0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kern="1200" dirty="0" err="1" smtClean="0">
              <a:solidFill>
                <a:srgbClr val="000000"/>
              </a:solidFill>
              <a:latin typeface="Calibri" panose="020F0502020204030204"/>
              <a:ea typeface="+mn-ea"/>
              <a:cs typeface="+mn-cs"/>
            </a:rPr>
            <a:t>instruirii</a:t>
          </a:r>
          <a:endParaRPr lang="pl-PL" sz="1200" b="1" kern="1200" dirty="0">
            <a:solidFill>
              <a:srgbClr val="000000"/>
            </a:solidFill>
            <a:latin typeface="Calibri" panose="020F0502020204030204"/>
            <a:ea typeface="+mn-ea"/>
            <a:cs typeface="+mn-cs"/>
          </a:endParaRPr>
        </a:p>
      </dsp:txBody>
      <dsp:txXfrm rot="5400000">
        <a:off x="2032450" y="1563372"/>
        <a:ext cx="903497" cy="903497"/>
      </dsp:txXfrm>
    </dsp:sp>
    <dsp:sp modelId="{AB27D471-A395-444A-A3D3-EB169B5CDF87}">
      <dsp:nvSpPr>
        <dsp:cNvPr id="0" name=""/>
        <dsp:cNvSpPr/>
      </dsp:nvSpPr>
      <dsp:spPr>
        <a:xfrm>
          <a:off x="2744876" y="1268283"/>
          <a:ext cx="441158" cy="383616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880F59-2117-4440-95C1-3938333F2EB6}">
      <dsp:nvSpPr>
        <dsp:cNvPr id="0" name=""/>
        <dsp:cNvSpPr/>
      </dsp:nvSpPr>
      <dsp:spPr>
        <a:xfrm rot="10800000">
          <a:off x="2744876" y="1415828"/>
          <a:ext cx="441158" cy="383616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DB6816-BFE6-A94D-8630-455280727902}">
      <dsp:nvSpPr>
        <dsp:cNvPr id="0" name=""/>
        <dsp:cNvSpPr/>
      </dsp:nvSpPr>
      <dsp:spPr>
        <a:xfrm>
          <a:off x="884429" y="0"/>
          <a:ext cx="2840565" cy="3239031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E6C211-5E6C-1D4F-BFE4-E697076EA73A}">
      <dsp:nvSpPr>
        <dsp:cNvPr id="0" name=""/>
        <dsp:cNvSpPr/>
      </dsp:nvSpPr>
      <dsp:spPr>
        <a:xfrm>
          <a:off x="1925133" y="660878"/>
          <a:ext cx="2105370" cy="7173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b="1" kern="1200" dirty="0" smtClean="0"/>
            <a:t>Benefi</a:t>
          </a:r>
          <a:r>
            <a:rPr lang="en-US" sz="1100" b="1" kern="1200" dirty="0" smtClean="0"/>
            <a:t>cii</a:t>
          </a:r>
          <a:endParaRPr lang="pl-PL" sz="1100" b="1" kern="1200" dirty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err="1" smtClean="0"/>
            <a:t>Sanatate</a:t>
          </a:r>
          <a:r>
            <a:rPr lang="pl-PL" sz="900" kern="1200" dirty="0" smtClean="0"/>
            <a:t>, </a:t>
          </a:r>
          <a:r>
            <a:rPr lang="en-US" sz="900" kern="1200" dirty="0" err="1" smtClean="0"/>
            <a:t>balanta</a:t>
          </a:r>
          <a:r>
            <a:rPr lang="en-US" sz="900" kern="1200" dirty="0" smtClean="0"/>
            <a:t> </a:t>
          </a:r>
          <a:r>
            <a:rPr lang="en-US" sz="900" kern="1200" dirty="0" err="1" smtClean="0"/>
            <a:t>sanatate-munca</a:t>
          </a:r>
          <a:r>
            <a:rPr lang="pl-PL" sz="900" kern="1200" dirty="0" smtClean="0"/>
            <a:t>, recreati</a:t>
          </a:r>
          <a:r>
            <a:rPr lang="en-US" sz="900" kern="1200" dirty="0" smtClean="0"/>
            <a:t>e</a:t>
          </a:r>
          <a:r>
            <a:rPr lang="pl-PL" sz="900" kern="1200" dirty="0" smtClean="0"/>
            <a:t>, </a:t>
          </a:r>
          <a:r>
            <a:rPr lang="en-US" sz="900" kern="1200" dirty="0" err="1" smtClean="0"/>
            <a:t>avantaje</a:t>
          </a:r>
          <a:r>
            <a:rPr lang="pl-PL" sz="900" kern="1200" dirty="0" smtClean="0"/>
            <a:t>, </a:t>
          </a:r>
          <a:r>
            <a:rPr lang="pl-PL" sz="900" kern="1200" dirty="0"/>
            <a:t>etc. </a:t>
          </a:r>
        </a:p>
      </dsp:txBody>
      <dsp:txXfrm>
        <a:off x="1960153" y="695898"/>
        <a:ext cx="2035330" cy="647354"/>
      </dsp:txXfrm>
    </dsp:sp>
    <dsp:sp modelId="{ED4ABA20-2DE4-2047-AB88-0E957A118FDA}">
      <dsp:nvSpPr>
        <dsp:cNvPr id="0" name=""/>
        <dsp:cNvSpPr/>
      </dsp:nvSpPr>
      <dsp:spPr>
        <a:xfrm>
          <a:off x="1961735" y="1449625"/>
          <a:ext cx="2069978" cy="65159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b="1" kern="1200" dirty="0" smtClean="0"/>
            <a:t>In</a:t>
          </a:r>
          <a:r>
            <a:rPr lang="en-US" sz="1100" b="1" kern="1200" dirty="0" err="1" smtClean="0"/>
            <a:t>itiative</a:t>
          </a:r>
          <a:endParaRPr lang="pl-PL" sz="1100" b="1" kern="1200" dirty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Initiative </a:t>
          </a:r>
          <a:r>
            <a:rPr lang="en-US" sz="900" kern="1200" dirty="0" err="1" smtClean="0"/>
            <a:t>pe</a:t>
          </a:r>
          <a:r>
            <a:rPr lang="en-US" sz="900" kern="1200" dirty="0" smtClean="0"/>
            <a:t> </a:t>
          </a:r>
          <a:r>
            <a:rPr lang="en-US" sz="900" kern="1200" dirty="0" err="1" smtClean="0"/>
            <a:t>termen</a:t>
          </a:r>
          <a:r>
            <a:rPr lang="en-US" sz="900" kern="1200" dirty="0" smtClean="0"/>
            <a:t> lung </a:t>
          </a:r>
          <a:r>
            <a:rPr lang="en-US" sz="900" kern="1200" dirty="0" err="1" smtClean="0"/>
            <a:t>si</a:t>
          </a:r>
          <a:r>
            <a:rPr lang="en-US" sz="900" kern="1200" dirty="0" smtClean="0"/>
            <a:t> </a:t>
          </a:r>
          <a:r>
            <a:rPr lang="en-US" sz="900" kern="1200" dirty="0" err="1" smtClean="0"/>
            <a:t>scurt</a:t>
          </a:r>
          <a:r>
            <a:rPr lang="pl-PL" sz="900" kern="1200" dirty="0" smtClean="0"/>
            <a:t> (</a:t>
          </a:r>
          <a:r>
            <a:rPr lang="en-US" sz="900" kern="1200" dirty="0" smtClean="0"/>
            <a:t>initiative de </a:t>
          </a:r>
          <a:r>
            <a:rPr lang="en-US" sz="900" kern="1200" dirty="0" err="1" smtClean="0"/>
            <a:t>echipa</a:t>
          </a:r>
          <a:r>
            <a:rPr lang="pl-PL" sz="900" kern="1200" dirty="0" smtClean="0"/>
            <a:t>, </a:t>
          </a:r>
          <a:r>
            <a:rPr lang="en-US" sz="900" kern="1200" dirty="0" err="1" smtClean="0"/>
            <a:t>bonusuri</a:t>
          </a:r>
          <a:r>
            <a:rPr lang="pl-PL" sz="900" kern="1200" dirty="0" smtClean="0"/>
            <a:t>) </a:t>
          </a:r>
          <a:endParaRPr lang="pl-PL" sz="900" kern="1200" dirty="0"/>
        </a:p>
      </dsp:txBody>
      <dsp:txXfrm>
        <a:off x="1993543" y="1481433"/>
        <a:ext cx="2006362" cy="587979"/>
      </dsp:txXfrm>
    </dsp:sp>
    <dsp:sp modelId="{E35B9D7D-388E-324B-A922-8D7A02ECCF1E}">
      <dsp:nvSpPr>
        <dsp:cNvPr id="0" name=""/>
        <dsp:cNvSpPr/>
      </dsp:nvSpPr>
      <dsp:spPr>
        <a:xfrm>
          <a:off x="1939187" y="2173742"/>
          <a:ext cx="2153983" cy="95229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err="1" smtClean="0"/>
            <a:t>Salariu</a:t>
          </a:r>
          <a:r>
            <a:rPr lang="en-US" sz="1100" b="1" kern="1200" dirty="0" smtClean="0"/>
            <a:t> de </a:t>
          </a:r>
          <a:r>
            <a:rPr lang="en-US" sz="1100" b="1" kern="1200" dirty="0" err="1" smtClean="0"/>
            <a:t>baza</a:t>
          </a:r>
          <a:endParaRPr lang="pl-PL" sz="1100" b="1" kern="1200" dirty="0"/>
        </a:p>
      </dsp:txBody>
      <dsp:txXfrm>
        <a:off x="1985674" y="2220229"/>
        <a:ext cx="2061009" cy="85931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605066-12C3-4507-9FC2-66C78BBC3810}">
      <dsp:nvSpPr>
        <dsp:cNvPr id="0" name=""/>
        <dsp:cNvSpPr/>
      </dsp:nvSpPr>
      <dsp:spPr>
        <a:xfrm rot="16200000">
          <a:off x="436868" y="-436868"/>
          <a:ext cx="1531135" cy="2404872"/>
        </a:xfrm>
        <a:prstGeom prst="round1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Recompense </a:t>
          </a: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financiare</a:t>
          </a:r>
          <a:r>
            <a:rPr lang="en-US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- </a:t>
          </a: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Plată</a:t>
          </a:r>
          <a:endParaRPr lang="en-US" sz="1200" b="1" kern="1200" dirty="0" smtClean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salariul</a:t>
          </a:r>
          <a:r>
            <a:rPr lang="en-US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de </a:t>
          </a: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bază</a:t>
          </a:r>
          <a:r>
            <a:rPr lang="en-US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salariu</a:t>
          </a:r>
          <a:r>
            <a:rPr lang="en-US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variabil</a:t>
          </a:r>
          <a:r>
            <a:rPr lang="en-US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(</a:t>
          </a: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bonusuri</a:t>
          </a:r>
          <a:r>
            <a:rPr lang="en-US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în</a:t>
          </a:r>
          <a:r>
            <a:rPr lang="en-US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numerar</a:t>
          </a:r>
          <a:r>
            <a:rPr lang="en-US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stimulente</a:t>
          </a:r>
          <a:r>
            <a:rPr lang="en-US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pe</a:t>
          </a:r>
          <a:r>
            <a:rPr lang="en-US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termen</a:t>
          </a:r>
          <a:r>
            <a:rPr lang="en-US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lung)</a:t>
          </a:r>
          <a:endParaRPr lang="pl-PL" sz="12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 rot="5400000">
        <a:off x="0" y="56058"/>
        <a:ext cx="2404872" cy="1092293"/>
      </dsp:txXfrm>
    </dsp:sp>
    <dsp:sp modelId="{A830981D-67B0-4B78-AB10-72DF8FD74DAB}">
      <dsp:nvSpPr>
        <dsp:cNvPr id="0" name=""/>
        <dsp:cNvSpPr/>
      </dsp:nvSpPr>
      <dsp:spPr>
        <a:xfrm>
          <a:off x="2404872" y="0"/>
          <a:ext cx="2404872" cy="1531135"/>
        </a:xfrm>
        <a:prstGeom prst="round1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Recompense </a:t>
          </a: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nefinanciare</a:t>
          </a:r>
          <a:r>
            <a:rPr lang="en-US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- </a:t>
          </a: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Beneficii</a:t>
          </a:r>
          <a:endParaRPr lang="en-US" sz="1200" b="1" kern="1200" dirty="0" smtClean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Pensii</a:t>
          </a:r>
          <a:r>
            <a:rPr lang="en-US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vacanțe</a:t>
          </a:r>
          <a:r>
            <a:rPr lang="en-US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asistență</a:t>
          </a:r>
          <a:r>
            <a:rPr lang="en-US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medicală</a:t>
          </a:r>
          <a:r>
            <a:rPr lang="en-US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alte</a:t>
          </a:r>
          <a:r>
            <a:rPr lang="en-US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avantaje</a:t>
          </a:r>
          <a:r>
            <a:rPr lang="en-US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flexibilitate</a:t>
          </a:r>
          <a:r>
            <a:rPr lang="en-US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etc.</a:t>
          </a:r>
          <a:endParaRPr lang="pl-PL" sz="12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2404872" y="0"/>
        <a:ext cx="2348814" cy="1148351"/>
      </dsp:txXfrm>
    </dsp:sp>
    <dsp:sp modelId="{DE441867-760E-4DAE-AA13-FDD5DFE08AE6}">
      <dsp:nvSpPr>
        <dsp:cNvPr id="0" name=""/>
        <dsp:cNvSpPr/>
      </dsp:nvSpPr>
      <dsp:spPr>
        <a:xfrm rot="10800000">
          <a:off x="0" y="1531135"/>
          <a:ext cx="2404872" cy="1531135"/>
        </a:xfrm>
        <a:prstGeom prst="round1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Dezvoltarea</a:t>
          </a:r>
          <a:r>
            <a:rPr lang="pl-PL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si</a:t>
          </a:r>
          <a:r>
            <a:rPr lang="en-US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finantarea</a:t>
          </a:r>
          <a:r>
            <a:rPr lang="en-US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instruirii</a:t>
          </a:r>
          <a:r>
            <a:rPr lang="en-US" sz="12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la </a:t>
          </a:r>
          <a:r>
            <a:rPr lang="en-US" sz="12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locul</a:t>
          </a:r>
          <a:r>
            <a:rPr lang="en-US" sz="12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de </a:t>
          </a:r>
          <a:r>
            <a:rPr lang="en-US" sz="12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munca</a:t>
          </a:r>
          <a:r>
            <a:rPr lang="pl-PL" sz="12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US" sz="12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performanta</a:t>
          </a:r>
          <a:r>
            <a:rPr lang="en-US" sz="12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de</a:t>
          </a:r>
          <a:r>
            <a:rPr lang="pl-PL" sz="12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pl-PL" sz="12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management, </a:t>
          </a:r>
          <a:r>
            <a:rPr lang="en-US" sz="12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dezvoltarea</a:t>
          </a:r>
          <a:r>
            <a:rPr lang="en-US" sz="12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carierei</a:t>
          </a:r>
          <a:r>
            <a:rPr lang="pl-PL" sz="12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US" sz="12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planificare</a:t>
          </a:r>
          <a:r>
            <a:rPr lang="en-US" sz="12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succesiva</a:t>
          </a:r>
          <a:endParaRPr lang="pl-PL" sz="12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7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 rot="10800000">
        <a:off x="56058" y="1913919"/>
        <a:ext cx="2348814" cy="1148351"/>
      </dsp:txXfrm>
    </dsp:sp>
    <dsp:sp modelId="{872FE102-6A7B-47CA-94D5-F3E7621D0A04}">
      <dsp:nvSpPr>
        <dsp:cNvPr id="0" name=""/>
        <dsp:cNvSpPr/>
      </dsp:nvSpPr>
      <dsp:spPr>
        <a:xfrm rot="5400000">
          <a:off x="2841740" y="1094267"/>
          <a:ext cx="1531135" cy="2404872"/>
        </a:xfrm>
        <a:prstGeom prst="round1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Mediul</a:t>
          </a:r>
          <a:r>
            <a:rPr lang="en-US" sz="12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de </a:t>
          </a:r>
          <a:r>
            <a:rPr lang="en-US" sz="12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lucru</a:t>
          </a:r>
          <a:endParaRPr lang="pl-PL" sz="1200" b="1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Conditii</a:t>
          </a:r>
          <a:r>
            <a:rPr lang="en-US" sz="12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de </a:t>
          </a:r>
          <a:r>
            <a:rPr lang="en-US" sz="12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munca</a:t>
          </a:r>
          <a:r>
            <a:rPr lang="en-US" sz="12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sigure</a:t>
          </a:r>
          <a:r>
            <a:rPr lang="pl-PL" sz="12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</a:t>
          </a:r>
          <a:r>
            <a:rPr lang="en-US" sz="12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balanta</a:t>
          </a:r>
          <a:r>
            <a:rPr lang="en-US" sz="12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sanatate-munca</a:t>
          </a:r>
          <a:r>
            <a:rPr lang="pl-PL" sz="12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  </a:t>
          </a:r>
          <a:r>
            <a:rPr lang="pl-PL" sz="12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leadership, </a:t>
          </a:r>
          <a:r>
            <a:rPr lang="en-US" sz="12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cultura</a:t>
          </a:r>
          <a:r>
            <a:rPr lang="en-US" sz="12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organizationala</a:t>
          </a:r>
          <a:r>
            <a:rPr lang="pl-PL" sz="12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US" sz="12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comunicare</a:t>
          </a:r>
          <a:r>
            <a:rPr lang="en-US" sz="12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sz="12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deschisa</a:t>
          </a:r>
          <a:endParaRPr lang="pl-PL" sz="12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2404872" y="1913919"/>
        <a:ext cx="2404872" cy="1092293"/>
      </dsp:txXfrm>
    </dsp:sp>
    <dsp:sp modelId="{BEAA001C-B50E-4AFA-84DF-3668E64C728D}">
      <dsp:nvSpPr>
        <dsp:cNvPr id="0" name=""/>
        <dsp:cNvSpPr/>
      </dsp:nvSpPr>
      <dsp:spPr>
        <a:xfrm>
          <a:off x="1597000" y="1141997"/>
          <a:ext cx="1615742" cy="778276"/>
        </a:xfrm>
        <a:prstGeom prst="roundRect">
          <a:avLst/>
        </a:prstGeom>
        <a:solidFill>
          <a:srgbClr val="5B9BD5">
            <a:tint val="6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1" kern="1200" dirty="0" err="1">
              <a:solidFill>
                <a:srgbClr val="FF0000"/>
              </a:solidFill>
              <a:latin typeface="Calibri" panose="020F0502020204030204"/>
              <a:ea typeface="+mn-ea"/>
              <a:cs typeface="+mn-cs"/>
            </a:rPr>
            <a:t>Desired</a:t>
          </a:r>
          <a:r>
            <a:rPr lang="pl-PL" sz="1200" b="1" kern="1200" dirty="0">
              <a:solidFill>
                <a:srgbClr val="FF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pl-PL" sz="1200" b="1" kern="1200" dirty="0" err="1">
              <a:solidFill>
                <a:srgbClr val="FF0000"/>
              </a:solidFill>
              <a:latin typeface="Calibri" panose="020F0502020204030204"/>
              <a:ea typeface="+mn-ea"/>
              <a:cs typeface="+mn-cs"/>
            </a:rPr>
            <a:t>employee</a:t>
          </a:r>
          <a:r>
            <a:rPr lang="pl-PL" sz="1200" b="1" kern="1200" dirty="0">
              <a:solidFill>
                <a:srgbClr val="FF0000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pl-PL" sz="1200" b="1" kern="1200" dirty="0" err="1">
              <a:solidFill>
                <a:srgbClr val="FF0000"/>
              </a:solidFill>
              <a:latin typeface="Calibri" panose="020F0502020204030204"/>
              <a:ea typeface="+mn-ea"/>
              <a:cs typeface="+mn-cs"/>
            </a:rPr>
            <a:t>behavior</a:t>
          </a:r>
          <a:r>
            <a:rPr lang="pl-PL" sz="1200" b="1" kern="1200" dirty="0">
              <a:solidFill>
                <a:srgbClr val="FF0000"/>
              </a:solidFill>
              <a:latin typeface="Calibri" panose="020F0502020204030204"/>
              <a:ea typeface="+mn-ea"/>
              <a:cs typeface="+mn-cs"/>
            </a:rPr>
            <a:t> and </a:t>
          </a:r>
          <a:r>
            <a:rPr lang="pl-PL" sz="1200" b="1" kern="1200" dirty="0" err="1">
              <a:solidFill>
                <a:srgbClr val="FF0000"/>
              </a:solidFill>
              <a:latin typeface="Calibri" panose="020F0502020204030204"/>
              <a:ea typeface="+mn-ea"/>
              <a:cs typeface="+mn-cs"/>
            </a:rPr>
            <a:t>attitudes</a:t>
          </a:r>
          <a:r>
            <a:rPr lang="pl-PL" sz="1200" b="1" kern="1200" dirty="0">
              <a:solidFill>
                <a:srgbClr val="FF0000"/>
              </a:solidFill>
              <a:latin typeface="Calibri" panose="020F0502020204030204"/>
              <a:ea typeface="+mn-ea"/>
              <a:cs typeface="+mn-cs"/>
            </a:rPr>
            <a:t> </a:t>
          </a:r>
        </a:p>
      </dsp:txBody>
      <dsp:txXfrm>
        <a:off x="1634992" y="1179989"/>
        <a:ext cx="1539758" cy="7022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711321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460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480d10309d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480d10309d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82768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/>
              <a:t>There</a:t>
            </a:r>
            <a:r>
              <a:rPr lang="pl-PL" dirty="0"/>
              <a:t> </a:t>
            </a:r>
            <a:r>
              <a:rPr lang="pl-PL" dirty="0" err="1"/>
              <a:t>are</a:t>
            </a:r>
            <a:r>
              <a:rPr lang="pl-PL" dirty="0"/>
              <a:t> </a:t>
            </a:r>
            <a:r>
              <a:rPr lang="pl-PL" dirty="0" err="1"/>
              <a:t>often</a:t>
            </a:r>
            <a:r>
              <a:rPr lang="pl-PL" dirty="0"/>
              <a:t> </a:t>
            </a:r>
            <a:r>
              <a:rPr lang="pl-PL" dirty="0" err="1"/>
              <a:t>two</a:t>
            </a:r>
            <a:r>
              <a:rPr lang="pl-PL" dirty="0"/>
              <a:t> </a:t>
            </a:r>
            <a:r>
              <a:rPr lang="pl-PL" dirty="0" err="1"/>
              <a:t>important</a:t>
            </a:r>
            <a:r>
              <a:rPr lang="pl-PL" dirty="0"/>
              <a:t> </a:t>
            </a:r>
            <a:r>
              <a:rPr lang="pl-PL" dirty="0" err="1"/>
              <a:t>documents</a:t>
            </a:r>
            <a:r>
              <a:rPr lang="pl-PL" dirty="0"/>
              <a:t> </a:t>
            </a:r>
            <a:r>
              <a:rPr lang="pl-PL" dirty="0" err="1"/>
              <a:t>that</a:t>
            </a:r>
            <a:r>
              <a:rPr lang="pl-PL" dirty="0"/>
              <a:t> </a:t>
            </a:r>
            <a:r>
              <a:rPr lang="pl-PL" dirty="0" err="1"/>
              <a:t>are</a:t>
            </a:r>
            <a:r>
              <a:rPr lang="pl-PL" dirty="0"/>
              <a:t> </a:t>
            </a:r>
            <a:r>
              <a:rPr lang="pl-PL" dirty="0" err="1"/>
              <a:t>used</a:t>
            </a:r>
            <a:r>
              <a:rPr lang="pl-PL" dirty="0"/>
              <a:t> to </a:t>
            </a:r>
            <a:r>
              <a:rPr lang="pl-PL" dirty="0" err="1"/>
              <a:t>define</a:t>
            </a:r>
            <a:r>
              <a:rPr lang="pl-PL" dirty="0"/>
              <a:t> </a:t>
            </a:r>
            <a:r>
              <a:rPr lang="pl-PL" dirty="0" err="1"/>
              <a:t>recruitment</a:t>
            </a:r>
            <a:r>
              <a:rPr lang="pl-PL" dirty="0"/>
              <a:t> </a:t>
            </a:r>
            <a:r>
              <a:rPr lang="pl-PL" dirty="0" err="1"/>
              <a:t>requirements</a:t>
            </a:r>
            <a:r>
              <a:rPr lang="pl-PL" dirty="0"/>
              <a:t>. The </a:t>
            </a:r>
            <a:r>
              <a:rPr lang="pl-PL" dirty="0" err="1"/>
              <a:t>job</a:t>
            </a:r>
            <a:r>
              <a:rPr lang="pl-PL" dirty="0"/>
              <a:t> </a:t>
            </a:r>
            <a:r>
              <a:rPr lang="pl-PL" dirty="0" err="1"/>
              <a:t>description</a:t>
            </a:r>
            <a:r>
              <a:rPr lang="pl-PL" baseline="0" dirty="0"/>
              <a:t> </a:t>
            </a:r>
            <a:r>
              <a:rPr lang="pl-PL" baseline="0" dirty="0" err="1"/>
              <a:t>or</a:t>
            </a:r>
            <a:r>
              <a:rPr lang="pl-PL" baseline="0" dirty="0"/>
              <a:t> </a:t>
            </a:r>
            <a:r>
              <a:rPr lang="pl-PL" baseline="0" dirty="0" err="1"/>
              <a:t>job</a:t>
            </a:r>
            <a:r>
              <a:rPr lang="pl-PL" baseline="0" dirty="0"/>
              <a:t> </a:t>
            </a:r>
            <a:r>
              <a:rPr lang="pl-PL" baseline="0" dirty="0" err="1"/>
              <a:t>specification</a:t>
            </a:r>
            <a:r>
              <a:rPr lang="pl-PL" baseline="0" dirty="0"/>
              <a:t> – </a:t>
            </a:r>
            <a:r>
              <a:rPr lang="pl-PL" baseline="0" dirty="0" err="1"/>
              <a:t>gives</a:t>
            </a:r>
            <a:r>
              <a:rPr lang="pl-PL" baseline="0" dirty="0"/>
              <a:t> </a:t>
            </a:r>
            <a:r>
              <a:rPr lang="pl-PL" baseline="0" dirty="0" err="1"/>
              <a:t>details</a:t>
            </a:r>
            <a:r>
              <a:rPr lang="pl-PL" baseline="0" dirty="0"/>
              <a:t> of the </a:t>
            </a:r>
            <a:r>
              <a:rPr lang="pl-PL" baseline="0" dirty="0" err="1"/>
              <a:t>purpose</a:t>
            </a:r>
            <a:r>
              <a:rPr lang="pl-PL" baseline="0" dirty="0"/>
              <a:t> of the </a:t>
            </a:r>
            <a:r>
              <a:rPr lang="pl-PL" baseline="0" dirty="0" err="1"/>
              <a:t>job</a:t>
            </a:r>
            <a:r>
              <a:rPr lang="pl-PL" baseline="0" dirty="0"/>
              <a:t> and of the </a:t>
            </a:r>
            <a:r>
              <a:rPr lang="pl-PL" baseline="0" dirty="0" err="1"/>
              <a:t>tasks</a:t>
            </a:r>
            <a:r>
              <a:rPr lang="pl-PL" baseline="0" dirty="0"/>
              <a:t> and </a:t>
            </a:r>
            <a:r>
              <a:rPr lang="pl-PL" baseline="0" dirty="0" err="1"/>
              <a:t>responsibilitues</a:t>
            </a:r>
            <a:r>
              <a:rPr lang="pl-PL" baseline="0" dirty="0"/>
              <a:t> </a:t>
            </a:r>
            <a:r>
              <a:rPr lang="pl-PL" baseline="0" dirty="0" err="1"/>
              <a:t>or</a:t>
            </a:r>
            <a:r>
              <a:rPr lang="pl-PL" baseline="0" dirty="0"/>
              <a:t> </a:t>
            </a:r>
            <a:r>
              <a:rPr lang="pl-PL" baseline="0" dirty="0" err="1"/>
              <a:t>areas</a:t>
            </a:r>
            <a:r>
              <a:rPr lang="pl-PL" baseline="0" dirty="0"/>
              <a:t> of </a:t>
            </a:r>
            <a:r>
              <a:rPr lang="pl-PL" baseline="0" dirty="0" err="1"/>
              <a:t>accountability</a:t>
            </a:r>
            <a:r>
              <a:rPr lang="pl-PL" baseline="0" dirty="0"/>
              <a:t> </a:t>
            </a:r>
            <a:r>
              <a:rPr lang="pl-PL" baseline="0" dirty="0" err="1"/>
              <a:t>that</a:t>
            </a:r>
            <a:r>
              <a:rPr lang="pl-PL" baseline="0" dirty="0"/>
              <a:t> </a:t>
            </a:r>
            <a:r>
              <a:rPr lang="pl-PL" baseline="0" dirty="0" err="1"/>
              <a:t>are</a:t>
            </a:r>
            <a:r>
              <a:rPr lang="pl-PL" baseline="0" dirty="0"/>
              <a:t> </a:t>
            </a:r>
            <a:r>
              <a:rPr lang="pl-PL" baseline="0" dirty="0" err="1"/>
              <a:t>assigned</a:t>
            </a:r>
            <a:r>
              <a:rPr lang="pl-PL" baseline="0" dirty="0"/>
              <a:t> to the </a:t>
            </a:r>
            <a:r>
              <a:rPr lang="pl-PL" baseline="0" dirty="0" err="1"/>
              <a:t>job</a:t>
            </a:r>
            <a:r>
              <a:rPr lang="pl-PL" baseline="0" dirty="0"/>
              <a:t> </a:t>
            </a:r>
            <a:r>
              <a:rPr lang="pl-PL" baseline="0" dirty="0" err="1"/>
              <a:t>holder</a:t>
            </a:r>
            <a:r>
              <a:rPr lang="pl-PL" baseline="0" dirty="0"/>
              <a:t>. The person </a:t>
            </a:r>
            <a:r>
              <a:rPr lang="pl-PL" baseline="0" dirty="0" err="1"/>
              <a:t>specification</a:t>
            </a:r>
            <a:r>
              <a:rPr lang="pl-PL" baseline="0" dirty="0"/>
              <a:t> </a:t>
            </a:r>
            <a:r>
              <a:rPr lang="pl-PL" baseline="0" dirty="0" err="1"/>
              <a:t>details</a:t>
            </a:r>
            <a:r>
              <a:rPr lang="pl-PL" baseline="0" dirty="0"/>
              <a:t> the </a:t>
            </a:r>
            <a:r>
              <a:rPr lang="pl-PL" baseline="0" dirty="0" err="1"/>
              <a:t>skills</a:t>
            </a:r>
            <a:r>
              <a:rPr lang="pl-PL" baseline="0" dirty="0"/>
              <a:t>, </a:t>
            </a:r>
            <a:r>
              <a:rPr lang="pl-PL" baseline="0" dirty="0" err="1"/>
              <a:t>knowledge</a:t>
            </a:r>
            <a:r>
              <a:rPr lang="pl-PL" baseline="0" dirty="0"/>
              <a:t>, and </a:t>
            </a:r>
            <a:r>
              <a:rPr lang="pl-PL" baseline="0" dirty="0" err="1"/>
              <a:t>attitudes</a:t>
            </a:r>
            <a:r>
              <a:rPr lang="pl-PL" baseline="0" dirty="0"/>
              <a:t> </a:t>
            </a:r>
            <a:r>
              <a:rPr lang="pl-PL" baseline="0" dirty="0" err="1"/>
              <a:t>that</a:t>
            </a:r>
            <a:r>
              <a:rPr lang="pl-PL" baseline="0" dirty="0"/>
              <a:t> </a:t>
            </a:r>
            <a:r>
              <a:rPr lang="pl-PL" baseline="0" dirty="0" err="1"/>
              <a:t>should</a:t>
            </a:r>
            <a:r>
              <a:rPr lang="pl-PL" baseline="0" dirty="0"/>
              <a:t> </a:t>
            </a:r>
            <a:r>
              <a:rPr lang="pl-PL" baseline="0" dirty="0" err="1"/>
              <a:t>ideally</a:t>
            </a:r>
            <a:r>
              <a:rPr lang="pl-PL" baseline="0" dirty="0"/>
              <a:t> be </a:t>
            </a:r>
            <a:r>
              <a:rPr lang="pl-PL" baseline="0" dirty="0" err="1"/>
              <a:t>possessed</a:t>
            </a:r>
            <a:r>
              <a:rPr lang="pl-PL" baseline="0" dirty="0"/>
              <a:t> by the </a:t>
            </a:r>
            <a:r>
              <a:rPr lang="pl-PL" baseline="0" dirty="0" err="1"/>
              <a:t>jobholder</a:t>
            </a:r>
            <a:r>
              <a:rPr lang="pl-PL" baseline="0" dirty="0"/>
              <a:t> to </a:t>
            </a:r>
            <a:r>
              <a:rPr lang="pl-PL" baseline="0" dirty="0" err="1"/>
              <a:t>ensure</a:t>
            </a:r>
            <a:r>
              <a:rPr lang="pl-PL" baseline="0" dirty="0"/>
              <a:t> he </a:t>
            </a:r>
            <a:r>
              <a:rPr lang="pl-PL" baseline="0" dirty="0" err="1"/>
              <a:t>or</a:t>
            </a:r>
            <a:r>
              <a:rPr lang="pl-PL" baseline="0" dirty="0"/>
              <a:t> </a:t>
            </a:r>
            <a:r>
              <a:rPr lang="pl-PL" baseline="0" dirty="0" err="1"/>
              <a:t>she</a:t>
            </a:r>
            <a:r>
              <a:rPr lang="pl-PL" baseline="0" dirty="0"/>
              <a:t> </a:t>
            </a:r>
            <a:r>
              <a:rPr lang="pl-PL" baseline="0" dirty="0" err="1"/>
              <a:t>can</a:t>
            </a:r>
            <a:r>
              <a:rPr lang="pl-PL" baseline="0" dirty="0"/>
              <a:t> </a:t>
            </a:r>
            <a:r>
              <a:rPr lang="pl-PL" baseline="0" dirty="0" err="1"/>
              <a:t>meet</a:t>
            </a:r>
            <a:r>
              <a:rPr lang="pl-PL" baseline="0" dirty="0"/>
              <a:t> </a:t>
            </a:r>
            <a:r>
              <a:rPr lang="pl-PL" baseline="0" dirty="0" err="1"/>
              <a:t>objectives</a:t>
            </a:r>
            <a:r>
              <a:rPr lang="pl-PL" baseline="0" dirty="0"/>
              <a:t>, </a:t>
            </a:r>
            <a:r>
              <a:rPr lang="pl-PL" baseline="0" dirty="0" err="1"/>
              <a:t>while</a:t>
            </a:r>
            <a:r>
              <a:rPr lang="pl-PL" baseline="0" dirty="0"/>
              <a:t> </a:t>
            </a:r>
            <a:r>
              <a:rPr lang="pl-PL" baseline="0" dirty="0" err="1"/>
              <a:t>feeling</a:t>
            </a:r>
            <a:r>
              <a:rPr lang="pl-PL" baseline="0" dirty="0"/>
              <a:t> </a:t>
            </a:r>
            <a:r>
              <a:rPr lang="pl-PL" baseline="0" dirty="0" err="1"/>
              <a:t>that</a:t>
            </a:r>
            <a:r>
              <a:rPr lang="pl-PL" baseline="0" dirty="0"/>
              <a:t> the </a:t>
            </a:r>
            <a:r>
              <a:rPr lang="pl-PL" baseline="0" dirty="0" err="1"/>
              <a:t>job</a:t>
            </a:r>
            <a:r>
              <a:rPr lang="pl-PL" baseline="0" dirty="0"/>
              <a:t> </a:t>
            </a:r>
            <a:r>
              <a:rPr lang="pl-PL" baseline="0" dirty="0" err="1"/>
              <a:t>holds</a:t>
            </a:r>
            <a:r>
              <a:rPr lang="pl-PL" baseline="0" dirty="0"/>
              <a:t> </a:t>
            </a:r>
            <a:r>
              <a:rPr lang="pl-PL" baseline="0" dirty="0" err="1"/>
              <a:t>sufficient</a:t>
            </a:r>
            <a:r>
              <a:rPr lang="pl-PL" baseline="0" dirty="0"/>
              <a:t> </a:t>
            </a:r>
            <a:r>
              <a:rPr lang="pl-PL" baseline="0" dirty="0" err="1"/>
              <a:t>challange</a:t>
            </a:r>
            <a:r>
              <a:rPr lang="pl-PL" baseline="0" dirty="0"/>
              <a:t> and </a:t>
            </a:r>
            <a:r>
              <a:rPr lang="pl-PL" baseline="0" dirty="0" err="1"/>
              <a:t>opportunity</a:t>
            </a:r>
            <a:r>
              <a:rPr lang="pl-PL" baseline="0" dirty="0"/>
              <a:t> for </a:t>
            </a:r>
            <a:r>
              <a:rPr lang="pl-PL" baseline="0" dirty="0" err="1"/>
              <a:t>growth</a:t>
            </a:r>
            <a:r>
              <a:rPr lang="pl-PL" baseline="0" dirty="0"/>
              <a:t>.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04828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34869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481a02bcd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481a02bcd7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2636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">
  <p:cSld name="AUTOLAYOUT"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" name="Google Shape;52;p13"/>
          <p:cNvGrpSpPr/>
          <p:nvPr/>
        </p:nvGrpSpPr>
        <p:grpSpPr>
          <a:xfrm>
            <a:off x="2105247" y="1"/>
            <a:ext cx="7038765" cy="5138761"/>
            <a:chOff x="3388636" y="43347"/>
            <a:chExt cx="5755327" cy="4201767"/>
          </a:xfrm>
        </p:grpSpPr>
        <p:sp>
          <p:nvSpPr>
            <p:cNvPr id="53" name="Google Shape;53;p13"/>
            <p:cNvSpPr/>
            <p:nvPr/>
          </p:nvSpPr>
          <p:spPr>
            <a:xfrm>
              <a:off x="3837147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13"/>
            <p:cNvSpPr/>
            <p:nvPr/>
          </p:nvSpPr>
          <p:spPr>
            <a:xfrm>
              <a:off x="4285658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13"/>
            <p:cNvSpPr/>
            <p:nvPr/>
          </p:nvSpPr>
          <p:spPr>
            <a:xfrm>
              <a:off x="473416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13"/>
            <p:cNvSpPr/>
            <p:nvPr/>
          </p:nvSpPr>
          <p:spPr>
            <a:xfrm>
              <a:off x="518268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13"/>
            <p:cNvSpPr/>
            <p:nvPr/>
          </p:nvSpPr>
          <p:spPr>
            <a:xfrm>
              <a:off x="5631192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13"/>
            <p:cNvSpPr/>
            <p:nvPr/>
          </p:nvSpPr>
          <p:spPr>
            <a:xfrm>
              <a:off x="607970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13"/>
            <p:cNvSpPr/>
            <p:nvPr/>
          </p:nvSpPr>
          <p:spPr>
            <a:xfrm>
              <a:off x="6528215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13"/>
            <p:cNvSpPr/>
            <p:nvPr/>
          </p:nvSpPr>
          <p:spPr>
            <a:xfrm>
              <a:off x="6976726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13"/>
            <p:cNvSpPr/>
            <p:nvPr/>
          </p:nvSpPr>
          <p:spPr>
            <a:xfrm>
              <a:off x="742522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13"/>
            <p:cNvSpPr/>
            <p:nvPr/>
          </p:nvSpPr>
          <p:spPr>
            <a:xfrm>
              <a:off x="7873740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13"/>
            <p:cNvSpPr/>
            <p:nvPr/>
          </p:nvSpPr>
          <p:spPr>
            <a:xfrm>
              <a:off x="832225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13"/>
            <p:cNvSpPr/>
            <p:nvPr/>
          </p:nvSpPr>
          <p:spPr>
            <a:xfrm>
              <a:off x="877076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3"/>
            <p:cNvSpPr/>
            <p:nvPr/>
          </p:nvSpPr>
          <p:spPr>
            <a:xfrm>
              <a:off x="3837147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3"/>
            <p:cNvSpPr/>
            <p:nvPr/>
          </p:nvSpPr>
          <p:spPr>
            <a:xfrm>
              <a:off x="4285658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3"/>
            <p:cNvSpPr/>
            <p:nvPr/>
          </p:nvSpPr>
          <p:spPr>
            <a:xfrm>
              <a:off x="473416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3"/>
            <p:cNvSpPr/>
            <p:nvPr/>
          </p:nvSpPr>
          <p:spPr>
            <a:xfrm>
              <a:off x="518268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3"/>
            <p:cNvSpPr/>
            <p:nvPr/>
          </p:nvSpPr>
          <p:spPr>
            <a:xfrm>
              <a:off x="5631192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3"/>
            <p:cNvSpPr/>
            <p:nvPr/>
          </p:nvSpPr>
          <p:spPr>
            <a:xfrm>
              <a:off x="607970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3"/>
            <p:cNvSpPr/>
            <p:nvPr/>
          </p:nvSpPr>
          <p:spPr>
            <a:xfrm>
              <a:off x="6528215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3"/>
            <p:cNvSpPr/>
            <p:nvPr/>
          </p:nvSpPr>
          <p:spPr>
            <a:xfrm>
              <a:off x="6976726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3"/>
            <p:cNvSpPr/>
            <p:nvPr/>
          </p:nvSpPr>
          <p:spPr>
            <a:xfrm>
              <a:off x="742522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7873740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832225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3"/>
            <p:cNvSpPr/>
            <p:nvPr/>
          </p:nvSpPr>
          <p:spPr>
            <a:xfrm>
              <a:off x="877076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3"/>
            <p:cNvSpPr/>
            <p:nvPr/>
          </p:nvSpPr>
          <p:spPr>
            <a:xfrm>
              <a:off x="3837147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3"/>
            <p:cNvSpPr/>
            <p:nvPr/>
          </p:nvSpPr>
          <p:spPr>
            <a:xfrm>
              <a:off x="4285658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3"/>
            <p:cNvSpPr/>
            <p:nvPr/>
          </p:nvSpPr>
          <p:spPr>
            <a:xfrm>
              <a:off x="473416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3"/>
            <p:cNvSpPr/>
            <p:nvPr/>
          </p:nvSpPr>
          <p:spPr>
            <a:xfrm>
              <a:off x="518268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5631192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607970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3"/>
            <p:cNvSpPr/>
            <p:nvPr/>
          </p:nvSpPr>
          <p:spPr>
            <a:xfrm>
              <a:off x="6528215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6976726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742522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3"/>
            <p:cNvSpPr/>
            <p:nvPr/>
          </p:nvSpPr>
          <p:spPr>
            <a:xfrm>
              <a:off x="7873740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832225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877076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338863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3837147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4285658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3"/>
            <p:cNvSpPr/>
            <p:nvPr/>
          </p:nvSpPr>
          <p:spPr>
            <a:xfrm>
              <a:off x="473416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3"/>
            <p:cNvSpPr/>
            <p:nvPr/>
          </p:nvSpPr>
          <p:spPr>
            <a:xfrm>
              <a:off x="518268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3"/>
            <p:cNvSpPr/>
            <p:nvPr/>
          </p:nvSpPr>
          <p:spPr>
            <a:xfrm>
              <a:off x="5631192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607970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6528215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697672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742522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7873740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3"/>
            <p:cNvSpPr/>
            <p:nvPr/>
          </p:nvSpPr>
          <p:spPr>
            <a:xfrm>
              <a:off x="832225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3"/>
            <p:cNvSpPr/>
            <p:nvPr/>
          </p:nvSpPr>
          <p:spPr>
            <a:xfrm>
              <a:off x="877076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3"/>
            <p:cNvSpPr/>
            <p:nvPr/>
          </p:nvSpPr>
          <p:spPr>
            <a:xfrm>
              <a:off x="338863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3837147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4285658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3"/>
            <p:cNvSpPr/>
            <p:nvPr/>
          </p:nvSpPr>
          <p:spPr>
            <a:xfrm>
              <a:off x="4734169" y="4336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518268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5631192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607970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3"/>
            <p:cNvSpPr/>
            <p:nvPr/>
          </p:nvSpPr>
          <p:spPr>
            <a:xfrm>
              <a:off x="6528215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3"/>
            <p:cNvSpPr/>
            <p:nvPr/>
          </p:nvSpPr>
          <p:spPr>
            <a:xfrm>
              <a:off x="697672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3"/>
            <p:cNvSpPr/>
            <p:nvPr/>
          </p:nvSpPr>
          <p:spPr>
            <a:xfrm>
              <a:off x="7425229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3"/>
            <p:cNvSpPr/>
            <p:nvPr/>
          </p:nvSpPr>
          <p:spPr>
            <a:xfrm>
              <a:off x="7873740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3"/>
            <p:cNvSpPr/>
            <p:nvPr/>
          </p:nvSpPr>
          <p:spPr>
            <a:xfrm>
              <a:off x="832225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877076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3837147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3"/>
            <p:cNvSpPr/>
            <p:nvPr/>
          </p:nvSpPr>
          <p:spPr>
            <a:xfrm>
              <a:off x="4285658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3"/>
            <p:cNvSpPr/>
            <p:nvPr/>
          </p:nvSpPr>
          <p:spPr>
            <a:xfrm>
              <a:off x="473416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3"/>
            <p:cNvSpPr/>
            <p:nvPr/>
          </p:nvSpPr>
          <p:spPr>
            <a:xfrm>
              <a:off x="518268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3"/>
            <p:cNvSpPr/>
            <p:nvPr/>
          </p:nvSpPr>
          <p:spPr>
            <a:xfrm>
              <a:off x="5631192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3"/>
            <p:cNvSpPr/>
            <p:nvPr/>
          </p:nvSpPr>
          <p:spPr>
            <a:xfrm>
              <a:off x="607970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6528215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3"/>
            <p:cNvSpPr/>
            <p:nvPr/>
          </p:nvSpPr>
          <p:spPr>
            <a:xfrm>
              <a:off x="6976726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3"/>
            <p:cNvSpPr/>
            <p:nvPr/>
          </p:nvSpPr>
          <p:spPr>
            <a:xfrm>
              <a:off x="742522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3"/>
            <p:cNvSpPr/>
            <p:nvPr/>
          </p:nvSpPr>
          <p:spPr>
            <a:xfrm>
              <a:off x="7873740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832225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3"/>
            <p:cNvSpPr/>
            <p:nvPr/>
          </p:nvSpPr>
          <p:spPr>
            <a:xfrm>
              <a:off x="877076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3837147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3"/>
            <p:cNvSpPr/>
            <p:nvPr/>
          </p:nvSpPr>
          <p:spPr>
            <a:xfrm>
              <a:off x="4285658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473416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3"/>
            <p:cNvSpPr/>
            <p:nvPr/>
          </p:nvSpPr>
          <p:spPr>
            <a:xfrm>
              <a:off x="518268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3"/>
            <p:cNvSpPr/>
            <p:nvPr/>
          </p:nvSpPr>
          <p:spPr>
            <a:xfrm>
              <a:off x="5631192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3"/>
            <p:cNvSpPr/>
            <p:nvPr/>
          </p:nvSpPr>
          <p:spPr>
            <a:xfrm>
              <a:off x="607970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3"/>
            <p:cNvSpPr/>
            <p:nvPr/>
          </p:nvSpPr>
          <p:spPr>
            <a:xfrm>
              <a:off x="6528215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3"/>
            <p:cNvSpPr/>
            <p:nvPr/>
          </p:nvSpPr>
          <p:spPr>
            <a:xfrm>
              <a:off x="6976726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742522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3"/>
            <p:cNvSpPr/>
            <p:nvPr/>
          </p:nvSpPr>
          <p:spPr>
            <a:xfrm>
              <a:off x="7873740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832225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877076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3"/>
            <p:cNvSpPr/>
            <p:nvPr/>
          </p:nvSpPr>
          <p:spPr>
            <a:xfrm>
              <a:off x="3837147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3"/>
            <p:cNvSpPr/>
            <p:nvPr/>
          </p:nvSpPr>
          <p:spPr>
            <a:xfrm>
              <a:off x="4285658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3"/>
            <p:cNvSpPr/>
            <p:nvPr/>
          </p:nvSpPr>
          <p:spPr>
            <a:xfrm>
              <a:off x="473416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3"/>
            <p:cNvSpPr/>
            <p:nvPr/>
          </p:nvSpPr>
          <p:spPr>
            <a:xfrm>
              <a:off x="518268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3"/>
            <p:cNvSpPr/>
            <p:nvPr/>
          </p:nvSpPr>
          <p:spPr>
            <a:xfrm>
              <a:off x="5631192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3"/>
            <p:cNvSpPr/>
            <p:nvPr/>
          </p:nvSpPr>
          <p:spPr>
            <a:xfrm>
              <a:off x="607970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3"/>
            <p:cNvSpPr/>
            <p:nvPr/>
          </p:nvSpPr>
          <p:spPr>
            <a:xfrm>
              <a:off x="6528215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3"/>
            <p:cNvSpPr/>
            <p:nvPr/>
          </p:nvSpPr>
          <p:spPr>
            <a:xfrm>
              <a:off x="6976726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3"/>
            <p:cNvSpPr/>
            <p:nvPr/>
          </p:nvSpPr>
          <p:spPr>
            <a:xfrm>
              <a:off x="742522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3"/>
            <p:cNvSpPr/>
            <p:nvPr/>
          </p:nvSpPr>
          <p:spPr>
            <a:xfrm>
              <a:off x="7873740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3"/>
            <p:cNvSpPr/>
            <p:nvPr/>
          </p:nvSpPr>
          <p:spPr>
            <a:xfrm>
              <a:off x="832225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3"/>
            <p:cNvSpPr/>
            <p:nvPr/>
          </p:nvSpPr>
          <p:spPr>
            <a:xfrm>
              <a:off x="877076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3"/>
            <p:cNvSpPr/>
            <p:nvPr/>
          </p:nvSpPr>
          <p:spPr>
            <a:xfrm>
              <a:off x="3837147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3"/>
            <p:cNvSpPr/>
            <p:nvPr/>
          </p:nvSpPr>
          <p:spPr>
            <a:xfrm>
              <a:off x="4285658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3"/>
            <p:cNvSpPr/>
            <p:nvPr/>
          </p:nvSpPr>
          <p:spPr>
            <a:xfrm>
              <a:off x="473416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3"/>
            <p:cNvSpPr/>
            <p:nvPr/>
          </p:nvSpPr>
          <p:spPr>
            <a:xfrm>
              <a:off x="518268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3"/>
            <p:cNvSpPr/>
            <p:nvPr/>
          </p:nvSpPr>
          <p:spPr>
            <a:xfrm>
              <a:off x="5631192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3"/>
            <p:cNvSpPr/>
            <p:nvPr/>
          </p:nvSpPr>
          <p:spPr>
            <a:xfrm>
              <a:off x="607970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3"/>
            <p:cNvSpPr/>
            <p:nvPr/>
          </p:nvSpPr>
          <p:spPr>
            <a:xfrm>
              <a:off x="6528215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3"/>
            <p:cNvSpPr/>
            <p:nvPr/>
          </p:nvSpPr>
          <p:spPr>
            <a:xfrm>
              <a:off x="6976726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3"/>
            <p:cNvSpPr/>
            <p:nvPr/>
          </p:nvSpPr>
          <p:spPr>
            <a:xfrm>
              <a:off x="742522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3"/>
            <p:cNvSpPr/>
            <p:nvPr/>
          </p:nvSpPr>
          <p:spPr>
            <a:xfrm>
              <a:off x="7873740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3"/>
            <p:cNvSpPr/>
            <p:nvPr/>
          </p:nvSpPr>
          <p:spPr>
            <a:xfrm>
              <a:off x="832225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3"/>
            <p:cNvSpPr/>
            <p:nvPr/>
          </p:nvSpPr>
          <p:spPr>
            <a:xfrm>
              <a:off x="877076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3"/>
            <p:cNvSpPr/>
            <p:nvPr/>
          </p:nvSpPr>
          <p:spPr>
            <a:xfrm>
              <a:off x="3837147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3"/>
            <p:cNvSpPr/>
            <p:nvPr/>
          </p:nvSpPr>
          <p:spPr>
            <a:xfrm>
              <a:off x="4285658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3"/>
            <p:cNvSpPr/>
            <p:nvPr/>
          </p:nvSpPr>
          <p:spPr>
            <a:xfrm>
              <a:off x="473416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3"/>
            <p:cNvSpPr/>
            <p:nvPr/>
          </p:nvSpPr>
          <p:spPr>
            <a:xfrm>
              <a:off x="518268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3"/>
            <p:cNvSpPr/>
            <p:nvPr/>
          </p:nvSpPr>
          <p:spPr>
            <a:xfrm>
              <a:off x="5631192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3"/>
            <p:cNvSpPr/>
            <p:nvPr/>
          </p:nvSpPr>
          <p:spPr>
            <a:xfrm>
              <a:off x="607970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3"/>
            <p:cNvSpPr/>
            <p:nvPr/>
          </p:nvSpPr>
          <p:spPr>
            <a:xfrm>
              <a:off x="6528215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3"/>
            <p:cNvSpPr/>
            <p:nvPr/>
          </p:nvSpPr>
          <p:spPr>
            <a:xfrm>
              <a:off x="6976726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742522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7873740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832225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877076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5" name="Google Shape;175;p13"/>
          <p:cNvSpPr/>
          <p:nvPr/>
        </p:nvSpPr>
        <p:spPr>
          <a:xfrm>
            <a:off x="3396590" y="0"/>
            <a:ext cx="3250800" cy="51435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3"/>
          <p:cNvSpPr/>
          <p:nvPr/>
        </p:nvSpPr>
        <p:spPr>
          <a:xfrm>
            <a:off x="0" y="0"/>
            <a:ext cx="34158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3"/>
          <p:cNvSpPr/>
          <p:nvPr/>
        </p:nvSpPr>
        <p:spPr>
          <a:xfrm>
            <a:off x="685175" y="1799775"/>
            <a:ext cx="61200" cy="23871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3"/>
          <p:cNvSpPr txBox="1">
            <a:spLocks noGrp="1"/>
          </p:cNvSpPr>
          <p:nvPr>
            <p:ph type="ctrTitle"/>
          </p:nvPr>
        </p:nvSpPr>
        <p:spPr>
          <a:xfrm>
            <a:off x="992425" y="1799775"/>
            <a:ext cx="3136800" cy="1739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9pPr>
          </a:lstStyle>
          <a:p>
            <a:endParaRPr/>
          </a:p>
        </p:txBody>
      </p:sp>
      <p:sp>
        <p:nvSpPr>
          <p:cNvPr id="179" name="Google Shape;179;p13"/>
          <p:cNvSpPr txBox="1">
            <a:spLocks noGrp="1"/>
          </p:cNvSpPr>
          <p:nvPr>
            <p:ph type="subTitle" idx="1"/>
          </p:nvPr>
        </p:nvSpPr>
        <p:spPr>
          <a:xfrm>
            <a:off x="992425" y="3579375"/>
            <a:ext cx="3136800" cy="607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p13"/>
          <p:cNvSpPr txBox="1">
            <a:spLocks noGrp="1"/>
          </p:cNvSpPr>
          <p:nvPr>
            <p:ph type="sldNum" idx="12"/>
          </p:nvPr>
        </p:nvSpPr>
        <p:spPr>
          <a:xfrm>
            <a:off x="8472458" y="4706554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2">
  <p:cSld name="AUTOLAYOUT_2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4"/>
          <p:cNvSpPr/>
          <p:nvPr/>
        </p:nvSpPr>
        <p:spPr>
          <a:xfrm>
            <a:off x="-2" y="5085675"/>
            <a:ext cx="9144000" cy="579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4"/>
          <p:cNvSpPr/>
          <p:nvPr/>
        </p:nvSpPr>
        <p:spPr>
          <a:xfrm>
            <a:off x="0" y="5085676"/>
            <a:ext cx="3048000" cy="57900"/>
          </a:xfrm>
          <a:prstGeom prst="rect">
            <a:avLst/>
          </a:prstGeom>
          <a:solidFill>
            <a:srgbClr val="FFFFFF">
              <a:alpha val="376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4"/>
          <p:cNvSpPr/>
          <p:nvPr/>
        </p:nvSpPr>
        <p:spPr>
          <a:xfrm>
            <a:off x="3047999" y="5085676"/>
            <a:ext cx="3048000" cy="57900"/>
          </a:xfrm>
          <a:prstGeom prst="rect">
            <a:avLst/>
          </a:prstGeom>
          <a:solidFill>
            <a:srgbClr val="FFFFFF">
              <a:alpha val="2509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4"/>
          <p:cNvSpPr txBox="1">
            <a:spLocks noGrp="1"/>
          </p:cNvSpPr>
          <p:nvPr>
            <p:ph type="title"/>
          </p:nvPr>
        </p:nvSpPr>
        <p:spPr>
          <a:xfrm>
            <a:off x="1002900" y="1018675"/>
            <a:ext cx="7138200" cy="126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87" name="Google Shape;187;p14"/>
          <p:cNvSpPr txBox="1">
            <a:spLocks noGrp="1"/>
          </p:cNvSpPr>
          <p:nvPr>
            <p:ph type="body" idx="1"/>
          </p:nvPr>
        </p:nvSpPr>
        <p:spPr>
          <a:xfrm>
            <a:off x="1002900" y="2535725"/>
            <a:ext cx="7138200" cy="1741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marL="457200" lvl="0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  <a:defRPr sz="1400">
                <a:solidFill>
                  <a:srgbClr val="666666"/>
                </a:solidFill>
              </a:defRPr>
            </a:lvl1pPr>
            <a:lvl2pPr marL="914400" lvl="1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2pPr>
            <a:lvl3pPr marL="1371600" lvl="2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3pPr>
            <a:lvl4pPr marL="1828800" lvl="3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●"/>
              <a:defRPr sz="1200">
                <a:solidFill>
                  <a:srgbClr val="666666"/>
                </a:solidFill>
              </a:defRPr>
            </a:lvl4pPr>
            <a:lvl5pPr marL="2286000" lvl="4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5pPr>
            <a:lvl6pPr marL="2743200" lvl="5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6pPr>
            <a:lvl7pPr marL="3200400" lvl="6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●"/>
              <a:defRPr sz="1200">
                <a:solidFill>
                  <a:srgbClr val="666666"/>
                </a:solidFill>
              </a:defRPr>
            </a:lvl7pPr>
            <a:lvl8pPr marL="3657600" lvl="7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8pPr>
            <a:lvl9pPr marL="4114800" lvl="8" indent="-3048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88" name="Google Shape;188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1EC2D8-83AA-4507-A1D9-438A542F44C9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47301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2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5"/>
          <p:cNvSpPr txBox="1">
            <a:spLocks noGrp="1"/>
          </p:cNvSpPr>
          <p:nvPr>
            <p:ph type="ctrTitle"/>
          </p:nvPr>
        </p:nvSpPr>
        <p:spPr>
          <a:xfrm>
            <a:off x="920675" y="1860698"/>
            <a:ext cx="4884702" cy="79620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EB Garamond"/>
              <a:ea typeface="EB Garamond"/>
              <a:cs typeface="EB Garamond"/>
              <a:sym typeface="EB Garamo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 b="0" dirty="0">
                <a:latin typeface="Cambria"/>
                <a:ea typeface="Cambria"/>
                <a:cs typeface="Cambria"/>
                <a:sym typeface="Cambria"/>
              </a:rPr>
              <a:t>ARTCademy</a:t>
            </a:r>
            <a:endParaRPr sz="2400" b="0" dirty="0">
              <a:latin typeface="Cambria"/>
              <a:ea typeface="Cambria"/>
              <a:cs typeface="Cambria"/>
              <a:sym typeface="Cambria"/>
            </a:endParaRPr>
          </a:p>
          <a:p>
            <a:pPr lvl="0">
              <a:buSzPts val="1100"/>
            </a:pPr>
            <a:r>
              <a:rPr lang="es" sz="24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“</a:t>
            </a:r>
            <a:r>
              <a:rPr lang="en-US" sz="2000" b="0" dirty="0">
                <a:latin typeface="Cambria"/>
                <a:ea typeface="Cambria"/>
                <a:cs typeface="Cambria"/>
                <a:sym typeface="Cambria"/>
              </a:rPr>
              <a:t>Academia de Arte </a:t>
            </a:r>
            <a:r>
              <a:rPr lang="en-US" sz="2000" b="0" dirty="0" err="1">
                <a:latin typeface="Cambria"/>
                <a:ea typeface="Cambria"/>
                <a:cs typeface="Cambria"/>
                <a:sym typeface="Cambria"/>
              </a:rPr>
              <a:t>şi</a:t>
            </a:r>
            <a:r>
              <a:rPr lang="en-US" sz="2000" b="0" dirty="0"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n-US" sz="2000" b="0" dirty="0" err="1">
                <a:latin typeface="Cambria"/>
                <a:ea typeface="Cambria"/>
                <a:cs typeface="Cambria"/>
                <a:sym typeface="Cambria"/>
              </a:rPr>
              <a:t>Meşteşuguri</a:t>
            </a:r>
            <a:r>
              <a:rPr lang="es" sz="24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”</a:t>
            </a:r>
            <a:endParaRPr sz="2400" dirty="0">
              <a:solidFill>
                <a:srgbClr val="E06666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4" name="Google Shape;194;p15"/>
          <p:cNvSpPr txBox="1">
            <a:spLocks noGrp="1"/>
          </p:cNvSpPr>
          <p:nvPr>
            <p:ph type="subTitle" idx="1"/>
          </p:nvPr>
        </p:nvSpPr>
        <p:spPr>
          <a:xfrm>
            <a:off x="920675" y="2740325"/>
            <a:ext cx="4976100" cy="152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595959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595959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0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Procesul</a:t>
            </a:r>
            <a:r>
              <a:rPr lang="es-ES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 de </a:t>
            </a:r>
            <a:r>
              <a:rPr lang="es-ES" b="0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selectie</a:t>
            </a:r>
            <a:endParaRPr lang="es-ES" b="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700" y="1152475"/>
            <a:ext cx="5534464" cy="3416400"/>
          </a:xfrm>
        </p:spPr>
        <p:txBody>
          <a:bodyPr/>
          <a:lstStyle/>
          <a:p>
            <a:r>
              <a:rPr lang="en-US" sz="1600" dirty="0" err="1"/>
              <a:t>Evaluarea</a:t>
            </a:r>
            <a:r>
              <a:rPr lang="en-US" sz="1600" dirty="0"/>
              <a:t> </a:t>
            </a:r>
            <a:r>
              <a:rPr lang="en-US" sz="1600" dirty="0" err="1" smtClean="0"/>
              <a:t>adecvata</a:t>
            </a:r>
            <a:r>
              <a:rPr lang="en-US" sz="1600" dirty="0" smtClean="0"/>
              <a:t> a </a:t>
            </a:r>
            <a:r>
              <a:rPr lang="en-US" sz="1600" dirty="0" err="1"/>
              <a:t>solicitanților</a:t>
            </a:r>
            <a:r>
              <a:rPr lang="en-US" sz="1600" dirty="0"/>
              <a:t> </a:t>
            </a:r>
            <a:r>
              <a:rPr lang="en-US" sz="1600" dirty="0" err="1"/>
              <a:t>în</a:t>
            </a:r>
            <a:r>
              <a:rPr lang="en-US" sz="1600" dirty="0"/>
              <a:t> </a:t>
            </a:r>
            <a:r>
              <a:rPr lang="en-US" sz="1600" dirty="0" err="1"/>
              <a:t>fiecare</a:t>
            </a:r>
            <a:r>
              <a:rPr lang="en-US" sz="1600" dirty="0"/>
              <a:t> </a:t>
            </a:r>
            <a:r>
              <a:rPr lang="en-US" sz="1600" dirty="0" err="1"/>
              <a:t>etapă</a:t>
            </a:r>
            <a:r>
              <a:rPr lang="en-US" sz="1600" dirty="0"/>
              <a:t> de </a:t>
            </a:r>
            <a:r>
              <a:rPr lang="en-US" sz="1600" dirty="0" err="1"/>
              <a:t>selecție</a:t>
            </a:r>
            <a:r>
              <a:rPr lang="en-US" sz="1600" dirty="0"/>
              <a:t>, </a:t>
            </a:r>
            <a:r>
              <a:rPr lang="en-US" sz="1600" dirty="0" err="1"/>
              <a:t>pornind</a:t>
            </a:r>
            <a:r>
              <a:rPr lang="en-US" sz="1600" dirty="0"/>
              <a:t> de la </a:t>
            </a:r>
            <a:r>
              <a:rPr lang="en-US" sz="1600" dirty="0" err="1"/>
              <a:t>examinarea</a:t>
            </a:r>
            <a:r>
              <a:rPr lang="en-US" sz="1600" dirty="0"/>
              <a:t> </a:t>
            </a:r>
            <a:r>
              <a:rPr lang="en-US" sz="1600" dirty="0" err="1"/>
              <a:t>formularelor</a:t>
            </a:r>
            <a:r>
              <a:rPr lang="en-US" sz="1600" dirty="0"/>
              <a:t> de </a:t>
            </a:r>
            <a:r>
              <a:rPr lang="en-US" sz="1600" dirty="0" err="1"/>
              <a:t>candidatură</a:t>
            </a:r>
            <a:r>
              <a:rPr lang="en-US" sz="1600" dirty="0"/>
              <a:t> </a:t>
            </a:r>
            <a:r>
              <a:rPr lang="en-US" sz="1600" dirty="0" err="1"/>
              <a:t>sau</a:t>
            </a:r>
            <a:r>
              <a:rPr lang="en-US" sz="1600" dirty="0"/>
              <a:t> a CV-</a:t>
            </a:r>
            <a:r>
              <a:rPr lang="en-US" sz="1600" dirty="0" err="1"/>
              <a:t>urilor</a:t>
            </a:r>
            <a:r>
              <a:rPr lang="en-US" sz="1600" dirty="0"/>
              <a:t>, </a:t>
            </a:r>
            <a:r>
              <a:rPr lang="en-US" sz="1600" dirty="0" err="1"/>
              <a:t>până</a:t>
            </a:r>
            <a:r>
              <a:rPr lang="en-US" sz="1600" dirty="0"/>
              <a:t> la </a:t>
            </a:r>
            <a:r>
              <a:rPr lang="en-US" sz="1600" dirty="0" err="1"/>
              <a:t>evaluarea</a:t>
            </a:r>
            <a:r>
              <a:rPr lang="en-US" sz="1600" dirty="0"/>
              <a:t> </a:t>
            </a:r>
            <a:r>
              <a:rPr lang="en-US" sz="1600" dirty="0" err="1"/>
              <a:t>rezultatului</a:t>
            </a:r>
            <a:r>
              <a:rPr lang="en-US" sz="1600" dirty="0"/>
              <a:t> </a:t>
            </a:r>
            <a:r>
              <a:rPr lang="en-US" sz="1600" dirty="0" err="1"/>
              <a:t>testului</a:t>
            </a:r>
            <a:r>
              <a:rPr lang="en-US" sz="1600" dirty="0"/>
              <a:t> </a:t>
            </a:r>
            <a:r>
              <a:rPr lang="en-US" sz="1600" dirty="0" err="1" smtClean="0"/>
              <a:t>psihomotor</a:t>
            </a:r>
            <a:r>
              <a:rPr lang="en-US" sz="1600" dirty="0" smtClean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evaluarea</a:t>
            </a:r>
            <a:r>
              <a:rPr lang="en-US" sz="1600" dirty="0"/>
              <a:t> </a:t>
            </a:r>
            <a:r>
              <a:rPr lang="en-US" sz="1600" dirty="0" err="1"/>
              <a:t>performanțelor</a:t>
            </a:r>
            <a:r>
              <a:rPr lang="en-US" sz="1600" dirty="0"/>
              <a:t> la </a:t>
            </a:r>
            <a:r>
              <a:rPr lang="en-US" sz="1600" dirty="0" err="1"/>
              <a:t>interviuri</a:t>
            </a:r>
            <a:r>
              <a:rPr lang="en-US" sz="1600" dirty="0"/>
              <a:t>, </a:t>
            </a:r>
            <a:r>
              <a:rPr lang="en-US" sz="1600" dirty="0" err="1"/>
              <a:t>este</a:t>
            </a:r>
            <a:r>
              <a:rPr lang="en-US" sz="1600" dirty="0"/>
              <a:t> </a:t>
            </a:r>
            <a:r>
              <a:rPr lang="en-US" sz="1600" dirty="0" err="1"/>
              <a:t>esențială</a:t>
            </a:r>
            <a:r>
              <a:rPr lang="en-US" sz="1600" dirty="0"/>
              <a:t> </a:t>
            </a:r>
            <a:r>
              <a:rPr lang="en-US" sz="1600" dirty="0" err="1"/>
              <a:t>în</a:t>
            </a:r>
            <a:r>
              <a:rPr lang="en-US" sz="1600" dirty="0"/>
              <a:t> </a:t>
            </a:r>
            <a:r>
              <a:rPr lang="en-US" sz="1600" dirty="0" err="1"/>
              <a:t>procesul</a:t>
            </a:r>
            <a:r>
              <a:rPr lang="en-US" sz="1600" dirty="0"/>
              <a:t> de </a:t>
            </a:r>
            <a:r>
              <a:rPr lang="en-US" sz="1600" dirty="0" err="1"/>
              <a:t>angajare</a:t>
            </a:r>
            <a:r>
              <a:rPr lang="en-US" sz="1600" dirty="0"/>
              <a:t>, </a:t>
            </a:r>
            <a:r>
              <a:rPr lang="en-US" sz="1600" dirty="0" smtClean="0"/>
              <a:t>a </a:t>
            </a:r>
            <a:r>
              <a:rPr lang="en-US" sz="1600" dirty="0" err="1" smtClean="0"/>
              <a:t>unor</a:t>
            </a:r>
            <a:r>
              <a:rPr lang="en-US" sz="1600" dirty="0" smtClean="0"/>
              <a:t> </a:t>
            </a:r>
            <a:r>
              <a:rPr lang="en-US" sz="1600" dirty="0" err="1" smtClean="0"/>
              <a:t>persoane</a:t>
            </a:r>
            <a:r>
              <a:rPr lang="en-US" sz="1600" dirty="0" smtClean="0"/>
              <a:t> </a:t>
            </a:r>
            <a:r>
              <a:rPr lang="en-US" sz="1600" dirty="0" err="1"/>
              <a:t>adecvate</a:t>
            </a:r>
            <a:r>
              <a:rPr lang="en-US" sz="1600" dirty="0"/>
              <a:t>.</a:t>
            </a:r>
          </a:p>
          <a:p>
            <a:r>
              <a:rPr lang="en-US" sz="1600" dirty="0" err="1"/>
              <a:t>Procesul</a:t>
            </a:r>
            <a:r>
              <a:rPr lang="en-US" sz="1600" dirty="0"/>
              <a:t> de </a:t>
            </a:r>
            <a:r>
              <a:rPr lang="en-US" sz="1600" dirty="0" err="1"/>
              <a:t>selecție</a:t>
            </a:r>
            <a:r>
              <a:rPr lang="en-US" sz="1600" dirty="0"/>
              <a:t> </a:t>
            </a:r>
            <a:r>
              <a:rPr lang="en-US" sz="1600" dirty="0" err="1"/>
              <a:t>implică</a:t>
            </a:r>
            <a:r>
              <a:rPr lang="en-US" sz="1600" dirty="0"/>
              <a:t> </a:t>
            </a:r>
            <a:r>
              <a:rPr lang="en-US" sz="1600" dirty="0" err="1"/>
              <a:t>utilizarea</a:t>
            </a:r>
            <a:r>
              <a:rPr lang="en-US" sz="1600" dirty="0"/>
              <a:t> </a:t>
            </a:r>
            <a:r>
              <a:rPr lang="en-US" sz="1600" dirty="0" err="1"/>
              <a:t>tehnicilor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instrumentelor</a:t>
            </a:r>
            <a:r>
              <a:rPr lang="en-US" sz="1600" dirty="0"/>
              <a:t> care </a:t>
            </a:r>
            <a:r>
              <a:rPr lang="en-US" sz="1600" dirty="0" err="1"/>
              <a:t>sunt</a:t>
            </a:r>
            <a:r>
              <a:rPr lang="en-US" sz="1600" dirty="0"/>
              <a:t> </a:t>
            </a:r>
            <a:r>
              <a:rPr lang="en-US" sz="1600" dirty="0" err="1"/>
              <a:t>concepute</a:t>
            </a:r>
            <a:r>
              <a:rPr lang="en-US" sz="1600" dirty="0"/>
              <a:t> </a:t>
            </a:r>
            <a:r>
              <a:rPr lang="en-US" sz="1600" dirty="0" err="1"/>
              <a:t>pentru</a:t>
            </a:r>
            <a:r>
              <a:rPr lang="en-US" sz="1600" dirty="0"/>
              <a:t> a </a:t>
            </a:r>
            <a:r>
              <a:rPr lang="en-US" sz="1600" dirty="0" smtClean="0"/>
              <a:t>nu face </a:t>
            </a:r>
            <a:r>
              <a:rPr lang="en-US" sz="1600" dirty="0" err="1" smtClean="0"/>
              <a:t>discriminare</a:t>
            </a:r>
            <a:r>
              <a:rPr lang="en-US" sz="1600" dirty="0" smtClean="0"/>
              <a:t> </a:t>
            </a:r>
            <a:r>
              <a:rPr lang="en-US" sz="1600" dirty="0" err="1"/>
              <a:t>între</a:t>
            </a:r>
            <a:r>
              <a:rPr lang="en-US" sz="1600" dirty="0"/>
              <a:t> </a:t>
            </a:r>
            <a:r>
              <a:rPr lang="en-US" sz="1600" dirty="0" err="1"/>
              <a:t>solicitanții</a:t>
            </a:r>
            <a:r>
              <a:rPr lang="en-US" sz="1600" dirty="0"/>
              <a:t> </a:t>
            </a:r>
            <a:r>
              <a:rPr lang="en-US" sz="1600" dirty="0" err="1" smtClean="0"/>
              <a:t>finali</a:t>
            </a:r>
            <a:r>
              <a:rPr lang="en-US" sz="1600" dirty="0" smtClean="0"/>
              <a:t>, </a:t>
            </a:r>
            <a:r>
              <a:rPr lang="en-US" sz="1600" dirty="0" err="1"/>
              <a:t>folosind</a:t>
            </a:r>
            <a:r>
              <a:rPr lang="en-US" sz="1600" dirty="0"/>
              <a:t> </a:t>
            </a:r>
            <a:r>
              <a:rPr lang="en-US" sz="1600" dirty="0" err="1"/>
              <a:t>criterii</a:t>
            </a:r>
            <a:r>
              <a:rPr lang="en-US" sz="1600" dirty="0"/>
              <a:t> </a:t>
            </a:r>
            <a:r>
              <a:rPr lang="en-US" sz="1600" dirty="0" err="1"/>
              <a:t>legale</a:t>
            </a:r>
            <a:r>
              <a:rPr lang="en-US" sz="1600" dirty="0"/>
              <a:t>, </a:t>
            </a:r>
            <a:r>
              <a:rPr lang="en-US" sz="1600" dirty="0" err="1"/>
              <a:t>relevante</a:t>
            </a:r>
            <a:r>
              <a:rPr lang="en-US" sz="1600" dirty="0"/>
              <a:t> </a:t>
            </a:r>
            <a:r>
              <a:rPr lang="en-US" sz="1600" dirty="0" err="1"/>
              <a:t>și</a:t>
            </a:r>
            <a:r>
              <a:rPr lang="en-US" sz="1600" dirty="0"/>
              <a:t> predictive.</a:t>
            </a:r>
            <a:endParaRPr lang="en-US" sz="1600" dirty="0"/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3 CuadroTexto"/>
          <p:cNvSpPr txBox="1"/>
          <p:nvPr/>
        </p:nvSpPr>
        <p:spPr>
          <a:xfrm>
            <a:off x="324873" y="239708"/>
            <a:ext cx="3657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Unitatea</a:t>
            </a:r>
            <a:r>
              <a:rPr lang="es-ES" dirty="0" smtClean="0"/>
              <a:t> </a:t>
            </a:r>
            <a:r>
              <a:rPr lang="pl-PL" dirty="0"/>
              <a:t>2</a:t>
            </a:r>
            <a:r>
              <a:rPr lang="es-ES" dirty="0"/>
              <a:t>. </a:t>
            </a:r>
            <a:r>
              <a:rPr lang="en-US" dirty="0" smtClean="0"/>
              <a:t>RECRUTARE SI SELECTIE</a:t>
            </a:r>
            <a:endParaRPr lang="es-E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2865444"/>
              </p:ext>
            </p:extLst>
          </p:nvPr>
        </p:nvGraphicFramePr>
        <p:xfrm>
          <a:off x="5720317" y="1229298"/>
          <a:ext cx="333374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3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433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Instrument de </a:t>
                      </a:r>
                      <a:r>
                        <a:rPr lang="en-US" dirty="0" err="1" smtClean="0"/>
                        <a:t>evlauare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Validitate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previzibila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Testele</a:t>
                      </a:r>
                      <a:r>
                        <a:rPr lang="en-US" sz="1200" dirty="0" smtClean="0"/>
                        <a:t> de </a:t>
                      </a:r>
                      <a:r>
                        <a:rPr lang="en-US" sz="1200" dirty="0" err="1" smtClean="0"/>
                        <a:t>probă</a:t>
                      </a:r>
                      <a:r>
                        <a:rPr lang="en-US" sz="1200" dirty="0" smtClean="0"/>
                        <a:t> de </a:t>
                      </a:r>
                      <a:r>
                        <a:rPr lang="en-US" sz="1200" dirty="0" err="1" smtClean="0"/>
                        <a:t>lucru</a:t>
                      </a:r>
                      <a:endParaRPr lang="en-US" sz="1200" dirty="0" smtClean="0"/>
                    </a:p>
                    <a:p>
                      <a:r>
                        <a:rPr lang="en-US" sz="1200" dirty="0" err="1" smtClean="0"/>
                        <a:t>Testele</a:t>
                      </a:r>
                      <a:r>
                        <a:rPr lang="en-US" sz="1200" dirty="0" smtClean="0"/>
                        <a:t> de capacitate </a:t>
                      </a:r>
                      <a:r>
                        <a:rPr lang="en-US" sz="1200" dirty="0" err="1" smtClean="0"/>
                        <a:t>cognitivă</a:t>
                      </a:r>
                      <a:endParaRPr lang="en-US" sz="1200" dirty="0" smtClean="0"/>
                    </a:p>
                    <a:p>
                      <a:r>
                        <a:rPr lang="en-US" sz="1200" dirty="0" err="1" smtClean="0"/>
                        <a:t>Interviuri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structurate</a:t>
                      </a:r>
                      <a:endParaRPr lang="en-US" sz="1200" dirty="0" smtClean="0"/>
                    </a:p>
                    <a:p>
                      <a:r>
                        <a:rPr lang="en-US" sz="1200" dirty="0" err="1" smtClean="0"/>
                        <a:t>Testele</a:t>
                      </a:r>
                      <a:r>
                        <a:rPr lang="en-US" sz="1200" dirty="0" smtClean="0"/>
                        <a:t> de </a:t>
                      </a:r>
                      <a:r>
                        <a:rPr lang="en-US" sz="1200" dirty="0" err="1" smtClean="0"/>
                        <a:t>cunoștințe</a:t>
                      </a:r>
                      <a:r>
                        <a:rPr lang="en-US" sz="1200" dirty="0" smtClean="0"/>
                        <a:t> de </a:t>
                      </a:r>
                      <a:r>
                        <a:rPr lang="en-US" sz="1200" dirty="0" err="1" smtClean="0"/>
                        <a:t>muncă</a:t>
                      </a:r>
                      <a:endParaRPr lang="en-US" sz="1200" dirty="0" smtClean="0"/>
                    </a:p>
                    <a:p>
                      <a:r>
                        <a:rPr lang="en-US" sz="1200" dirty="0" err="1" smtClean="0"/>
                        <a:t>Interviuri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nestructurate</a:t>
                      </a:r>
                      <a:endParaRPr lang="en-US" sz="1200" dirty="0" smtClean="0"/>
                    </a:p>
                    <a:p>
                      <a:r>
                        <a:rPr lang="en-US" sz="1200" dirty="0" smtClean="0"/>
                        <a:t>Date </a:t>
                      </a:r>
                      <a:r>
                        <a:rPr lang="en-US" sz="1200" dirty="0" err="1" smtClean="0"/>
                        <a:t>biografice</a:t>
                      </a:r>
                      <a:endParaRPr lang="en-US" sz="1200" dirty="0" smtClean="0"/>
                    </a:p>
                    <a:p>
                      <a:r>
                        <a:rPr lang="en-US" sz="1200" dirty="0" err="1" smtClean="0"/>
                        <a:t>Rezultatele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centrului</a:t>
                      </a:r>
                      <a:r>
                        <a:rPr lang="en-US" sz="1200" dirty="0" smtClean="0"/>
                        <a:t> de </a:t>
                      </a:r>
                      <a:r>
                        <a:rPr lang="en-US" sz="1200" dirty="0" err="1" smtClean="0"/>
                        <a:t>evaluare</a:t>
                      </a:r>
                      <a:endParaRPr lang="en-US" sz="1200" dirty="0" smtClean="0"/>
                    </a:p>
                    <a:p>
                      <a:r>
                        <a:rPr lang="en-US" sz="1200" dirty="0" err="1" smtClean="0"/>
                        <a:t>Verificări</a:t>
                      </a:r>
                      <a:r>
                        <a:rPr lang="en-US" sz="1200" dirty="0" smtClean="0"/>
                        <a:t> de </a:t>
                      </a:r>
                      <a:r>
                        <a:rPr lang="en-US" sz="1200" dirty="0" err="1" smtClean="0"/>
                        <a:t>referință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0,54</a:t>
                      </a:r>
                    </a:p>
                    <a:p>
                      <a:r>
                        <a:rPr lang="en-US" sz="1200" dirty="0"/>
                        <a:t>0,51</a:t>
                      </a: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0,51</a:t>
                      </a:r>
                      <a:endParaRPr lang="en-US" sz="1200" dirty="0"/>
                    </a:p>
                    <a:p>
                      <a:r>
                        <a:rPr lang="en-US" sz="1200" dirty="0"/>
                        <a:t>0,48</a:t>
                      </a: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0,31</a:t>
                      </a:r>
                      <a:endParaRPr lang="en-US" sz="1200" dirty="0"/>
                    </a:p>
                    <a:p>
                      <a:r>
                        <a:rPr lang="en-US" sz="1200" dirty="0"/>
                        <a:t>0,35</a:t>
                      </a:r>
                    </a:p>
                    <a:p>
                      <a:r>
                        <a:rPr lang="en-US" sz="1200" dirty="0"/>
                        <a:t>0,37</a:t>
                      </a:r>
                    </a:p>
                    <a:p>
                      <a:endParaRPr lang="en-US" dirty="0"/>
                    </a:p>
                    <a:p>
                      <a:r>
                        <a:rPr lang="en-US" sz="1200" dirty="0"/>
                        <a:t>0,26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359250" y="3916048"/>
            <a:ext cx="1758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Banfield&amp;Kay</a:t>
            </a:r>
            <a:r>
              <a:rPr lang="en-US" dirty="0"/>
              <a:t>, 2012</a:t>
            </a:r>
          </a:p>
        </p:txBody>
      </p:sp>
      <p:sp>
        <p:nvSpPr>
          <p:cNvPr id="11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23950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UNITATEA </a:t>
            </a:r>
            <a:r>
              <a:rPr lang="es-ES" b="0" dirty="0">
                <a:solidFill>
                  <a:srgbClr val="F24F4F"/>
                </a:solidFill>
                <a:latin typeface="Cambria" panose="02040503050406030204" pitchFamily="18" charset="0"/>
              </a:rPr>
              <a:t>3. </a:t>
            </a:r>
            <a:r>
              <a:rPr lang="es-ES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INSTRUIRE SI DEZVOLTARE</a:t>
            </a:r>
            <a:endParaRPr lang="es-ES" b="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507643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325683"/>
            <a:ext cx="6095870" cy="1036361"/>
          </a:xfrm>
        </p:spPr>
        <p:txBody>
          <a:bodyPr/>
          <a:lstStyle/>
          <a:p>
            <a:r>
              <a:rPr lang="es-ES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Ciclul</a:t>
            </a:r>
            <a:r>
              <a:rPr lang="es-ES" dirty="0" smtClean="0">
                <a:solidFill>
                  <a:srgbClr val="F24F4F"/>
                </a:solidFill>
                <a:latin typeface="Cambria" panose="02040503050406030204" pitchFamily="18" charset="0"/>
              </a:rPr>
              <a:t> de </a:t>
            </a:r>
            <a:r>
              <a:rPr lang="es-ES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intruire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828800" y="1669159"/>
            <a:ext cx="6848856" cy="2280671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432450" y="206156"/>
            <a:ext cx="3880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Unitatea</a:t>
            </a:r>
            <a:r>
              <a:rPr lang="es-ES" dirty="0" smtClean="0"/>
              <a:t> </a:t>
            </a:r>
            <a:r>
              <a:rPr lang="es-ES" dirty="0"/>
              <a:t>3. </a:t>
            </a:r>
            <a:r>
              <a:rPr lang="en-GB" dirty="0" smtClean="0"/>
              <a:t>INSTRUIRE SI DEZVOLTARE</a:t>
            </a: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" name="Diagram 9">
            <a:extLst>
              <a:ext uri="{FF2B5EF4-FFF2-40B4-BE49-F238E27FC236}">
                <a16:creationId xmlns="" xmlns:a16="http://schemas.microsoft.com/office/drawing/2014/main" id="{82A872BC-71C3-E04E-BB34-780BAA8D85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95442"/>
              </p:ext>
            </p:extLst>
          </p:nvPr>
        </p:nvGraphicFramePr>
        <p:xfrm>
          <a:off x="1828800" y="1448744"/>
          <a:ext cx="5930912" cy="3067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pole tekstowe 10">
            <a:extLst>
              <a:ext uri="{FF2B5EF4-FFF2-40B4-BE49-F238E27FC236}">
                <a16:creationId xmlns="" xmlns:a16="http://schemas.microsoft.com/office/drawing/2014/main" id="{7D8FFC8E-00DD-D147-9D36-740195332A21}"/>
              </a:ext>
            </a:extLst>
          </p:cNvPr>
          <p:cNvSpPr txBox="1"/>
          <p:nvPr/>
        </p:nvSpPr>
        <p:spPr>
          <a:xfrm>
            <a:off x="242696" y="628352"/>
            <a:ext cx="19975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/>
              <a:t>Cum să oferi instruire într-un mod mai sistematic într-o firmă?</a:t>
            </a:r>
            <a:endParaRPr lang="pl-PL" i="1" dirty="0"/>
          </a:p>
        </p:txBody>
      </p:sp>
      <p:sp>
        <p:nvSpPr>
          <p:cNvPr id="12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92963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325683"/>
            <a:ext cx="7138200" cy="1263600"/>
          </a:xfrm>
        </p:spPr>
        <p:txBody>
          <a:bodyPr/>
          <a:lstStyle/>
          <a:p>
            <a:r>
              <a:rPr lang="es-ES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Metode</a:t>
            </a:r>
            <a:r>
              <a:rPr lang="es-ES" dirty="0" smtClean="0">
                <a:solidFill>
                  <a:srgbClr val="F24F4F"/>
                </a:solidFill>
                <a:latin typeface="Cambria" panose="02040503050406030204" pitchFamily="18" charset="0"/>
              </a:rPr>
              <a:t> de </a:t>
            </a:r>
            <a:r>
              <a:rPr lang="es-ES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instruire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828800" y="1863911"/>
            <a:ext cx="6409858" cy="2085919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432450" y="206156"/>
            <a:ext cx="3880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Unitatea</a:t>
            </a:r>
            <a:r>
              <a:rPr lang="es-ES" dirty="0" smtClean="0"/>
              <a:t> </a:t>
            </a:r>
            <a:r>
              <a:rPr lang="es-ES" dirty="0"/>
              <a:t>3. </a:t>
            </a:r>
            <a:r>
              <a:rPr lang="en-GB" dirty="0" smtClean="0"/>
              <a:t>INSTRUIRE SI DEZVOLTARE</a:t>
            </a: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" name="Tabela 9">
            <a:extLst>
              <a:ext uri="{FF2B5EF4-FFF2-40B4-BE49-F238E27FC236}">
                <a16:creationId xmlns="" xmlns:a16="http://schemas.microsoft.com/office/drawing/2014/main" id="{E29CB94D-1A0B-EA46-820E-A910B0538F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434679"/>
              </p:ext>
            </p:extLst>
          </p:nvPr>
        </p:nvGraphicFramePr>
        <p:xfrm>
          <a:off x="938676" y="1771849"/>
          <a:ext cx="7404212" cy="24864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02106">
                  <a:extLst>
                    <a:ext uri="{9D8B030D-6E8A-4147-A177-3AD203B41FA5}">
                      <a16:colId xmlns="" xmlns:a16="http://schemas.microsoft.com/office/drawing/2014/main" val="1269071675"/>
                    </a:ext>
                  </a:extLst>
                </a:gridCol>
                <a:gridCol w="3702106">
                  <a:extLst>
                    <a:ext uri="{9D8B030D-6E8A-4147-A177-3AD203B41FA5}">
                      <a16:colId xmlns="" xmlns:a16="http://schemas.microsoft.com/office/drawing/2014/main" val="1160542669"/>
                    </a:ext>
                  </a:extLst>
                </a:gridCol>
              </a:tblGrid>
              <a:tr h="4858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La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effectLst/>
                        </a:rPr>
                        <a:t>locul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effectLst/>
                        </a:rPr>
                        <a:t>instruirii</a:t>
                      </a:r>
                      <a:endParaRPr lang="pl-PL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In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effectLst/>
                        </a:rPr>
                        <a:t>afara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locului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instruirii</a:t>
                      </a:r>
                      <a:endParaRPr lang="pl-PL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A3CBF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28803470"/>
                  </a:ext>
                </a:extLst>
              </a:tr>
              <a:tr h="200065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1440"/>
                        </a:spcAft>
                      </a:pP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Coaching, îndrumare, shadowing, demonstrații, rotir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ea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 locuri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lor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 de muncă, tehnologie de instruire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l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a locuril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 de muncă, ucenicie, învățământ, instruire bazată pe computer.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Prelegeri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, seminar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ii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, confer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inte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instruiri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 de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hol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exercitii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de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simulare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precum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: </a:t>
                      </a:r>
                      <a:r>
                        <a:rPr lang="pl-PL" sz="1400" b="0" dirty="0">
                          <a:solidFill>
                            <a:schemeClr val="tx1"/>
                          </a:solidFill>
                          <a:effectLst/>
                        </a:rPr>
                        <a:t>management,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jocuri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studii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 de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caz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schimburi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 de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rol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instruire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senzitiva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instruire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pe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 calculator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pl-PL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A3CBF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21153783"/>
                  </a:ext>
                </a:extLst>
              </a:tr>
            </a:tbl>
          </a:graphicData>
        </a:graphic>
      </p:graphicFrame>
      <p:sp>
        <p:nvSpPr>
          <p:cNvPr id="9" name="pole tekstowe 8">
            <a:extLst>
              <a:ext uri="{FF2B5EF4-FFF2-40B4-BE49-F238E27FC236}">
                <a16:creationId xmlns="" xmlns:a16="http://schemas.microsoft.com/office/drawing/2014/main" id="{A66EF3EA-EC22-4B4A-9558-D90C4FA7EA93}"/>
              </a:ext>
            </a:extLst>
          </p:cNvPr>
          <p:cNvSpPr txBox="1"/>
          <p:nvPr/>
        </p:nvSpPr>
        <p:spPr>
          <a:xfrm>
            <a:off x="356616" y="833968"/>
            <a:ext cx="14721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Care </a:t>
            </a:r>
            <a:r>
              <a:rPr lang="en-US" i="1" dirty="0" err="1" smtClean="0"/>
              <a:t>sunt</a:t>
            </a:r>
            <a:r>
              <a:rPr lang="en-US" i="1" dirty="0" smtClean="0"/>
              <a:t> </a:t>
            </a:r>
            <a:r>
              <a:rPr lang="en-US" i="1" dirty="0" err="1" smtClean="0"/>
              <a:t>cele</a:t>
            </a:r>
            <a:r>
              <a:rPr lang="en-US" i="1" dirty="0" smtClean="0"/>
              <a:t> </a:t>
            </a:r>
            <a:r>
              <a:rPr lang="en-US" i="1" dirty="0" err="1" smtClean="0"/>
              <a:t>mai</a:t>
            </a:r>
            <a:r>
              <a:rPr lang="en-US" i="1" dirty="0" smtClean="0"/>
              <a:t> </a:t>
            </a:r>
            <a:r>
              <a:rPr lang="en-US" i="1" dirty="0" err="1" smtClean="0"/>
              <a:t>potrivite</a:t>
            </a:r>
            <a:r>
              <a:rPr lang="en-US" i="1" dirty="0" smtClean="0"/>
              <a:t> </a:t>
            </a:r>
            <a:r>
              <a:rPr lang="en-US" i="1" dirty="0" err="1" smtClean="0"/>
              <a:t>metode</a:t>
            </a:r>
            <a:r>
              <a:rPr lang="en-US" i="1" dirty="0" smtClean="0"/>
              <a:t> de </a:t>
            </a:r>
            <a:r>
              <a:rPr lang="en-US" i="1" dirty="0" err="1" smtClean="0"/>
              <a:t>instruire</a:t>
            </a:r>
            <a:r>
              <a:rPr lang="pl-PL" i="1" dirty="0" smtClean="0"/>
              <a:t>? </a:t>
            </a:r>
            <a:endParaRPr lang="pl-PL" i="1" dirty="0"/>
          </a:p>
        </p:txBody>
      </p:sp>
      <p:sp>
        <p:nvSpPr>
          <p:cNvPr id="11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509830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UNITATEA </a:t>
            </a:r>
            <a:r>
              <a:rPr lang="es-ES" b="0" dirty="0">
                <a:solidFill>
                  <a:srgbClr val="F24F4F"/>
                </a:solidFill>
                <a:latin typeface="Cambria" panose="02040503050406030204" pitchFamily="18" charset="0"/>
              </a:rPr>
              <a:t>4. </a:t>
            </a:r>
            <a:r>
              <a:rPr lang="es-ES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MANAGEMENT DE PERFORMANTA  </a:t>
            </a:r>
            <a:endParaRPr lang="es-ES" b="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5217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325683"/>
            <a:ext cx="7138200" cy="1056341"/>
          </a:xfrm>
        </p:spPr>
        <p:txBody>
          <a:bodyPr/>
          <a:lstStyle/>
          <a:p>
            <a:r>
              <a:rPr lang="es-ES" dirty="0" smtClean="0">
                <a:solidFill>
                  <a:srgbClr val="F24F4F"/>
                </a:solidFill>
                <a:latin typeface="Cambria" panose="02040503050406030204" pitchFamily="18" charset="0"/>
              </a:rPr>
              <a:t>Management de </a:t>
            </a:r>
            <a:r>
              <a:rPr lang="es-ES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performanta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19947" y="1382023"/>
            <a:ext cx="7818711" cy="3104917"/>
          </a:xfrm>
        </p:spPr>
        <p:txBody>
          <a:bodyPr/>
          <a:lstStyle/>
          <a:p>
            <a:pPr marL="139700" indent="0" algn="l">
              <a:buNone/>
            </a:pPr>
            <a:r>
              <a:rPr lang="en-GB" b="1" i="1" dirty="0" smtClean="0">
                <a:solidFill>
                  <a:srgbClr val="FF0000"/>
                </a:solidFill>
              </a:rPr>
              <a:t>Ce </a:t>
            </a:r>
            <a:r>
              <a:rPr lang="en-GB" b="1" i="1" dirty="0" err="1" smtClean="0">
                <a:solidFill>
                  <a:srgbClr val="FF0000"/>
                </a:solidFill>
              </a:rPr>
              <a:t>este</a:t>
            </a:r>
            <a:r>
              <a:rPr lang="en-GB" b="1" i="1" dirty="0" smtClean="0">
                <a:solidFill>
                  <a:srgbClr val="FF0000"/>
                </a:solidFill>
              </a:rPr>
              <a:t> </a:t>
            </a:r>
            <a:r>
              <a:rPr lang="en-GB" b="1" i="1" dirty="0" err="1" smtClean="0">
                <a:solidFill>
                  <a:srgbClr val="FF0000"/>
                </a:solidFill>
              </a:rPr>
              <a:t>managementul</a:t>
            </a:r>
            <a:r>
              <a:rPr lang="en-GB" b="1" i="1" dirty="0" smtClean="0">
                <a:solidFill>
                  <a:srgbClr val="FF0000"/>
                </a:solidFill>
              </a:rPr>
              <a:t> de </a:t>
            </a:r>
            <a:r>
              <a:rPr lang="en-GB" b="1" i="1" dirty="0" err="1" smtClean="0">
                <a:solidFill>
                  <a:srgbClr val="FF0000"/>
                </a:solidFill>
              </a:rPr>
              <a:t>performanta</a:t>
            </a:r>
            <a:r>
              <a:rPr lang="en-GB" b="1" i="1" dirty="0" smtClean="0">
                <a:solidFill>
                  <a:srgbClr val="FF0000"/>
                </a:solidFill>
              </a:rPr>
              <a:t>?</a:t>
            </a:r>
            <a:endParaRPr lang="en-GB" b="1" i="1" dirty="0">
              <a:solidFill>
                <a:srgbClr val="FF0000"/>
              </a:solidFill>
            </a:endParaRPr>
          </a:p>
          <a:p>
            <a:pPr marL="139700" indent="0" algn="l">
              <a:buNone/>
            </a:pPr>
            <a:r>
              <a:rPr lang="en-GB" dirty="0"/>
              <a:t>Este un </a:t>
            </a:r>
            <a:r>
              <a:rPr lang="en-GB" dirty="0" err="1"/>
              <a:t>cadru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care </a:t>
            </a:r>
            <a:r>
              <a:rPr lang="en-GB" dirty="0" err="1"/>
              <a:t>performanța</a:t>
            </a:r>
            <a:r>
              <a:rPr lang="en-GB" dirty="0"/>
              <a:t> de </a:t>
            </a:r>
            <a:r>
              <a:rPr lang="en-GB" dirty="0" err="1"/>
              <a:t>către</a:t>
            </a:r>
            <a:r>
              <a:rPr lang="en-GB" dirty="0"/>
              <a:t> </a:t>
            </a:r>
            <a:r>
              <a:rPr lang="en-GB" dirty="0" err="1"/>
              <a:t>indivizi</a:t>
            </a:r>
            <a:r>
              <a:rPr lang="en-GB" dirty="0"/>
              <a:t> </a:t>
            </a:r>
            <a:r>
              <a:rPr lang="en-GB" dirty="0" err="1"/>
              <a:t>poate</a:t>
            </a:r>
            <a:r>
              <a:rPr lang="en-GB" dirty="0"/>
              <a:t> fi </a:t>
            </a:r>
            <a:r>
              <a:rPr lang="en-GB" dirty="0" err="1"/>
              <a:t>direcționată</a:t>
            </a:r>
            <a:r>
              <a:rPr lang="en-GB" dirty="0"/>
              <a:t>, </a:t>
            </a:r>
            <a:r>
              <a:rPr lang="en-GB" dirty="0" err="1"/>
              <a:t>monitorizată</a:t>
            </a:r>
            <a:r>
              <a:rPr lang="en-GB" dirty="0"/>
              <a:t>, </a:t>
            </a:r>
            <a:r>
              <a:rPr lang="en-GB" dirty="0" err="1"/>
              <a:t>motivată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îmbunătățită</a:t>
            </a:r>
            <a:r>
              <a:rPr lang="en-GB" dirty="0"/>
              <a:t> (Mabey, 1998).</a:t>
            </a:r>
            <a:endParaRPr lang="en-GB" dirty="0"/>
          </a:p>
          <a:p>
            <a:pPr marL="139700" indent="0" algn="l">
              <a:buNone/>
            </a:pPr>
            <a:r>
              <a:rPr lang="en-GB" b="1" i="1" dirty="0" smtClean="0">
                <a:solidFill>
                  <a:srgbClr val="FF0000"/>
                </a:solidFill>
              </a:rPr>
              <a:t>Ce </a:t>
            </a:r>
            <a:r>
              <a:rPr lang="en-GB" b="1" i="1" dirty="0" err="1" smtClean="0">
                <a:solidFill>
                  <a:srgbClr val="FF0000"/>
                </a:solidFill>
              </a:rPr>
              <a:t>este</a:t>
            </a:r>
            <a:r>
              <a:rPr lang="en-GB" b="1" i="1" dirty="0" smtClean="0">
                <a:solidFill>
                  <a:srgbClr val="FF0000"/>
                </a:solidFill>
              </a:rPr>
              <a:t> important? </a:t>
            </a:r>
            <a:endParaRPr lang="pl-PL" b="1" i="1" dirty="0">
              <a:solidFill>
                <a:srgbClr val="FF0000"/>
              </a:solidFill>
            </a:endParaRPr>
          </a:p>
          <a:p>
            <a:pPr algn="l"/>
            <a:r>
              <a:rPr lang="en-GB" dirty="0" err="1"/>
              <a:t>Îmbunătățește</a:t>
            </a:r>
            <a:r>
              <a:rPr lang="en-GB" dirty="0"/>
              <a:t> </a:t>
            </a:r>
            <a:r>
              <a:rPr lang="en-GB" dirty="0" err="1"/>
              <a:t>motivația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productivitatea</a:t>
            </a:r>
            <a:r>
              <a:rPr lang="en-GB" dirty="0"/>
              <a:t> </a:t>
            </a:r>
            <a:r>
              <a:rPr lang="en-GB" dirty="0" err="1" smtClean="0"/>
              <a:t>angajaților</a:t>
            </a:r>
            <a:r>
              <a:rPr lang="en-GB" dirty="0" smtClean="0"/>
              <a:t>, </a:t>
            </a:r>
            <a:r>
              <a:rPr lang="en-GB" dirty="0" err="1"/>
              <a:t>echipelor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întregii</a:t>
            </a:r>
            <a:r>
              <a:rPr lang="en-GB" dirty="0"/>
              <a:t> </a:t>
            </a:r>
            <a:r>
              <a:rPr lang="en-GB" dirty="0" err="1"/>
              <a:t>firme</a:t>
            </a:r>
            <a:r>
              <a:rPr lang="en-GB" dirty="0"/>
              <a:t>.</a:t>
            </a:r>
          </a:p>
          <a:p>
            <a:pPr algn="l"/>
            <a:r>
              <a:rPr lang="en-GB" dirty="0" err="1" smtClean="0"/>
              <a:t>Ajută</a:t>
            </a:r>
            <a:r>
              <a:rPr lang="en-GB" dirty="0" smtClean="0"/>
              <a:t> </a:t>
            </a:r>
            <a:r>
              <a:rPr lang="en-GB" dirty="0"/>
              <a:t>la </a:t>
            </a:r>
            <a:r>
              <a:rPr lang="en-GB" dirty="0" err="1"/>
              <a:t>planificarea</a:t>
            </a:r>
            <a:r>
              <a:rPr lang="en-GB" dirty="0"/>
              <a:t> </a:t>
            </a:r>
            <a:r>
              <a:rPr lang="en-GB" dirty="0" err="1"/>
              <a:t>strategică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 smtClean="0"/>
              <a:t>schimbare</a:t>
            </a:r>
            <a:r>
              <a:rPr lang="en-GB" dirty="0" smtClean="0"/>
              <a:t> </a:t>
            </a:r>
            <a:r>
              <a:rPr lang="en-GB" dirty="0" err="1"/>
              <a:t>prin</a:t>
            </a:r>
            <a:r>
              <a:rPr lang="en-GB" dirty="0"/>
              <a:t> </a:t>
            </a:r>
            <a:r>
              <a:rPr lang="en-GB" dirty="0" err="1"/>
              <a:t>detectarea</a:t>
            </a:r>
            <a:r>
              <a:rPr lang="en-GB" dirty="0"/>
              <a:t> </a:t>
            </a:r>
            <a:r>
              <a:rPr lang="en-GB" dirty="0" err="1"/>
              <a:t>problemelor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evaluarea</a:t>
            </a:r>
            <a:r>
              <a:rPr lang="en-GB" dirty="0"/>
              <a:t> </a:t>
            </a:r>
            <a:r>
              <a:rPr lang="en-GB" dirty="0" err="1"/>
              <a:t>performanței</a:t>
            </a:r>
            <a:r>
              <a:rPr lang="en-GB" dirty="0"/>
              <a:t> </a:t>
            </a:r>
            <a:r>
              <a:rPr lang="en-GB" dirty="0" err="1"/>
              <a:t>angajaților</a:t>
            </a:r>
            <a:r>
              <a:rPr lang="en-GB" dirty="0"/>
              <a:t>.</a:t>
            </a:r>
          </a:p>
          <a:p>
            <a:pPr algn="l"/>
            <a:r>
              <a:rPr lang="en-GB" dirty="0"/>
              <a:t>Este </a:t>
            </a:r>
            <a:r>
              <a:rPr lang="en-GB" dirty="0" err="1"/>
              <a:t>util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analiza</a:t>
            </a:r>
            <a:r>
              <a:rPr lang="en-GB" dirty="0"/>
              <a:t> </a:t>
            </a:r>
            <a:r>
              <a:rPr lang="en-GB" dirty="0" err="1"/>
              <a:t>decalajului</a:t>
            </a:r>
            <a:r>
              <a:rPr lang="en-GB" dirty="0"/>
              <a:t> de </a:t>
            </a:r>
            <a:r>
              <a:rPr lang="en-GB" dirty="0" err="1"/>
              <a:t>competență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a </a:t>
            </a:r>
            <a:r>
              <a:rPr lang="en-GB" dirty="0" err="1"/>
              <a:t>dezvoltării</a:t>
            </a:r>
            <a:r>
              <a:rPr lang="en-GB" dirty="0"/>
              <a:t> </a:t>
            </a:r>
            <a:r>
              <a:rPr lang="en-GB" dirty="0" err="1" smtClean="0"/>
              <a:t>angajaților</a:t>
            </a:r>
            <a:endParaRPr lang="pl-PL" dirty="0"/>
          </a:p>
          <a:p>
            <a:pPr marL="139700" lvl="0" indent="0" algn="l">
              <a:buNone/>
            </a:pPr>
            <a:r>
              <a:rPr lang="pl-PL" b="1" i="1" dirty="0">
                <a:solidFill>
                  <a:srgbClr val="FF0000"/>
                </a:solidFill>
              </a:rPr>
              <a:t>	</a:t>
            </a:r>
            <a:r>
              <a:rPr lang="en-US" b="1" i="1" dirty="0" err="1" smtClean="0">
                <a:solidFill>
                  <a:srgbClr val="FF0000"/>
                </a:solidFill>
              </a:rPr>
              <a:t>Prin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urmare</a:t>
            </a:r>
            <a:endParaRPr lang="en-US" b="1" i="1" dirty="0">
              <a:solidFill>
                <a:srgbClr val="FF0000"/>
              </a:solidFill>
            </a:endParaRPr>
          </a:p>
          <a:p>
            <a:pPr marL="139700" lvl="0" indent="0" algn="l">
              <a:buNone/>
            </a:pPr>
            <a:r>
              <a:rPr lang="en-GB" dirty="0" err="1"/>
              <a:t>Evaluarea</a:t>
            </a:r>
            <a:r>
              <a:rPr lang="en-GB" dirty="0"/>
              <a:t> </a:t>
            </a:r>
            <a:r>
              <a:rPr lang="en-GB" dirty="0" err="1"/>
              <a:t>performanței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trebui</a:t>
            </a:r>
            <a:r>
              <a:rPr lang="en-GB" dirty="0"/>
              <a:t> </a:t>
            </a:r>
            <a:r>
              <a:rPr lang="en-GB" dirty="0" err="1"/>
              <a:t>să</a:t>
            </a:r>
            <a:r>
              <a:rPr lang="en-GB" dirty="0"/>
              <a:t> fie un </a:t>
            </a:r>
            <a:r>
              <a:rPr lang="en-GB" dirty="0" err="1"/>
              <a:t>proces</a:t>
            </a:r>
            <a:r>
              <a:rPr lang="en-GB" dirty="0"/>
              <a:t> </a:t>
            </a:r>
            <a:r>
              <a:rPr lang="en-GB" dirty="0" err="1"/>
              <a:t>continuu</a:t>
            </a:r>
            <a:r>
              <a:rPr lang="en-GB" dirty="0"/>
              <a:t>, care </a:t>
            </a:r>
            <a:r>
              <a:rPr lang="en-GB" dirty="0" err="1"/>
              <a:t>va</a:t>
            </a:r>
            <a:r>
              <a:rPr lang="en-GB" dirty="0"/>
              <a:t> </a:t>
            </a:r>
            <a:r>
              <a:rPr lang="en-GB" dirty="0" err="1"/>
              <a:t>ajuta</a:t>
            </a:r>
            <a:r>
              <a:rPr lang="en-GB" dirty="0"/>
              <a:t> firma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procesul</a:t>
            </a:r>
            <a:r>
              <a:rPr lang="en-GB" dirty="0"/>
              <a:t> de </a:t>
            </a:r>
            <a:r>
              <a:rPr lang="en-GB" dirty="0" err="1"/>
              <a:t>îmbunătățire</a:t>
            </a:r>
            <a:r>
              <a:rPr lang="en-GB" dirty="0"/>
              <a:t> </a:t>
            </a:r>
            <a:r>
              <a:rPr lang="en-GB" dirty="0" err="1"/>
              <a:t>continuă</a:t>
            </a:r>
            <a:r>
              <a:rPr lang="en-GB" dirty="0"/>
              <a:t>.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60960" y="206156"/>
            <a:ext cx="5222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Unitatea</a:t>
            </a:r>
            <a:r>
              <a:rPr lang="es-ES" dirty="0" smtClean="0"/>
              <a:t> </a:t>
            </a:r>
            <a:r>
              <a:rPr lang="pl-PL" dirty="0"/>
              <a:t>4</a:t>
            </a:r>
            <a:r>
              <a:rPr lang="es-ES" dirty="0"/>
              <a:t>. </a:t>
            </a:r>
            <a:r>
              <a:rPr lang="en-US" dirty="0" smtClean="0"/>
              <a:t>MANAGEMENT DE PERFORMANTA</a:t>
            </a: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6684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568385"/>
            <a:ext cx="7138200" cy="813639"/>
          </a:xfrm>
        </p:spPr>
        <p:txBody>
          <a:bodyPr/>
          <a:lstStyle/>
          <a:p>
            <a:r>
              <a:rPr lang="en-US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Evaluare</a:t>
            </a:r>
            <a:r>
              <a:rPr lang="en-US" dirty="0" smtClean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en-US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eficienta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19947" y="1589284"/>
            <a:ext cx="7818711" cy="2139698"/>
          </a:xfrm>
        </p:spPr>
        <p:txBody>
          <a:bodyPr/>
          <a:lstStyle/>
          <a:p>
            <a:pPr marL="139700" indent="0" algn="l">
              <a:buNone/>
            </a:pPr>
            <a:r>
              <a:rPr lang="en-GB" dirty="0" err="1"/>
              <a:t>Sistemul</a:t>
            </a:r>
            <a:r>
              <a:rPr lang="en-GB" dirty="0"/>
              <a:t> de management al </a:t>
            </a:r>
            <a:r>
              <a:rPr lang="en-GB" dirty="0" err="1"/>
              <a:t>performanței</a:t>
            </a:r>
            <a:r>
              <a:rPr lang="en-GB" dirty="0"/>
              <a:t> </a:t>
            </a:r>
            <a:r>
              <a:rPr lang="en-GB" dirty="0" err="1"/>
              <a:t>trebuie</a:t>
            </a:r>
            <a:r>
              <a:rPr lang="en-GB" dirty="0"/>
              <a:t> </a:t>
            </a:r>
            <a:r>
              <a:rPr lang="en-GB" dirty="0" err="1"/>
              <a:t>să</a:t>
            </a:r>
            <a:r>
              <a:rPr lang="en-GB" dirty="0"/>
              <a:t> fie </a:t>
            </a:r>
            <a:r>
              <a:rPr lang="en-GB" dirty="0" err="1"/>
              <a:t>dezvoltat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o </a:t>
            </a:r>
            <a:r>
              <a:rPr lang="en-GB" dirty="0" err="1"/>
              <a:t>firmă</a:t>
            </a:r>
            <a:r>
              <a:rPr lang="en-GB" dirty="0"/>
              <a:t> </a:t>
            </a:r>
            <a:r>
              <a:rPr lang="en-GB" dirty="0" err="1"/>
              <a:t>specifică</a:t>
            </a:r>
            <a:r>
              <a:rPr lang="en-GB" dirty="0"/>
              <a:t>, cu </a:t>
            </a:r>
            <a:r>
              <a:rPr lang="en-GB" dirty="0" err="1"/>
              <a:t>toate</a:t>
            </a:r>
            <a:r>
              <a:rPr lang="en-GB" dirty="0"/>
              <a:t> </a:t>
            </a:r>
            <a:r>
              <a:rPr lang="en-GB" dirty="0" err="1"/>
              <a:t>acestea</a:t>
            </a:r>
            <a:r>
              <a:rPr lang="en-GB" dirty="0"/>
              <a:t> </a:t>
            </a:r>
            <a:r>
              <a:rPr lang="en-GB" dirty="0" err="1"/>
              <a:t>unele</a:t>
            </a:r>
            <a:r>
              <a:rPr lang="en-GB" dirty="0"/>
              <a:t> </a:t>
            </a:r>
            <a:r>
              <a:rPr lang="en-GB" dirty="0" err="1"/>
              <a:t>recomandări</a:t>
            </a:r>
            <a:r>
              <a:rPr lang="en-GB" dirty="0"/>
              <a:t> pot fi utile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fiecare</a:t>
            </a:r>
            <a:r>
              <a:rPr lang="en-GB" dirty="0"/>
              <a:t> </a:t>
            </a:r>
            <a:r>
              <a:rPr lang="en-GB" dirty="0" err="1"/>
              <a:t>organizație</a:t>
            </a:r>
            <a:r>
              <a:rPr lang="en-GB" dirty="0"/>
              <a:t>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dirty="0" err="1"/>
              <a:t>Evaluarea</a:t>
            </a:r>
            <a:r>
              <a:rPr lang="en-GB" dirty="0"/>
              <a:t> </a:t>
            </a:r>
            <a:r>
              <a:rPr lang="en-GB" dirty="0" err="1"/>
              <a:t>performanței</a:t>
            </a:r>
            <a:r>
              <a:rPr lang="en-GB" dirty="0"/>
              <a:t> </a:t>
            </a:r>
            <a:r>
              <a:rPr lang="en-GB" dirty="0" err="1"/>
              <a:t>trebuie</a:t>
            </a:r>
            <a:r>
              <a:rPr lang="en-GB" dirty="0"/>
              <a:t> </a:t>
            </a:r>
            <a:r>
              <a:rPr lang="en-GB" dirty="0" err="1"/>
              <a:t>furnizată</a:t>
            </a:r>
            <a:r>
              <a:rPr lang="en-GB" dirty="0"/>
              <a:t> </a:t>
            </a:r>
            <a:r>
              <a:rPr lang="en-GB" dirty="0" err="1"/>
              <a:t>împreună</a:t>
            </a:r>
            <a:r>
              <a:rPr lang="en-GB" dirty="0"/>
              <a:t> cu un feedback </a:t>
            </a:r>
            <a:r>
              <a:rPr lang="en-GB" dirty="0" err="1"/>
              <a:t>bazat</a:t>
            </a:r>
            <a:r>
              <a:rPr lang="en-GB" dirty="0"/>
              <a:t> </a:t>
            </a:r>
            <a:r>
              <a:rPr lang="en-GB" dirty="0" err="1"/>
              <a:t>pe</a:t>
            </a:r>
            <a:r>
              <a:rPr lang="en-GB" dirty="0"/>
              <a:t> </a:t>
            </a:r>
            <a:r>
              <a:rPr lang="en-GB" dirty="0" err="1"/>
              <a:t>surse</a:t>
            </a:r>
            <a:r>
              <a:rPr lang="en-GB" dirty="0"/>
              <a:t> </a:t>
            </a:r>
            <a:r>
              <a:rPr lang="en-GB" dirty="0" err="1"/>
              <a:t>credibile</a:t>
            </a:r>
            <a:endParaRPr lang="en-GB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GB" dirty="0"/>
              <a:t>Feedback-</a:t>
            </a:r>
            <a:r>
              <a:rPr lang="en-GB" dirty="0" err="1"/>
              <a:t>ul</a:t>
            </a:r>
            <a:r>
              <a:rPr lang="en-GB" dirty="0"/>
              <a:t> </a:t>
            </a:r>
            <a:r>
              <a:rPr lang="en-GB" dirty="0" err="1"/>
              <a:t>trebuie</a:t>
            </a:r>
            <a:r>
              <a:rPr lang="en-GB" dirty="0"/>
              <a:t> </a:t>
            </a:r>
            <a:r>
              <a:rPr lang="en-GB" dirty="0" err="1"/>
              <a:t>furnizat</a:t>
            </a:r>
            <a:r>
              <a:rPr lang="en-GB" dirty="0"/>
              <a:t> </a:t>
            </a:r>
            <a:r>
              <a:rPr lang="en-GB" dirty="0" err="1"/>
              <a:t>cât</a:t>
            </a:r>
            <a:r>
              <a:rPr lang="en-GB" dirty="0"/>
              <a:t> </a:t>
            </a:r>
            <a:r>
              <a:rPr lang="en-GB" dirty="0" err="1"/>
              <a:t>mai</a:t>
            </a:r>
            <a:r>
              <a:rPr lang="en-GB" dirty="0"/>
              <a:t> </a:t>
            </a:r>
            <a:r>
              <a:rPr lang="en-GB" dirty="0" err="1"/>
              <a:t>curând</a:t>
            </a:r>
            <a:r>
              <a:rPr lang="en-GB" dirty="0"/>
              <a:t> </a:t>
            </a:r>
            <a:r>
              <a:rPr lang="en-GB" dirty="0" err="1"/>
              <a:t>posibil</a:t>
            </a:r>
            <a:r>
              <a:rPr lang="en-GB" dirty="0"/>
              <a:t> </a:t>
            </a:r>
            <a:r>
              <a:rPr lang="en-GB" dirty="0" err="1"/>
              <a:t>după</a:t>
            </a:r>
            <a:r>
              <a:rPr lang="en-GB" dirty="0"/>
              <a:t> </a:t>
            </a:r>
            <a:r>
              <a:rPr lang="en-GB" dirty="0" err="1"/>
              <a:t>ce</a:t>
            </a:r>
            <a:r>
              <a:rPr lang="en-GB" dirty="0"/>
              <a:t> </a:t>
            </a:r>
            <a:r>
              <a:rPr lang="en-GB" dirty="0" err="1"/>
              <a:t>evenimentul</a:t>
            </a:r>
            <a:r>
              <a:rPr lang="en-GB" dirty="0"/>
              <a:t> </a:t>
            </a:r>
            <a:r>
              <a:rPr lang="en-GB" dirty="0" err="1"/>
              <a:t>va</a:t>
            </a:r>
            <a:r>
              <a:rPr lang="en-GB" dirty="0"/>
              <a:t> fi </a:t>
            </a:r>
            <a:r>
              <a:rPr lang="en-GB" dirty="0" err="1"/>
              <a:t>benefic</a:t>
            </a:r>
            <a:endParaRPr lang="en-GB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GB" dirty="0" err="1"/>
              <a:t>Măsurile</a:t>
            </a:r>
            <a:r>
              <a:rPr lang="en-GB" dirty="0"/>
              <a:t> de </a:t>
            </a:r>
            <a:r>
              <a:rPr lang="en-GB" dirty="0" err="1"/>
              <a:t>performanță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trebui</a:t>
            </a:r>
            <a:r>
              <a:rPr lang="en-GB" dirty="0"/>
              <a:t> </a:t>
            </a:r>
            <a:r>
              <a:rPr lang="en-GB" dirty="0" err="1"/>
              <a:t>să</a:t>
            </a:r>
            <a:r>
              <a:rPr lang="en-GB" dirty="0"/>
              <a:t> se </a:t>
            </a:r>
            <a:r>
              <a:rPr lang="en-GB" dirty="0" err="1"/>
              <a:t>bazeze</a:t>
            </a:r>
            <a:r>
              <a:rPr lang="en-GB" dirty="0"/>
              <a:t> </a:t>
            </a:r>
            <a:r>
              <a:rPr lang="en-GB" dirty="0" err="1"/>
              <a:t>pe</a:t>
            </a:r>
            <a:r>
              <a:rPr lang="en-GB" dirty="0"/>
              <a:t> </a:t>
            </a:r>
            <a:r>
              <a:rPr lang="en-GB" dirty="0" err="1"/>
              <a:t>obiective</a:t>
            </a:r>
            <a:r>
              <a:rPr lang="en-GB" dirty="0"/>
              <a:t> </a:t>
            </a:r>
            <a:r>
              <a:rPr lang="en-GB" dirty="0" err="1"/>
              <a:t>clare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fiabile</a:t>
            </a:r>
            <a:endParaRPr lang="en-GB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GB" dirty="0" err="1"/>
              <a:t>Procesul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trebui</a:t>
            </a:r>
            <a:r>
              <a:rPr lang="en-GB" dirty="0"/>
              <a:t> </a:t>
            </a:r>
            <a:r>
              <a:rPr lang="en-GB" dirty="0" err="1"/>
              <a:t>să</a:t>
            </a:r>
            <a:r>
              <a:rPr lang="en-GB" dirty="0"/>
              <a:t> </a:t>
            </a:r>
            <a:r>
              <a:rPr lang="en-GB" dirty="0" err="1"/>
              <a:t>implice</a:t>
            </a:r>
            <a:r>
              <a:rPr lang="en-GB" dirty="0"/>
              <a:t> un dialog </a:t>
            </a:r>
            <a:r>
              <a:rPr lang="en-GB" dirty="0" err="1"/>
              <a:t>între</a:t>
            </a:r>
            <a:r>
              <a:rPr lang="en-GB" dirty="0"/>
              <a:t> </a:t>
            </a:r>
            <a:r>
              <a:rPr lang="en-GB" dirty="0" err="1"/>
              <a:t>angajat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manager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să</a:t>
            </a:r>
            <a:r>
              <a:rPr lang="en-GB" dirty="0"/>
              <a:t> se </a:t>
            </a:r>
            <a:r>
              <a:rPr lang="en-GB" dirty="0" err="1"/>
              <a:t>concentreze</a:t>
            </a:r>
            <a:r>
              <a:rPr lang="en-GB" dirty="0"/>
              <a:t> </a:t>
            </a:r>
            <a:r>
              <a:rPr lang="en-GB" dirty="0" err="1"/>
              <a:t>asupra</a:t>
            </a:r>
            <a:r>
              <a:rPr lang="en-GB" dirty="0"/>
              <a:t> </a:t>
            </a:r>
            <a:r>
              <a:rPr lang="en-GB" dirty="0" err="1"/>
              <a:t>viitorului</a:t>
            </a:r>
            <a:r>
              <a:rPr lang="en-GB" dirty="0"/>
              <a:t>.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60960" y="206156"/>
            <a:ext cx="5222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Unitatea</a:t>
            </a:r>
            <a:r>
              <a:rPr lang="es-ES" dirty="0" smtClean="0"/>
              <a:t> </a:t>
            </a:r>
            <a:r>
              <a:rPr lang="pl-PL" dirty="0"/>
              <a:t>4</a:t>
            </a:r>
            <a:r>
              <a:rPr lang="es-ES" dirty="0"/>
              <a:t>. </a:t>
            </a:r>
            <a:r>
              <a:rPr lang="es-ES" dirty="0" smtClean="0"/>
              <a:t>MANAGEMENT DE PERFORMANTA</a:t>
            </a:r>
            <a:r>
              <a:rPr lang="pl-PL" dirty="0" smtClean="0"/>
              <a:t> </a:t>
            </a: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0087161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UNITATEA </a:t>
            </a:r>
            <a:r>
              <a:rPr lang="es-ES" b="0" dirty="0">
                <a:solidFill>
                  <a:srgbClr val="F24F4F"/>
                </a:solidFill>
                <a:latin typeface="Cambria" panose="02040503050406030204" pitchFamily="18" charset="0"/>
              </a:rPr>
              <a:t>5. </a:t>
            </a:r>
            <a:r>
              <a:rPr lang="es-ES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RECOMPENSA</a:t>
            </a:r>
            <a:endParaRPr lang="es-ES" b="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785388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21992" y="325683"/>
            <a:ext cx="6601968" cy="927807"/>
          </a:xfrm>
        </p:spPr>
        <p:txBody>
          <a:bodyPr/>
          <a:lstStyle/>
          <a:p>
            <a:r>
              <a:rPr lang="it-IT" sz="2000" dirty="0">
                <a:solidFill>
                  <a:srgbClr val="F24F4F"/>
                </a:solidFill>
                <a:latin typeface="Cambria" panose="02040503050406030204" pitchFamily="18" charset="0"/>
              </a:rPr>
              <a:t>Structura internă a unei compensații a angajaților</a:t>
            </a:r>
            <a:endParaRPr lang="es-ES" sz="200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21417" y="1238569"/>
            <a:ext cx="4782312" cy="1741500"/>
          </a:xfrm>
        </p:spPr>
        <p:txBody>
          <a:bodyPr/>
          <a:lstStyle/>
          <a:p>
            <a:pPr marL="139700" indent="0" algn="l">
              <a:buNone/>
            </a:pPr>
            <a:r>
              <a:rPr lang="es-ES" sz="1200" i="1" dirty="0">
                <a:solidFill>
                  <a:schemeClr val="tx1"/>
                </a:solidFill>
                <a:latin typeface="+mj-lt"/>
              </a:rPr>
              <a:t>Ce este </a:t>
            </a:r>
            <a:r>
              <a:rPr lang="es-ES" sz="1200" i="1" dirty="0" err="1">
                <a:solidFill>
                  <a:schemeClr val="tx1"/>
                </a:solidFill>
                <a:latin typeface="+mj-lt"/>
              </a:rPr>
              <a:t>sistemul</a:t>
            </a:r>
            <a:r>
              <a:rPr lang="es-ES" sz="1200" i="1" dirty="0">
                <a:solidFill>
                  <a:schemeClr val="tx1"/>
                </a:solidFill>
                <a:latin typeface="+mj-lt"/>
              </a:rPr>
              <a:t> de recompense?</a:t>
            </a:r>
          </a:p>
          <a:p>
            <a:pPr marL="139700" indent="0" algn="l">
              <a:buNone/>
            </a:pPr>
            <a:r>
              <a:rPr lang="es-ES" sz="1200" i="1" dirty="0" err="1">
                <a:solidFill>
                  <a:schemeClr val="tx1"/>
                </a:solidFill>
                <a:latin typeface="+mj-lt"/>
              </a:rPr>
              <a:t>Sistemul</a:t>
            </a:r>
            <a:r>
              <a:rPr lang="es-ES" sz="1200" i="1" dirty="0">
                <a:solidFill>
                  <a:schemeClr val="tx1"/>
                </a:solidFill>
                <a:latin typeface="+mj-lt"/>
              </a:rPr>
              <a:t> de </a:t>
            </a:r>
            <a:r>
              <a:rPr lang="es-ES" sz="1200" i="1" dirty="0" err="1">
                <a:solidFill>
                  <a:schemeClr val="tx1"/>
                </a:solidFill>
                <a:latin typeface="+mj-lt"/>
              </a:rPr>
              <a:t>recompensă</a:t>
            </a:r>
            <a:r>
              <a:rPr lang="es-ES" sz="12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200" i="1" dirty="0" err="1">
                <a:solidFill>
                  <a:schemeClr val="tx1"/>
                </a:solidFill>
                <a:latin typeface="+mj-lt"/>
              </a:rPr>
              <a:t>constă</a:t>
            </a:r>
            <a:r>
              <a:rPr lang="es-ES" sz="12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200" i="1" dirty="0" err="1">
                <a:solidFill>
                  <a:schemeClr val="tx1"/>
                </a:solidFill>
                <a:latin typeface="+mj-lt"/>
              </a:rPr>
              <a:t>în</a:t>
            </a:r>
            <a:r>
              <a:rPr lang="es-ES" sz="12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200" i="1" dirty="0" err="1">
                <a:solidFill>
                  <a:schemeClr val="tx1"/>
                </a:solidFill>
                <a:latin typeface="+mj-lt"/>
              </a:rPr>
              <a:t>strategia</a:t>
            </a:r>
            <a:r>
              <a:rPr lang="es-ES" sz="1200" i="1" dirty="0">
                <a:solidFill>
                  <a:schemeClr val="tx1"/>
                </a:solidFill>
                <a:latin typeface="+mj-lt"/>
              </a:rPr>
              <a:t> de recompense (</a:t>
            </a:r>
            <a:r>
              <a:rPr lang="es-ES" sz="1200" i="1" dirty="0" err="1">
                <a:solidFill>
                  <a:schemeClr val="tx1"/>
                </a:solidFill>
                <a:latin typeface="+mj-lt"/>
              </a:rPr>
              <a:t>obiectivele</a:t>
            </a:r>
            <a:r>
              <a:rPr lang="es-ES" sz="12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200" i="1" dirty="0" err="1">
                <a:solidFill>
                  <a:schemeClr val="tx1"/>
                </a:solidFill>
                <a:latin typeface="+mj-lt"/>
              </a:rPr>
              <a:t>principale</a:t>
            </a:r>
            <a:r>
              <a:rPr lang="es-ES" sz="1200" i="1" dirty="0">
                <a:solidFill>
                  <a:schemeClr val="tx1"/>
                </a:solidFill>
                <a:latin typeface="+mj-lt"/>
              </a:rPr>
              <a:t>), </a:t>
            </a:r>
            <a:r>
              <a:rPr lang="es-ES" sz="1200" i="1" dirty="0" err="1">
                <a:solidFill>
                  <a:schemeClr val="tx1"/>
                </a:solidFill>
                <a:latin typeface="+mj-lt"/>
              </a:rPr>
              <a:t>proceduri</a:t>
            </a:r>
            <a:r>
              <a:rPr lang="es-ES" sz="1200" i="1" dirty="0">
                <a:solidFill>
                  <a:schemeClr val="tx1"/>
                </a:solidFill>
                <a:latin typeface="+mj-lt"/>
              </a:rPr>
              <a:t> de recompensare </a:t>
            </a:r>
            <a:r>
              <a:rPr lang="es-ES" sz="1200" i="1" dirty="0" err="1">
                <a:solidFill>
                  <a:schemeClr val="tx1"/>
                </a:solidFill>
                <a:latin typeface="+mj-lt"/>
              </a:rPr>
              <a:t>și</a:t>
            </a:r>
            <a:r>
              <a:rPr lang="es-ES" sz="1200" i="1" dirty="0">
                <a:solidFill>
                  <a:schemeClr val="tx1"/>
                </a:solidFill>
                <a:latin typeface="+mj-lt"/>
              </a:rPr>
              <a:t> instrumente </a:t>
            </a:r>
            <a:r>
              <a:rPr lang="es-ES" sz="1200" i="1" dirty="0" err="1">
                <a:solidFill>
                  <a:schemeClr val="tx1"/>
                </a:solidFill>
                <a:latin typeface="+mj-lt"/>
              </a:rPr>
              <a:t>specifice</a:t>
            </a:r>
            <a:r>
              <a:rPr lang="es-ES" sz="1200" i="1" dirty="0">
                <a:solidFill>
                  <a:schemeClr val="tx1"/>
                </a:solidFill>
                <a:latin typeface="+mj-lt"/>
              </a:rPr>
              <a:t> ale </a:t>
            </a:r>
            <a:r>
              <a:rPr lang="es-ES" sz="1200" i="1" dirty="0" err="1">
                <a:solidFill>
                  <a:schemeClr val="tx1"/>
                </a:solidFill>
                <a:latin typeface="+mj-lt"/>
              </a:rPr>
              <a:t>sistemelor</a:t>
            </a:r>
            <a:r>
              <a:rPr lang="es-ES" sz="1200" i="1" dirty="0">
                <a:solidFill>
                  <a:schemeClr val="tx1"/>
                </a:solidFill>
                <a:latin typeface="+mj-lt"/>
              </a:rPr>
              <a:t> (plata de </a:t>
            </a:r>
            <a:r>
              <a:rPr lang="es-ES" sz="1200" i="1" dirty="0" err="1">
                <a:solidFill>
                  <a:schemeClr val="tx1"/>
                </a:solidFill>
                <a:latin typeface="+mj-lt"/>
              </a:rPr>
              <a:t>bază</a:t>
            </a:r>
            <a:r>
              <a:rPr lang="es-ES" sz="1200" i="1" dirty="0">
                <a:solidFill>
                  <a:schemeClr val="tx1"/>
                </a:solidFill>
                <a:latin typeface="+mj-lt"/>
              </a:rPr>
              <a:t>, </a:t>
            </a:r>
            <a:r>
              <a:rPr lang="es-ES" sz="1200" i="1" dirty="0" err="1">
                <a:solidFill>
                  <a:schemeClr val="tx1"/>
                </a:solidFill>
                <a:latin typeface="+mj-lt"/>
              </a:rPr>
              <a:t>stimulente</a:t>
            </a:r>
            <a:r>
              <a:rPr lang="es-ES" sz="1200" i="1" dirty="0">
                <a:solidFill>
                  <a:schemeClr val="tx1"/>
                </a:solidFill>
                <a:latin typeface="+mj-lt"/>
              </a:rPr>
              <a:t>, </a:t>
            </a:r>
            <a:r>
              <a:rPr lang="es-ES" sz="1200" i="1" dirty="0" err="1">
                <a:solidFill>
                  <a:schemeClr val="tx1"/>
                </a:solidFill>
                <a:latin typeface="+mj-lt"/>
              </a:rPr>
              <a:t>beneficii</a:t>
            </a:r>
            <a:r>
              <a:rPr lang="es-ES" sz="1200" i="1" dirty="0">
                <a:solidFill>
                  <a:schemeClr val="tx1"/>
                </a:solidFill>
                <a:latin typeface="+mj-lt"/>
              </a:rPr>
              <a:t> etc.).</a:t>
            </a:r>
          </a:p>
          <a:p>
            <a:pPr marL="139700" indent="0" algn="l">
              <a:buNone/>
            </a:pPr>
            <a:endParaRPr lang="es-ES" sz="1200" i="1" dirty="0">
              <a:solidFill>
                <a:schemeClr val="tx1"/>
              </a:solidFill>
              <a:latin typeface="+mj-lt"/>
            </a:endParaRPr>
          </a:p>
          <a:p>
            <a:pPr marL="139700" indent="0" algn="l">
              <a:buNone/>
            </a:pPr>
            <a:r>
              <a:rPr lang="es-ES" sz="1200" i="1" dirty="0" err="1">
                <a:solidFill>
                  <a:schemeClr val="tx1"/>
                </a:solidFill>
                <a:latin typeface="+mj-lt"/>
              </a:rPr>
              <a:t>Sistemul</a:t>
            </a:r>
            <a:r>
              <a:rPr lang="es-ES" sz="1200" i="1" dirty="0">
                <a:solidFill>
                  <a:schemeClr val="tx1"/>
                </a:solidFill>
                <a:latin typeface="+mj-lt"/>
              </a:rPr>
              <a:t> de recompense </a:t>
            </a:r>
            <a:r>
              <a:rPr lang="es-ES" sz="1200" i="1" dirty="0" err="1">
                <a:solidFill>
                  <a:schemeClr val="tx1"/>
                </a:solidFill>
                <a:latin typeface="+mj-lt"/>
              </a:rPr>
              <a:t>trebuie</a:t>
            </a:r>
            <a:r>
              <a:rPr lang="es-ES" sz="12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200" i="1" dirty="0" err="1">
                <a:solidFill>
                  <a:schemeClr val="tx1"/>
                </a:solidFill>
                <a:latin typeface="+mj-lt"/>
              </a:rPr>
              <a:t>să</a:t>
            </a:r>
            <a:r>
              <a:rPr lang="es-ES" sz="12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200" i="1" dirty="0" err="1">
                <a:solidFill>
                  <a:schemeClr val="tx1"/>
                </a:solidFill>
                <a:latin typeface="+mj-lt"/>
              </a:rPr>
              <a:t>sprijine</a:t>
            </a:r>
            <a:r>
              <a:rPr lang="es-ES" sz="12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200" i="1" dirty="0" err="1">
                <a:solidFill>
                  <a:schemeClr val="tx1"/>
                </a:solidFill>
                <a:latin typeface="+mj-lt"/>
              </a:rPr>
              <a:t>realizarea</a:t>
            </a:r>
            <a:r>
              <a:rPr lang="es-ES" sz="12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200" i="1" dirty="0" err="1">
                <a:solidFill>
                  <a:schemeClr val="tx1"/>
                </a:solidFill>
                <a:latin typeface="+mj-lt"/>
              </a:rPr>
              <a:t>obiectivelor</a:t>
            </a:r>
            <a:r>
              <a:rPr lang="es-ES" sz="12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200" i="1" dirty="0" err="1">
                <a:solidFill>
                  <a:schemeClr val="tx1"/>
                </a:solidFill>
                <a:latin typeface="+mj-lt"/>
              </a:rPr>
              <a:t>strategice</a:t>
            </a:r>
            <a:r>
              <a:rPr lang="es-ES" sz="1200" i="1" dirty="0">
                <a:solidFill>
                  <a:schemeClr val="tx1"/>
                </a:solidFill>
                <a:latin typeface="+mj-lt"/>
              </a:rPr>
              <a:t> ale </a:t>
            </a:r>
            <a:r>
              <a:rPr lang="es-ES" sz="1200" i="1" dirty="0" err="1">
                <a:solidFill>
                  <a:schemeClr val="tx1"/>
                </a:solidFill>
                <a:latin typeface="+mj-lt"/>
              </a:rPr>
              <a:t>firmei</a:t>
            </a:r>
            <a:r>
              <a:rPr lang="es-ES" sz="1200" i="1" dirty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139700" indent="0" algn="l">
              <a:buNone/>
            </a:pPr>
            <a:endParaRPr lang="en-US" sz="1200" dirty="0">
              <a:solidFill>
                <a:schemeClr val="tx1"/>
              </a:solidFill>
              <a:latin typeface="+mj-lt"/>
            </a:endParaRPr>
          </a:p>
          <a:p>
            <a:pPr marL="139700" indent="0" algn="l">
              <a:buNone/>
            </a:pPr>
            <a:r>
              <a:rPr lang="en-US" sz="1200" dirty="0" err="1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Principalele</a:t>
            </a:r>
            <a:r>
              <a:rPr lang="en-US" sz="12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obiective</a:t>
            </a:r>
            <a:r>
              <a:rPr lang="en-US" sz="12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ale </a:t>
            </a:r>
            <a:r>
              <a:rPr lang="en-US" sz="1200" dirty="0" err="1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recompenselor</a:t>
            </a:r>
            <a:r>
              <a:rPr lang="en-US" sz="12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sunt</a:t>
            </a:r>
            <a:r>
              <a:rPr lang="en-US" sz="12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200" dirty="0" err="1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Atragerea</a:t>
            </a:r>
            <a:r>
              <a:rPr lang="en-US" sz="1200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angajaților</a:t>
            </a:r>
            <a:endParaRPr lang="en-US" sz="1200" dirty="0">
              <a:solidFill>
                <a:schemeClr val="tx1"/>
              </a:solidFill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200" dirty="0" err="1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Mentinerea</a:t>
            </a:r>
            <a:r>
              <a:rPr lang="en-US" sz="1200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celor</a:t>
            </a:r>
            <a:r>
              <a:rPr lang="en-US" sz="1200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mai</a:t>
            </a:r>
            <a:r>
              <a:rPr lang="en-US" sz="1200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buni</a:t>
            </a:r>
            <a:r>
              <a:rPr lang="en-US" sz="1200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si</a:t>
            </a:r>
            <a:r>
              <a:rPr lang="en-US" sz="1200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mai</a:t>
            </a:r>
            <a:r>
              <a:rPr lang="en-US" sz="1200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talentati</a:t>
            </a:r>
            <a:r>
              <a:rPr lang="en-US" sz="1200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angajați</a:t>
            </a:r>
            <a:r>
              <a:rPr lang="en-US" sz="1200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din </a:t>
            </a:r>
            <a:r>
              <a:rPr lang="en-US" sz="1200" dirty="0" err="1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firmă</a:t>
            </a:r>
            <a:endParaRPr lang="en-US" sz="1200" dirty="0">
              <a:solidFill>
                <a:schemeClr val="tx1"/>
              </a:solidFill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200" dirty="0" err="1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Motivarea</a:t>
            </a:r>
            <a:r>
              <a:rPr lang="en-US" sz="1200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angajaților</a:t>
            </a:r>
            <a:endParaRPr lang="en-US" sz="1200" dirty="0">
              <a:solidFill>
                <a:schemeClr val="tx1"/>
              </a:solidFill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Dezvoltarea</a:t>
            </a:r>
            <a:r>
              <a:rPr lang="en-US" sz="12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abilităților</a:t>
            </a:r>
            <a:r>
              <a:rPr lang="en-US" sz="12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angajaților</a:t>
            </a:r>
            <a:r>
              <a:rPr lang="en-US" sz="12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care </a:t>
            </a:r>
            <a:r>
              <a:rPr lang="en-US" sz="1200" dirty="0" err="1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sunt</a:t>
            </a:r>
            <a:r>
              <a:rPr lang="en-US" sz="12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importante</a:t>
            </a:r>
            <a:r>
              <a:rPr lang="en-US" sz="12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pentru</a:t>
            </a:r>
            <a:r>
              <a:rPr lang="en-US" sz="12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viitor</a:t>
            </a:r>
            <a:r>
              <a:rPr lang="en-US" sz="12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</a:p>
          <a:p>
            <a:pPr marL="135890" indent="0" algn="just">
              <a:buNone/>
            </a:pPr>
            <a:r>
              <a:rPr lang="en-US" dirty="0">
                <a:latin typeface="Trebuchet MS" panose="020B070302020209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39700" indent="0" algn="l">
              <a:buNone/>
            </a:pP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432450" y="206156"/>
            <a:ext cx="4471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Unitatea</a:t>
            </a:r>
            <a:r>
              <a:rPr lang="es-ES" dirty="0" smtClean="0"/>
              <a:t> </a:t>
            </a:r>
            <a:r>
              <a:rPr lang="es-ES" dirty="0"/>
              <a:t>5.</a:t>
            </a:r>
            <a:r>
              <a:rPr lang="pl-PL" dirty="0"/>
              <a:t> </a:t>
            </a:r>
            <a:r>
              <a:rPr lang="pl-PL" dirty="0" smtClean="0"/>
              <a:t>RE</a:t>
            </a:r>
            <a:r>
              <a:rPr lang="en-US" dirty="0" smtClean="0"/>
              <a:t>COMPENSE</a:t>
            </a: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" name="Diagram 9">
            <a:extLst>
              <a:ext uri="{FF2B5EF4-FFF2-40B4-BE49-F238E27FC236}">
                <a16:creationId xmlns="" xmlns:a16="http://schemas.microsoft.com/office/drawing/2014/main" id="{0DC1773B-AC0D-A94B-AB95-6A7950037E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1601346"/>
              </p:ext>
            </p:extLst>
          </p:nvPr>
        </p:nvGraphicFramePr>
        <p:xfrm>
          <a:off x="4234817" y="1156908"/>
          <a:ext cx="5258055" cy="3239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701675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325683"/>
            <a:ext cx="7138200" cy="927807"/>
          </a:xfrm>
        </p:spPr>
        <p:txBody>
          <a:bodyPr/>
          <a:lstStyle/>
          <a:p>
            <a:r>
              <a:rPr lang="es-ES" dirty="0">
                <a:solidFill>
                  <a:srgbClr val="F24F4F"/>
                </a:solidFill>
                <a:latin typeface="Cambria" panose="02040503050406030204" pitchFamily="18" charset="0"/>
              </a:rPr>
              <a:t>Total </a:t>
            </a:r>
            <a:r>
              <a:rPr lang="es-ES" dirty="0" smtClean="0">
                <a:solidFill>
                  <a:srgbClr val="F24F4F"/>
                </a:solidFill>
                <a:latin typeface="Cambria" panose="02040503050406030204" pitchFamily="18" charset="0"/>
              </a:rPr>
              <a:t>Recompense  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32450" y="206156"/>
            <a:ext cx="4471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Unitatea</a:t>
            </a:r>
            <a:r>
              <a:rPr lang="es-ES" dirty="0" smtClean="0"/>
              <a:t> </a:t>
            </a:r>
            <a:r>
              <a:rPr lang="es-ES" dirty="0"/>
              <a:t>5.</a:t>
            </a:r>
            <a:r>
              <a:rPr lang="pl-PL" dirty="0"/>
              <a:t> </a:t>
            </a:r>
            <a:r>
              <a:rPr lang="pl-PL" dirty="0" smtClean="0"/>
              <a:t>RE</a:t>
            </a:r>
            <a:r>
              <a:rPr lang="en-US" dirty="0" smtClean="0"/>
              <a:t>COMPENSE</a:t>
            </a: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Diagram 8">
            <a:extLst>
              <a:ext uri="{FF2B5EF4-FFF2-40B4-BE49-F238E27FC236}">
                <a16:creationId xmlns="" xmlns:a16="http://schemas.microsoft.com/office/drawing/2014/main" id="{263BB5C1-3F8E-314C-AFEF-7A943ED501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5966437"/>
              </p:ext>
            </p:extLst>
          </p:nvPr>
        </p:nvGraphicFramePr>
        <p:xfrm>
          <a:off x="2706624" y="1427468"/>
          <a:ext cx="4809744" cy="30622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pole tekstowe 9">
            <a:extLst>
              <a:ext uri="{FF2B5EF4-FFF2-40B4-BE49-F238E27FC236}">
                <a16:creationId xmlns="" xmlns:a16="http://schemas.microsoft.com/office/drawing/2014/main" id="{C875C530-9980-C849-817F-ECCEDF028E73}"/>
              </a:ext>
            </a:extLst>
          </p:cNvPr>
          <p:cNvSpPr txBox="1"/>
          <p:nvPr/>
        </p:nvSpPr>
        <p:spPr>
          <a:xfrm>
            <a:off x="356615" y="941832"/>
            <a:ext cx="23500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i="1" dirty="0"/>
              <a:t>Cum să motivezi și să răsplătești angajații într-o firmă?</a:t>
            </a:r>
            <a:endParaRPr lang="pl-PL" i="1" dirty="0"/>
          </a:p>
        </p:txBody>
      </p:sp>
      <p:sp>
        <p:nvSpPr>
          <p:cNvPr id="11" name="pole tekstowe 10">
            <a:extLst>
              <a:ext uri="{FF2B5EF4-FFF2-40B4-BE49-F238E27FC236}">
                <a16:creationId xmlns="" xmlns:a16="http://schemas.microsoft.com/office/drawing/2014/main" id="{B8BEB5F0-F044-524C-A033-75A6BABFA2E6}"/>
              </a:ext>
            </a:extLst>
          </p:cNvPr>
          <p:cNvSpPr txBox="1"/>
          <p:nvPr/>
        </p:nvSpPr>
        <p:spPr>
          <a:xfrm>
            <a:off x="242696" y="2108395"/>
            <a:ext cx="24639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Încercați să integrați toate aspectele importante pentru angajați pentru a construi o propunere de valoare </a:t>
            </a:r>
            <a:endParaRPr lang="en-US" sz="1200" dirty="0" smtClean="0"/>
          </a:p>
          <a:p>
            <a:r>
              <a:rPr lang="pl-PL" sz="1200" dirty="0" smtClean="0"/>
              <a:t>Modelul </a:t>
            </a:r>
            <a:r>
              <a:rPr lang="pl-PL" sz="1200" dirty="0"/>
              <a:t>de recompensă totală vă poate ajuta deoarece arată ce instrumente puteți utiliza pentru a construi un pachet de recompense eficiente pentru angajați.</a:t>
            </a:r>
          </a:p>
          <a:p>
            <a:r>
              <a:rPr lang="pl-PL" sz="1200" dirty="0"/>
              <a:t>Nu uitați că banii nu sunt suficienți!</a:t>
            </a:r>
            <a:endParaRPr lang="pl-PL" sz="1200" dirty="0"/>
          </a:p>
        </p:txBody>
      </p:sp>
      <p:sp>
        <p:nvSpPr>
          <p:cNvPr id="12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844799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31"/>
          <p:cNvSpPr txBox="1">
            <a:spLocks noGrp="1"/>
          </p:cNvSpPr>
          <p:nvPr>
            <p:ph type="title"/>
          </p:nvPr>
        </p:nvSpPr>
        <p:spPr>
          <a:xfrm>
            <a:off x="493298" y="1246220"/>
            <a:ext cx="7239345" cy="15864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Modulul </a:t>
            </a:r>
            <a:r>
              <a:rPr lang="e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4.1.</a:t>
            </a:r>
            <a:r>
              <a:rPr lang="es-E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br>
              <a:rPr lang="es-E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-ES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 MANAGEMENT RU</a:t>
            </a:r>
            <a:endParaRPr sz="3200" b="0" dirty="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8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33"/>
          <p:cNvSpPr txBox="1">
            <a:spLocks noGrp="1"/>
          </p:cNvSpPr>
          <p:nvPr>
            <p:ph type="title"/>
          </p:nvPr>
        </p:nvSpPr>
        <p:spPr>
          <a:xfrm>
            <a:off x="916125" y="1219525"/>
            <a:ext cx="7138200" cy="11621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o-RO" sz="600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Vă mulţumesc</a:t>
            </a:r>
            <a:r>
              <a:rPr lang="es" sz="600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!</a:t>
            </a:r>
            <a:endParaRPr sz="6000" b="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61" name="Google Shape;461;p33"/>
          <p:cNvSpPr/>
          <p:nvPr/>
        </p:nvSpPr>
        <p:spPr>
          <a:xfrm rot="10800000" flipH="1">
            <a:off x="-31700" y="2916425"/>
            <a:ext cx="9207378" cy="2234250"/>
          </a:xfrm>
          <a:prstGeom prst="flowChartDocument">
            <a:avLst/>
          </a:prstGeom>
          <a:solidFill>
            <a:srgbClr val="E06666"/>
          </a:solidFill>
          <a:ln w="9525" cap="flat" cmpd="sng">
            <a:solidFill>
              <a:srgbClr val="EA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UNIT</a:t>
            </a:r>
            <a:r>
              <a:rPr lang="ro-RO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ATEA</a:t>
            </a:r>
            <a:r>
              <a:rPr lang="es-ES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es-ES" b="0" dirty="0">
                <a:solidFill>
                  <a:srgbClr val="F24F4F"/>
                </a:solidFill>
                <a:latin typeface="Cambria" panose="02040503050406030204" pitchFamily="18" charset="0"/>
              </a:rPr>
              <a:t>1. </a:t>
            </a:r>
            <a:r>
              <a:rPr lang="ro-RO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ANALIZA JOBULUI</a:t>
            </a:r>
            <a:endParaRPr lang="es-ES" b="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24785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solidFill>
                  <a:srgbClr val="F24F4F"/>
                </a:solidFill>
                <a:latin typeface="Cambria" panose="02040503050406030204" pitchFamily="18" charset="0"/>
              </a:rPr>
              <a:t>Procesul de recrutare și selecție</a:t>
            </a:r>
            <a:endParaRPr lang="es-ES" b="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3 CuadroTexto"/>
          <p:cNvSpPr txBox="1"/>
          <p:nvPr/>
        </p:nvSpPr>
        <p:spPr>
          <a:xfrm>
            <a:off x="432450" y="206156"/>
            <a:ext cx="2868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 </a:t>
            </a:r>
            <a:r>
              <a:rPr lang="es-ES" dirty="0"/>
              <a:t>1. </a:t>
            </a:r>
            <a:r>
              <a:rPr lang="es-ES" dirty="0" smtClean="0"/>
              <a:t>ANALIZA JOBULUI</a:t>
            </a:r>
            <a:endParaRPr lang="es-ES" dirty="0"/>
          </a:p>
        </p:txBody>
      </p:sp>
      <p:sp>
        <p:nvSpPr>
          <p:cNvPr id="3" name="Schemat blokowy: dokument 2"/>
          <p:cNvSpPr/>
          <p:nvPr/>
        </p:nvSpPr>
        <p:spPr>
          <a:xfrm>
            <a:off x="969975" y="2307298"/>
            <a:ext cx="1264920" cy="914400"/>
          </a:xfrm>
          <a:prstGeom prst="flowChartDocumen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Identificarea cerinţelor</a:t>
            </a:r>
            <a:endParaRPr lang="pl-PL" dirty="0"/>
          </a:p>
        </p:txBody>
      </p:sp>
      <p:sp>
        <p:nvSpPr>
          <p:cNvPr id="10" name="Schemat blokowy: wiele dokumentów 9"/>
          <p:cNvSpPr/>
          <p:nvPr/>
        </p:nvSpPr>
        <p:spPr>
          <a:xfrm>
            <a:off x="969975" y="3352449"/>
            <a:ext cx="1264920" cy="988690"/>
          </a:xfrm>
          <a:prstGeom prst="flowChartMultidocumen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00" dirty="0" smtClean="0"/>
              <a:t>Descrierea jobului</a:t>
            </a:r>
            <a:endParaRPr lang="pl-PL" sz="800" dirty="0"/>
          </a:p>
          <a:p>
            <a:pPr algn="ctr"/>
            <a:r>
              <a:rPr lang="pl-PL" sz="800" dirty="0" smtClean="0"/>
              <a:t>Specificaţiile personale </a:t>
            </a:r>
          </a:p>
          <a:p>
            <a:pPr algn="ctr"/>
            <a:r>
              <a:rPr lang="pl-PL" sz="800" dirty="0" smtClean="0"/>
              <a:t>Termeni&amp; conditii</a:t>
            </a:r>
            <a:endParaRPr lang="pl-PL" sz="800" dirty="0"/>
          </a:p>
        </p:txBody>
      </p:sp>
      <p:sp>
        <p:nvSpPr>
          <p:cNvPr id="11" name="Schemat blokowy: dokument 10"/>
          <p:cNvSpPr/>
          <p:nvPr/>
        </p:nvSpPr>
        <p:spPr>
          <a:xfrm>
            <a:off x="2504135" y="2307298"/>
            <a:ext cx="1264920" cy="914400"/>
          </a:xfrm>
          <a:prstGeom prst="flowChartDocumen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Atragerea aplicanţ</a:t>
            </a:r>
            <a:r>
              <a:rPr lang="pl-PL" dirty="0" smtClean="0"/>
              <a:t>ilor</a:t>
            </a:r>
            <a:endParaRPr lang="pl-PL" dirty="0"/>
          </a:p>
        </p:txBody>
      </p:sp>
      <p:sp>
        <p:nvSpPr>
          <p:cNvPr id="12" name="Schemat blokowy: wiele dokumentów 11"/>
          <p:cNvSpPr/>
          <p:nvPr/>
        </p:nvSpPr>
        <p:spPr>
          <a:xfrm>
            <a:off x="2504135" y="3352449"/>
            <a:ext cx="1264920" cy="988690"/>
          </a:xfrm>
          <a:prstGeom prst="flowChartMultidocumen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00" dirty="0" smtClean="0"/>
              <a:t>Reclamă, căutare, targeturi, informarea candidatului</a:t>
            </a:r>
            <a:endParaRPr lang="pl-PL" sz="800" dirty="0"/>
          </a:p>
        </p:txBody>
      </p:sp>
      <p:sp>
        <p:nvSpPr>
          <p:cNvPr id="13" name="Schemat blokowy: dokument 12"/>
          <p:cNvSpPr/>
          <p:nvPr/>
        </p:nvSpPr>
        <p:spPr>
          <a:xfrm>
            <a:off x="3997655" y="2307298"/>
            <a:ext cx="1264920" cy="914400"/>
          </a:xfrm>
          <a:prstGeom prst="flowChartDocumen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Lista scurtă</a:t>
            </a:r>
            <a:endParaRPr lang="pl-PL" dirty="0"/>
          </a:p>
        </p:txBody>
      </p:sp>
      <p:sp>
        <p:nvSpPr>
          <p:cNvPr id="14" name="Schemat blokowy: wiele dokumentów 13"/>
          <p:cNvSpPr/>
          <p:nvPr/>
        </p:nvSpPr>
        <p:spPr>
          <a:xfrm>
            <a:off x="3997655" y="3352449"/>
            <a:ext cx="1264920" cy="988690"/>
          </a:xfrm>
          <a:prstGeom prst="flowChartMultidocumen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00" dirty="0" smtClean="0"/>
              <a:t>Criterii de screening</a:t>
            </a:r>
            <a:endParaRPr lang="pl-PL" sz="800" dirty="0"/>
          </a:p>
        </p:txBody>
      </p:sp>
      <p:sp>
        <p:nvSpPr>
          <p:cNvPr id="15" name="Schemat blokowy: dokument 14"/>
          <p:cNvSpPr/>
          <p:nvPr/>
        </p:nvSpPr>
        <p:spPr>
          <a:xfrm>
            <a:off x="5531815" y="2307298"/>
            <a:ext cx="1264920" cy="914400"/>
          </a:xfrm>
          <a:prstGeom prst="flowChartDocumen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Aplicarea procesului de selecţie</a:t>
            </a:r>
            <a:endParaRPr lang="pl-PL" dirty="0"/>
          </a:p>
        </p:txBody>
      </p:sp>
      <p:sp>
        <p:nvSpPr>
          <p:cNvPr id="16" name="Schemat blokowy: wiele dokumentów 15"/>
          <p:cNvSpPr/>
          <p:nvPr/>
        </p:nvSpPr>
        <p:spPr>
          <a:xfrm>
            <a:off x="5531815" y="3352449"/>
            <a:ext cx="1264920" cy="988690"/>
          </a:xfrm>
          <a:prstGeom prst="flowChartMultidocumen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00" dirty="0" smtClean="0"/>
              <a:t>Procesul de </a:t>
            </a:r>
            <a:r>
              <a:rPr lang="pl-PL" sz="800" dirty="0"/>
              <a:t>design, </a:t>
            </a:r>
            <a:r>
              <a:rPr lang="pl-PL" sz="800" dirty="0" smtClean="0"/>
              <a:t>Criterii de selectie, Baza măsurătorilor</a:t>
            </a:r>
            <a:endParaRPr lang="pl-PL" sz="800" dirty="0"/>
          </a:p>
        </p:txBody>
      </p:sp>
      <p:sp>
        <p:nvSpPr>
          <p:cNvPr id="17" name="Schemat blokowy: dokument 16"/>
          <p:cNvSpPr/>
          <p:nvPr/>
        </p:nvSpPr>
        <p:spPr>
          <a:xfrm>
            <a:off x="7065975" y="2307298"/>
            <a:ext cx="1264920" cy="914400"/>
          </a:xfrm>
          <a:prstGeom prst="flowChartDocumen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Oferta</a:t>
            </a:r>
            <a:endParaRPr lang="pl-PL" dirty="0"/>
          </a:p>
        </p:txBody>
      </p:sp>
      <p:sp>
        <p:nvSpPr>
          <p:cNvPr id="18" name="Schemat blokowy: wiele dokumentów 17"/>
          <p:cNvSpPr/>
          <p:nvPr/>
        </p:nvSpPr>
        <p:spPr>
          <a:xfrm>
            <a:off x="7065975" y="3352449"/>
            <a:ext cx="1264920" cy="988690"/>
          </a:xfrm>
          <a:prstGeom prst="flowChartMultidocumen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00" dirty="0" smtClean="0"/>
              <a:t>Scrisoare de intenţie</a:t>
            </a:r>
            <a:endParaRPr lang="pl-PL" sz="800" dirty="0"/>
          </a:p>
          <a:p>
            <a:pPr algn="ctr"/>
            <a:r>
              <a:rPr lang="pl-PL" sz="800" dirty="0" smtClean="0"/>
              <a:t>Termeni&amp;Conditii, beneficii, Coduri de conduită</a:t>
            </a:r>
            <a:endParaRPr lang="pl-PL" sz="800" dirty="0"/>
          </a:p>
        </p:txBody>
      </p:sp>
      <p:sp>
        <p:nvSpPr>
          <p:cNvPr id="19" name="Objaśnienie w chmurce 18"/>
          <p:cNvSpPr/>
          <p:nvPr/>
        </p:nvSpPr>
        <p:spPr>
          <a:xfrm>
            <a:off x="432450" y="1082042"/>
            <a:ext cx="2011680" cy="1051605"/>
          </a:xfrm>
          <a:prstGeom prst="cloudCallou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Nevoi curente? </a:t>
            </a:r>
            <a:r>
              <a:rPr lang="pl-PL" dirty="0"/>
              <a:t>Cost/ </a:t>
            </a:r>
            <a:r>
              <a:rPr lang="pl-PL" dirty="0" smtClean="0"/>
              <a:t>beneficiu Nevoi viitoare</a:t>
            </a:r>
            <a:endParaRPr lang="pl-PL" dirty="0"/>
          </a:p>
        </p:txBody>
      </p:sp>
      <p:sp>
        <p:nvSpPr>
          <p:cNvPr id="22" name="Objaśnienie w chmurce 21"/>
          <p:cNvSpPr/>
          <p:nvPr/>
        </p:nvSpPr>
        <p:spPr>
          <a:xfrm>
            <a:off x="2130755" y="1065846"/>
            <a:ext cx="2011680" cy="1051605"/>
          </a:xfrm>
          <a:prstGeom prst="cloudCallou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00" dirty="0" smtClean="0"/>
              <a:t>Intern/extern Reclamă, unde? Surse externe </a:t>
            </a:r>
            <a:r>
              <a:rPr lang="pl-PL" sz="1100" dirty="0"/>
              <a:t>vs. </a:t>
            </a:r>
            <a:r>
              <a:rPr lang="pl-PL" sz="1100" dirty="0" smtClean="0"/>
              <a:t>interne </a:t>
            </a:r>
            <a:r>
              <a:rPr lang="pl-PL" sz="1100" dirty="0"/>
              <a:t>CV </a:t>
            </a:r>
            <a:r>
              <a:rPr lang="pl-PL" sz="1100" dirty="0" smtClean="0"/>
              <a:t>acceptat?</a:t>
            </a:r>
            <a:endParaRPr lang="pl-PL" sz="1100" dirty="0"/>
          </a:p>
        </p:txBody>
      </p:sp>
      <p:sp>
        <p:nvSpPr>
          <p:cNvPr id="24" name="Objaśnienie w chmurce 23"/>
          <p:cNvSpPr/>
          <p:nvPr/>
        </p:nvSpPr>
        <p:spPr>
          <a:xfrm>
            <a:off x="3794565" y="1090524"/>
            <a:ext cx="1737250" cy="1051605"/>
          </a:xfrm>
          <a:prstGeom prst="cloudCallou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00" dirty="0" smtClean="0"/>
              <a:t>Cine ecranează? Mărimea listei scurte</a:t>
            </a:r>
            <a:endParaRPr lang="pl-PL" sz="1100" dirty="0"/>
          </a:p>
        </p:txBody>
      </p:sp>
      <p:sp>
        <p:nvSpPr>
          <p:cNvPr id="25" name="Objaśnienie w chmurce 24"/>
          <p:cNvSpPr/>
          <p:nvPr/>
        </p:nvSpPr>
        <p:spPr>
          <a:xfrm>
            <a:off x="5208950" y="1065706"/>
            <a:ext cx="2011680" cy="1051605"/>
          </a:xfrm>
          <a:prstGeom prst="cloudCallou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00" dirty="0" smtClean="0"/>
              <a:t>Cine selectează? </a:t>
            </a:r>
            <a:endParaRPr lang="pl-PL" sz="1100" dirty="0"/>
          </a:p>
          <a:p>
            <a:pPr algn="ctr"/>
            <a:r>
              <a:rPr lang="pl-PL" sz="1100" dirty="0" smtClean="0"/>
              <a:t>Responsabilitatea Manager? Centralizare?</a:t>
            </a:r>
            <a:endParaRPr lang="pl-PL" sz="1100" dirty="0"/>
          </a:p>
        </p:txBody>
      </p:sp>
      <p:sp>
        <p:nvSpPr>
          <p:cNvPr id="26" name="Objaśnienie w chmurce 25"/>
          <p:cNvSpPr/>
          <p:nvPr/>
        </p:nvSpPr>
        <p:spPr>
          <a:xfrm>
            <a:off x="6820620" y="1090524"/>
            <a:ext cx="2011680" cy="1051605"/>
          </a:xfrm>
          <a:prstGeom prst="cloudCallou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00" dirty="0" smtClean="0"/>
              <a:t>Condiţionarea referinţelor? Screening de sanatate?</a:t>
            </a:r>
            <a:endParaRPr lang="pl-PL" sz="1100" dirty="0"/>
          </a:p>
        </p:txBody>
      </p:sp>
      <p:sp>
        <p:nvSpPr>
          <p:cNvPr id="27" name="Elipsa 26"/>
          <p:cNvSpPr/>
          <p:nvPr/>
        </p:nvSpPr>
        <p:spPr>
          <a:xfrm>
            <a:off x="391160" y="985309"/>
            <a:ext cx="2014025" cy="353589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8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74101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F24F4F"/>
                </a:solidFill>
                <a:latin typeface="Cambria" panose="02040503050406030204" pitchFamily="18" charset="0"/>
              </a:rPr>
              <a:t>Analiza jobului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 Analiza </a:t>
            </a:r>
            <a:r>
              <a:rPr lang="pl-PL" dirty="0"/>
              <a:t>postului presupune </a:t>
            </a:r>
            <a:r>
              <a:rPr lang="pl-PL" dirty="0" smtClean="0"/>
              <a:t>colectarea</a:t>
            </a:r>
          </a:p>
          <a:p>
            <a:pPr>
              <a:buNone/>
            </a:pPr>
            <a:r>
              <a:rPr lang="pl-PL" dirty="0" smtClean="0"/>
              <a:t> informațiilor </a:t>
            </a:r>
            <a:r>
              <a:rPr lang="pl-PL" dirty="0"/>
              <a:t>despre caracteristicile unui loc </a:t>
            </a:r>
            <a:r>
              <a:rPr lang="pl-PL" dirty="0" smtClean="0"/>
              <a:t>de</a:t>
            </a:r>
          </a:p>
          <a:p>
            <a:pPr>
              <a:buNone/>
            </a:pPr>
            <a:r>
              <a:rPr lang="pl-PL" dirty="0" smtClean="0"/>
              <a:t> </a:t>
            </a:r>
            <a:r>
              <a:rPr lang="pl-PL" dirty="0"/>
              <a:t>muncă care îl diferențiază de celelalte </a:t>
            </a:r>
            <a:r>
              <a:rPr lang="pl-PL" dirty="0" smtClean="0"/>
              <a:t>locuri</a:t>
            </a:r>
          </a:p>
          <a:p>
            <a:pPr>
              <a:buNone/>
            </a:pPr>
            <a:r>
              <a:rPr lang="pl-PL" dirty="0" smtClean="0"/>
              <a:t> </a:t>
            </a:r>
            <a:r>
              <a:rPr lang="pl-PL" dirty="0"/>
              <a:t>de muncă, de ex.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Activități și comportamente de muncă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Interacțiuni cu ceilalți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Standarde de performanta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Mașini și echipamente utilizate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Conditii de lucru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Supravegherea acordată și primită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Cunoașterea, abilitățile și abilitățile necesare</a:t>
            </a:r>
            <a:endParaRPr lang="pl-PL" dirty="0">
              <a:ea typeface="ＭＳ Ｐゴシック" pitchFamily="34" charset="-128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32450" y="206156"/>
            <a:ext cx="29912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 </a:t>
            </a:r>
            <a:r>
              <a:rPr lang="es-ES" dirty="0" smtClean="0"/>
              <a:t>1</a:t>
            </a:r>
            <a:r>
              <a:rPr lang="es-ES" dirty="0"/>
              <a:t>. </a:t>
            </a:r>
            <a:r>
              <a:rPr lang="pl-PL" dirty="0" smtClean="0"/>
              <a:t>ANALIZA JOBULUI</a:t>
            </a:r>
            <a:endParaRPr lang="es-ES" dirty="0"/>
          </a:p>
          <a:p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447061314"/>
              </p:ext>
            </p:extLst>
          </p:nvPr>
        </p:nvGraphicFramePr>
        <p:xfrm>
          <a:off x="5034109" y="830630"/>
          <a:ext cx="2844280" cy="20963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2" name="Prostokąt 11"/>
          <p:cNvSpPr/>
          <p:nvPr/>
        </p:nvSpPr>
        <p:spPr>
          <a:xfrm>
            <a:off x="4311600" y="2953275"/>
            <a:ext cx="2089463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en-US" sz="1000" b="1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Descrierea</a:t>
            </a:r>
            <a:r>
              <a:rPr lang="en-US" sz="1000" b="1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b="1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postului</a:t>
            </a:r>
            <a:r>
              <a:rPr lang="en-US" sz="1000" b="1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indică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cerințele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esențiale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ale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postului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îndatoririle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responsabilitățile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serviciu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Identifică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 face, de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 face,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unde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 face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și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scurt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cum se face.</a:t>
            </a:r>
            <a:endParaRPr lang="en-US" sz="1000" dirty="0">
              <a:latin typeface="Trebuchet MS" panose="020B0603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6511010" y="2953275"/>
            <a:ext cx="2321290" cy="1673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Specificația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locului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muncă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listează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cunoștințele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abilitățile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și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abilitățile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(KSA) de care un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individ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are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nevoie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toată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munca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în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mod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satisfăcător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KSAs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includ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educație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expertiză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Cerințe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calificare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profesională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solicitanți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personali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cerințe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mintale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fizice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și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condiții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muncă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și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pericole</a:t>
            </a:r>
            <a:r>
              <a:rPr lang="en-US" sz="1000" dirty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pl-PL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70273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solidFill>
                  <a:srgbClr val="F24F4F"/>
                </a:solidFill>
                <a:latin typeface="Cambria" panose="02040503050406030204" pitchFamily="18" charset="0"/>
              </a:rPr>
              <a:t>Procesul de analiză a postului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7" name="Symbol zastępczy tekstu 6"/>
          <p:cNvSpPr>
            <a:spLocks noGrp="1"/>
          </p:cNvSpPr>
          <p:nvPr>
            <p:ph type="body" idx="2"/>
          </p:nvPr>
        </p:nvSpPr>
        <p:spPr>
          <a:xfrm>
            <a:off x="4039467" y="895736"/>
            <a:ext cx="1543212" cy="1241780"/>
          </a:xfrm>
        </p:spPr>
        <p:txBody>
          <a:bodyPr/>
          <a:lstStyle/>
          <a:p>
            <a:pPr marL="139700" indent="0">
              <a:buNone/>
            </a:pPr>
            <a:r>
              <a:rPr lang="pl-PL" sz="1000" dirty="0" err="1"/>
              <a:t>Example</a:t>
            </a:r>
            <a:r>
              <a:rPr lang="pl-PL" sz="1000" dirty="0"/>
              <a:t> of Job </a:t>
            </a:r>
            <a:r>
              <a:rPr lang="pl-PL" sz="1000" dirty="0" err="1"/>
              <a:t>description</a:t>
            </a:r>
            <a:r>
              <a:rPr lang="pl-PL" sz="1000" dirty="0"/>
              <a:t> and </a:t>
            </a:r>
            <a:r>
              <a:rPr lang="pl-PL" sz="1000" dirty="0" err="1"/>
              <a:t>specification</a:t>
            </a:r>
            <a:r>
              <a:rPr lang="pl-PL" sz="1000" dirty="0"/>
              <a:t> </a:t>
            </a:r>
          </a:p>
          <a:p>
            <a:pPr marL="139700" indent="0">
              <a:buNone/>
            </a:pPr>
            <a:r>
              <a:rPr lang="pl-PL" sz="1000" dirty="0"/>
              <a:t>Source: Mathis R. L and Jackson J.J (1997) Human Resource Management, West Publishing Company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11700" y="156754"/>
            <a:ext cx="29641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es-ES" dirty="0"/>
              <a:t>1. </a:t>
            </a:r>
            <a:r>
              <a:rPr lang="ro-RO" dirty="0" smtClean="0"/>
              <a:t>ANALIZA JOBULUI</a:t>
            </a:r>
            <a:endParaRPr lang="es-ES" dirty="0"/>
          </a:p>
          <a:p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01474858"/>
              </p:ext>
            </p:extLst>
          </p:nvPr>
        </p:nvGraphicFramePr>
        <p:xfrm>
          <a:off x="692984" y="1205256"/>
          <a:ext cx="2964616" cy="31851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6" name="Obraz 15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0" t="9781" r="6727" b="5114"/>
          <a:stretch/>
        </p:blipFill>
        <p:spPr>
          <a:xfrm>
            <a:off x="5730280" y="895736"/>
            <a:ext cx="3051324" cy="3517580"/>
          </a:xfrm>
          <a:prstGeom prst="rect">
            <a:avLst/>
          </a:prstGeom>
        </p:spPr>
      </p:pic>
      <p:sp>
        <p:nvSpPr>
          <p:cNvPr id="11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294897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UNIT</a:t>
            </a:r>
            <a:r>
              <a:rPr lang="ro-RO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ATEA</a:t>
            </a:r>
            <a:r>
              <a:rPr lang="es-ES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es-ES" b="0" dirty="0">
                <a:solidFill>
                  <a:srgbClr val="F24F4F"/>
                </a:solidFill>
                <a:latin typeface="Cambria" panose="02040503050406030204" pitchFamily="18" charset="0"/>
              </a:rPr>
              <a:t>2. </a:t>
            </a:r>
            <a:r>
              <a:rPr lang="ro-RO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RECRUTARE SI SELECTIE</a:t>
            </a:r>
            <a:endParaRPr lang="es-ES" b="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41241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1700" y="547485"/>
            <a:ext cx="8520600" cy="470240"/>
          </a:xfrm>
        </p:spPr>
        <p:txBody>
          <a:bodyPr/>
          <a:lstStyle/>
          <a:p>
            <a:r>
              <a:rPr lang="pt-BR" dirty="0">
                <a:solidFill>
                  <a:srgbClr val="F24F4F"/>
                </a:solidFill>
                <a:latin typeface="Cambria" panose="02040503050406030204" pitchFamily="18" charset="0"/>
              </a:rPr>
              <a:t>Procesul de recrutare și selecție</a:t>
            </a:r>
            <a:endParaRPr lang="es-ES" b="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chemat blokowy: dokument 2"/>
          <p:cNvSpPr/>
          <p:nvPr/>
        </p:nvSpPr>
        <p:spPr>
          <a:xfrm>
            <a:off x="969975" y="2307298"/>
            <a:ext cx="1264920" cy="914400"/>
          </a:xfrm>
          <a:prstGeom prst="flowChartDocumen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Identificarea</a:t>
            </a:r>
            <a:r>
              <a:rPr lang="en-US" dirty="0" smtClean="0"/>
              <a:t> </a:t>
            </a:r>
            <a:r>
              <a:rPr lang="en-US" dirty="0" err="1" smtClean="0"/>
              <a:t>cerintelor</a:t>
            </a:r>
            <a:endParaRPr lang="pl-PL" dirty="0"/>
          </a:p>
        </p:txBody>
      </p:sp>
      <p:sp>
        <p:nvSpPr>
          <p:cNvPr id="10" name="Schemat blokowy: wiele dokumentów 9"/>
          <p:cNvSpPr/>
          <p:nvPr/>
        </p:nvSpPr>
        <p:spPr>
          <a:xfrm>
            <a:off x="969975" y="3352449"/>
            <a:ext cx="1264920" cy="988690"/>
          </a:xfrm>
          <a:prstGeom prst="flowChartMultidocumen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/>
              <a:t>Descrierea</a:t>
            </a:r>
            <a:r>
              <a:rPr lang="en-US" sz="800" dirty="0" smtClean="0"/>
              <a:t> </a:t>
            </a:r>
            <a:r>
              <a:rPr lang="en-US" sz="800" dirty="0" err="1" smtClean="0"/>
              <a:t>jobului</a:t>
            </a:r>
            <a:endParaRPr lang="pl-PL" sz="800" dirty="0"/>
          </a:p>
          <a:p>
            <a:pPr algn="ctr"/>
            <a:r>
              <a:rPr lang="en-US" sz="800" dirty="0" err="1" smtClean="0"/>
              <a:t>Specificati</a:t>
            </a:r>
            <a:r>
              <a:rPr lang="en-US" sz="800" dirty="0" err="1" smtClean="0"/>
              <a:t>i</a:t>
            </a:r>
            <a:r>
              <a:rPr lang="en-US" sz="800" dirty="0" smtClean="0"/>
              <a:t> </a:t>
            </a:r>
            <a:r>
              <a:rPr lang="en-US" sz="800" dirty="0" smtClean="0"/>
              <a:t>p</a:t>
            </a:r>
            <a:r>
              <a:rPr lang="pl-PL" sz="800" dirty="0" smtClean="0"/>
              <a:t>erso</a:t>
            </a:r>
            <a:r>
              <a:rPr lang="en-US" sz="800" dirty="0" err="1" smtClean="0"/>
              <a:t>nale</a:t>
            </a:r>
            <a:r>
              <a:rPr lang="en-US" sz="800" dirty="0" smtClean="0"/>
              <a:t> </a:t>
            </a:r>
          </a:p>
          <a:p>
            <a:pPr algn="ctr"/>
            <a:r>
              <a:rPr lang="pl-PL" sz="800" dirty="0" smtClean="0"/>
              <a:t>Term</a:t>
            </a:r>
            <a:r>
              <a:rPr lang="en-US" sz="800" dirty="0" err="1" smtClean="0"/>
              <a:t>eni</a:t>
            </a:r>
            <a:r>
              <a:rPr lang="pl-PL" sz="800" dirty="0" smtClean="0"/>
              <a:t>&amp; </a:t>
            </a:r>
            <a:r>
              <a:rPr lang="en-US" sz="800" dirty="0" err="1" smtClean="0"/>
              <a:t>conditii</a:t>
            </a:r>
            <a:endParaRPr lang="pl-PL" sz="800" dirty="0"/>
          </a:p>
        </p:txBody>
      </p:sp>
      <p:sp>
        <p:nvSpPr>
          <p:cNvPr id="11" name="Schemat blokowy: dokument 10"/>
          <p:cNvSpPr/>
          <p:nvPr/>
        </p:nvSpPr>
        <p:spPr>
          <a:xfrm>
            <a:off x="2504135" y="2307298"/>
            <a:ext cx="1264920" cy="914400"/>
          </a:xfrm>
          <a:prstGeom prst="flowChartDocumen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Atragerea</a:t>
            </a:r>
            <a:r>
              <a:rPr lang="en-US" dirty="0" smtClean="0"/>
              <a:t> </a:t>
            </a:r>
            <a:r>
              <a:rPr lang="en-US" dirty="0" err="1" smtClean="0"/>
              <a:t>aplicantilor</a:t>
            </a:r>
            <a:endParaRPr lang="pl-PL" dirty="0"/>
          </a:p>
        </p:txBody>
      </p:sp>
      <p:sp>
        <p:nvSpPr>
          <p:cNvPr id="12" name="Schemat blokowy: wiele dokumentów 11"/>
          <p:cNvSpPr/>
          <p:nvPr/>
        </p:nvSpPr>
        <p:spPr>
          <a:xfrm>
            <a:off x="2504135" y="3352449"/>
            <a:ext cx="1264920" cy="988690"/>
          </a:xfrm>
          <a:prstGeom prst="flowChartMultidocumen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/>
              <a:t>Reclama</a:t>
            </a:r>
            <a:r>
              <a:rPr lang="pl-PL" sz="800" dirty="0" smtClean="0"/>
              <a:t>, </a:t>
            </a:r>
            <a:r>
              <a:rPr lang="en-US" sz="800" dirty="0" err="1" smtClean="0"/>
              <a:t>cercetare</a:t>
            </a:r>
            <a:r>
              <a:rPr lang="en-US" sz="800" dirty="0" smtClean="0"/>
              <a:t>,</a:t>
            </a:r>
            <a:r>
              <a:rPr lang="pl-PL" sz="800" dirty="0" smtClean="0"/>
              <a:t> t</a:t>
            </a:r>
            <a:r>
              <a:rPr lang="en-US" sz="800" dirty="0" err="1" smtClean="0"/>
              <a:t>inte</a:t>
            </a:r>
            <a:r>
              <a:rPr lang="pl-PL" sz="800" dirty="0" smtClean="0"/>
              <a:t>, </a:t>
            </a:r>
            <a:r>
              <a:rPr lang="en-US" sz="800" dirty="0" err="1" smtClean="0"/>
              <a:t>informarea</a:t>
            </a:r>
            <a:r>
              <a:rPr lang="en-US" sz="800" dirty="0" smtClean="0"/>
              <a:t> </a:t>
            </a:r>
            <a:r>
              <a:rPr lang="en-US" sz="800" dirty="0" err="1" smtClean="0"/>
              <a:t>candidatilor</a:t>
            </a:r>
            <a:endParaRPr lang="pl-PL" sz="800" dirty="0"/>
          </a:p>
        </p:txBody>
      </p:sp>
      <p:sp>
        <p:nvSpPr>
          <p:cNvPr id="13" name="Schemat blokowy: dokument 12"/>
          <p:cNvSpPr/>
          <p:nvPr/>
        </p:nvSpPr>
        <p:spPr>
          <a:xfrm>
            <a:off x="4017975" y="2307298"/>
            <a:ext cx="1264920" cy="914400"/>
          </a:xfrm>
          <a:prstGeom prst="flowChartDocumen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Lista</a:t>
            </a:r>
            <a:r>
              <a:rPr lang="en-US" dirty="0" smtClean="0"/>
              <a:t> </a:t>
            </a:r>
            <a:r>
              <a:rPr lang="en-US" dirty="0" err="1" smtClean="0"/>
              <a:t>scurta</a:t>
            </a:r>
            <a:endParaRPr lang="pl-PL" dirty="0"/>
          </a:p>
        </p:txBody>
      </p:sp>
      <p:sp>
        <p:nvSpPr>
          <p:cNvPr id="14" name="Schemat blokowy: wiele dokumentów 13"/>
          <p:cNvSpPr/>
          <p:nvPr/>
        </p:nvSpPr>
        <p:spPr>
          <a:xfrm>
            <a:off x="3997655" y="3352449"/>
            <a:ext cx="1264920" cy="988690"/>
          </a:xfrm>
          <a:prstGeom prst="flowChartMultidocumen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/>
              <a:t>Criterii</a:t>
            </a:r>
            <a:r>
              <a:rPr lang="en-US" sz="800" dirty="0" smtClean="0"/>
              <a:t> de screening</a:t>
            </a:r>
            <a:endParaRPr lang="pl-PL" sz="800" dirty="0"/>
          </a:p>
        </p:txBody>
      </p:sp>
      <p:sp>
        <p:nvSpPr>
          <p:cNvPr id="15" name="Schemat blokowy: dokument 14"/>
          <p:cNvSpPr/>
          <p:nvPr/>
        </p:nvSpPr>
        <p:spPr>
          <a:xfrm>
            <a:off x="5531815" y="2307298"/>
            <a:ext cx="1264920" cy="914400"/>
          </a:xfrm>
          <a:prstGeom prst="flowChartDocumen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Aplicarea</a:t>
            </a:r>
            <a:r>
              <a:rPr lang="en-US" dirty="0" smtClean="0"/>
              <a:t> </a:t>
            </a:r>
            <a:r>
              <a:rPr lang="en-US" dirty="0" err="1" smtClean="0"/>
              <a:t>procesului</a:t>
            </a:r>
            <a:r>
              <a:rPr lang="en-US" dirty="0" smtClean="0"/>
              <a:t> de </a:t>
            </a:r>
            <a:r>
              <a:rPr lang="en-US" dirty="0" err="1" smtClean="0"/>
              <a:t>selectie</a:t>
            </a:r>
            <a:endParaRPr lang="pl-PL" dirty="0"/>
          </a:p>
        </p:txBody>
      </p:sp>
      <p:sp>
        <p:nvSpPr>
          <p:cNvPr id="16" name="Schemat blokowy: wiele dokumentów 15"/>
          <p:cNvSpPr/>
          <p:nvPr/>
        </p:nvSpPr>
        <p:spPr>
          <a:xfrm>
            <a:off x="5531815" y="3352449"/>
            <a:ext cx="1264920" cy="988690"/>
          </a:xfrm>
          <a:prstGeom prst="flowChartMultidocumen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D</a:t>
            </a:r>
            <a:r>
              <a:rPr lang="pl-PL" sz="800" dirty="0" smtClean="0"/>
              <a:t>esign</a:t>
            </a:r>
            <a:r>
              <a:rPr lang="en-US" sz="800" dirty="0" err="1" smtClean="0"/>
              <a:t>ul</a:t>
            </a:r>
            <a:r>
              <a:rPr lang="en-US" sz="800" dirty="0" smtClean="0"/>
              <a:t> </a:t>
            </a:r>
            <a:r>
              <a:rPr lang="en-US" sz="800" dirty="0" err="1" smtClean="0"/>
              <a:t>procesului</a:t>
            </a:r>
            <a:r>
              <a:rPr lang="en-US" sz="800" dirty="0" smtClean="0"/>
              <a:t>,</a:t>
            </a:r>
            <a:r>
              <a:rPr lang="pl-PL" sz="800" dirty="0" smtClean="0"/>
              <a:t> </a:t>
            </a:r>
            <a:r>
              <a:rPr lang="en-US" sz="800" dirty="0" err="1" smtClean="0"/>
              <a:t>Criterii</a:t>
            </a:r>
            <a:r>
              <a:rPr lang="en-US" sz="800" dirty="0" smtClean="0"/>
              <a:t> de </a:t>
            </a:r>
            <a:r>
              <a:rPr lang="en-US" sz="800" dirty="0" err="1" smtClean="0"/>
              <a:t>selectie</a:t>
            </a:r>
            <a:r>
              <a:rPr lang="pl-PL" sz="800" dirty="0" smtClean="0"/>
              <a:t>, </a:t>
            </a:r>
            <a:r>
              <a:rPr lang="en-US" sz="800" dirty="0" err="1" smtClean="0"/>
              <a:t>Baza</a:t>
            </a:r>
            <a:r>
              <a:rPr lang="en-US" sz="800" dirty="0" smtClean="0"/>
              <a:t> </a:t>
            </a:r>
            <a:r>
              <a:rPr lang="en-US" sz="800" dirty="0" err="1" smtClean="0"/>
              <a:t>masuratorilor</a:t>
            </a:r>
            <a:endParaRPr lang="pl-PL" sz="800" dirty="0"/>
          </a:p>
        </p:txBody>
      </p:sp>
      <p:sp>
        <p:nvSpPr>
          <p:cNvPr id="17" name="Schemat blokowy: dokument 16"/>
          <p:cNvSpPr/>
          <p:nvPr/>
        </p:nvSpPr>
        <p:spPr>
          <a:xfrm>
            <a:off x="7065975" y="2307298"/>
            <a:ext cx="1264920" cy="914400"/>
          </a:xfrm>
          <a:prstGeom prst="flowChartDocumen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Ofer</a:t>
            </a:r>
            <a:r>
              <a:rPr lang="en-US" dirty="0" smtClean="0"/>
              <a:t>ta</a:t>
            </a:r>
            <a:endParaRPr lang="pl-PL" dirty="0"/>
          </a:p>
        </p:txBody>
      </p:sp>
      <p:sp>
        <p:nvSpPr>
          <p:cNvPr id="18" name="Schemat blokowy: wiele dokumentów 17"/>
          <p:cNvSpPr/>
          <p:nvPr/>
        </p:nvSpPr>
        <p:spPr>
          <a:xfrm>
            <a:off x="7065975" y="3352449"/>
            <a:ext cx="1264920" cy="988690"/>
          </a:xfrm>
          <a:prstGeom prst="flowChartMultidocumen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/>
              <a:t>Scrisoare</a:t>
            </a:r>
            <a:r>
              <a:rPr lang="en-US" sz="800" dirty="0" smtClean="0"/>
              <a:t> de </a:t>
            </a:r>
            <a:r>
              <a:rPr lang="en-US" sz="800" dirty="0" err="1" smtClean="0"/>
              <a:t>intentie</a:t>
            </a:r>
            <a:endParaRPr lang="pl-PL" sz="800" dirty="0"/>
          </a:p>
          <a:p>
            <a:pPr algn="ctr"/>
            <a:r>
              <a:rPr lang="pl-PL" sz="800" dirty="0" smtClean="0"/>
              <a:t>Term</a:t>
            </a:r>
            <a:r>
              <a:rPr lang="en-US" sz="800" dirty="0" err="1" smtClean="0"/>
              <a:t>eni</a:t>
            </a:r>
            <a:r>
              <a:rPr lang="pl-PL" sz="800" dirty="0" smtClean="0"/>
              <a:t>&amp;</a:t>
            </a:r>
            <a:r>
              <a:rPr lang="en-US" sz="800" dirty="0" smtClean="0"/>
              <a:t>c</a:t>
            </a:r>
            <a:r>
              <a:rPr lang="pl-PL" sz="800" dirty="0" smtClean="0"/>
              <a:t>onditi</a:t>
            </a:r>
            <a:r>
              <a:rPr lang="en-US" sz="800" dirty="0" err="1" smtClean="0"/>
              <a:t>i</a:t>
            </a:r>
            <a:r>
              <a:rPr lang="pl-PL" sz="800" dirty="0" smtClean="0"/>
              <a:t>, benefi</a:t>
            </a:r>
            <a:r>
              <a:rPr lang="en-US" sz="800" dirty="0" smtClean="0"/>
              <a:t>cii</a:t>
            </a:r>
            <a:r>
              <a:rPr lang="pl-PL" sz="800" dirty="0" smtClean="0"/>
              <a:t>, </a:t>
            </a:r>
            <a:r>
              <a:rPr lang="en-US" sz="800" dirty="0" err="1" smtClean="0"/>
              <a:t>Coduri</a:t>
            </a:r>
            <a:r>
              <a:rPr lang="en-US" sz="800" dirty="0" smtClean="0"/>
              <a:t> de </a:t>
            </a:r>
            <a:r>
              <a:rPr lang="en-US" sz="800" dirty="0" err="1" smtClean="0"/>
              <a:t>conduita</a:t>
            </a:r>
            <a:endParaRPr lang="pl-PL" sz="800" dirty="0"/>
          </a:p>
        </p:txBody>
      </p:sp>
      <p:sp>
        <p:nvSpPr>
          <p:cNvPr id="19" name="Objaśnienie w chmurce 18"/>
          <p:cNvSpPr/>
          <p:nvPr/>
        </p:nvSpPr>
        <p:spPr>
          <a:xfrm>
            <a:off x="432450" y="1082042"/>
            <a:ext cx="2011680" cy="1051605"/>
          </a:xfrm>
          <a:prstGeom prst="cloudCallou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Nevoi curente? Costuri/ beneficii Nevoi viitoare</a:t>
            </a:r>
            <a:endParaRPr lang="pl-PL" dirty="0"/>
          </a:p>
        </p:txBody>
      </p:sp>
      <p:sp>
        <p:nvSpPr>
          <p:cNvPr id="22" name="Objaśnienie w chmurce 21"/>
          <p:cNvSpPr/>
          <p:nvPr/>
        </p:nvSpPr>
        <p:spPr>
          <a:xfrm>
            <a:off x="2130755" y="1065846"/>
            <a:ext cx="2011680" cy="1051605"/>
          </a:xfrm>
          <a:prstGeom prst="cloudCallou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00" dirty="0" smtClean="0"/>
              <a:t>Intern</a:t>
            </a:r>
            <a:r>
              <a:rPr lang="en-US" sz="1100" dirty="0"/>
              <a:t>/</a:t>
            </a:r>
            <a:r>
              <a:rPr lang="pl-PL" sz="1100" dirty="0" smtClean="0"/>
              <a:t>extern</a:t>
            </a:r>
            <a:r>
              <a:rPr lang="en-US" sz="1100" dirty="0" smtClean="0"/>
              <a:t> </a:t>
            </a:r>
            <a:r>
              <a:rPr lang="en-US" sz="1100" dirty="0" err="1" smtClean="0"/>
              <a:t>Reclam</a:t>
            </a:r>
            <a:r>
              <a:rPr lang="ro-RO" sz="1100" dirty="0"/>
              <a:t>ă</a:t>
            </a:r>
            <a:r>
              <a:rPr lang="en-US" sz="1100" dirty="0" smtClean="0"/>
              <a:t>, </a:t>
            </a:r>
            <a:r>
              <a:rPr lang="en-US" sz="1100" dirty="0" err="1" smtClean="0"/>
              <a:t>unde</a:t>
            </a:r>
            <a:r>
              <a:rPr lang="pl-PL" sz="1100" dirty="0" smtClean="0"/>
              <a:t>? Sursă externă </a:t>
            </a:r>
            <a:r>
              <a:rPr lang="pl-PL" sz="1100" dirty="0"/>
              <a:t>vs. </a:t>
            </a:r>
            <a:r>
              <a:rPr lang="pl-PL" sz="1100" dirty="0" smtClean="0"/>
              <a:t>internă </a:t>
            </a:r>
          </a:p>
          <a:p>
            <a:pPr algn="ctr"/>
            <a:r>
              <a:rPr lang="pl-PL" sz="1100" dirty="0" smtClean="0"/>
              <a:t>Acceptare </a:t>
            </a:r>
            <a:r>
              <a:rPr lang="pl-PL" sz="1100" dirty="0" smtClean="0"/>
              <a:t>CV ?</a:t>
            </a:r>
            <a:endParaRPr lang="pl-PL" sz="1100" dirty="0"/>
          </a:p>
        </p:txBody>
      </p:sp>
      <p:sp>
        <p:nvSpPr>
          <p:cNvPr id="24" name="Objaśnienie w chmurce 23"/>
          <p:cNvSpPr/>
          <p:nvPr/>
        </p:nvSpPr>
        <p:spPr>
          <a:xfrm>
            <a:off x="3794565" y="1090524"/>
            <a:ext cx="1737250" cy="1051605"/>
          </a:xfrm>
          <a:prstGeom prst="cloudCallou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00" dirty="0" smtClean="0"/>
              <a:t>Cine ecranizează? Mărimea listei scurte</a:t>
            </a:r>
            <a:endParaRPr lang="pl-PL" sz="1100" dirty="0"/>
          </a:p>
        </p:txBody>
      </p:sp>
      <p:sp>
        <p:nvSpPr>
          <p:cNvPr id="25" name="Objaśnienie w chmurce 24"/>
          <p:cNvSpPr/>
          <p:nvPr/>
        </p:nvSpPr>
        <p:spPr>
          <a:xfrm>
            <a:off x="5208950" y="1065706"/>
            <a:ext cx="2011680" cy="1051605"/>
          </a:xfrm>
          <a:prstGeom prst="cloudCallou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00" dirty="0" smtClean="0"/>
              <a:t>Cine selectează? </a:t>
            </a:r>
            <a:endParaRPr lang="pl-PL" sz="1100" dirty="0"/>
          </a:p>
          <a:p>
            <a:pPr algn="ctr"/>
            <a:r>
              <a:rPr lang="pl-PL" sz="1100" dirty="0" smtClean="0"/>
              <a:t>Responsabilitatea Managerului</a:t>
            </a:r>
            <a:r>
              <a:rPr lang="en-US" sz="1100" dirty="0" smtClean="0"/>
              <a:t>?</a:t>
            </a:r>
            <a:r>
              <a:rPr lang="pl-PL" sz="1100" dirty="0" smtClean="0"/>
              <a:t> Centraliz</a:t>
            </a:r>
            <a:r>
              <a:rPr lang="en-US" sz="1100" dirty="0" smtClean="0"/>
              <a:t>are</a:t>
            </a:r>
            <a:r>
              <a:rPr lang="pl-PL" sz="1100" dirty="0" smtClean="0"/>
              <a:t>?</a:t>
            </a:r>
            <a:endParaRPr lang="pl-PL" sz="1100" dirty="0"/>
          </a:p>
        </p:txBody>
      </p:sp>
      <p:sp>
        <p:nvSpPr>
          <p:cNvPr id="26" name="Objaśnienie w chmurce 25"/>
          <p:cNvSpPr/>
          <p:nvPr/>
        </p:nvSpPr>
        <p:spPr>
          <a:xfrm>
            <a:off x="6820620" y="1090524"/>
            <a:ext cx="2011680" cy="1051605"/>
          </a:xfrm>
          <a:prstGeom prst="cloudCallou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 smtClean="0"/>
              <a:t>Conditionat</a:t>
            </a:r>
            <a:r>
              <a:rPr lang="en-US" sz="1100" dirty="0" smtClean="0"/>
              <a:t> de </a:t>
            </a:r>
            <a:r>
              <a:rPr lang="en-US" sz="1100" dirty="0" err="1" smtClean="0"/>
              <a:t>referinte</a:t>
            </a:r>
            <a:r>
              <a:rPr lang="pl-PL" sz="1100" dirty="0" smtClean="0"/>
              <a:t>? </a:t>
            </a:r>
            <a:r>
              <a:rPr lang="en-US" sz="1100" dirty="0" err="1" smtClean="0"/>
              <a:t>Screeningul</a:t>
            </a:r>
            <a:r>
              <a:rPr lang="en-US" sz="1100" dirty="0" smtClean="0"/>
              <a:t> de </a:t>
            </a:r>
            <a:r>
              <a:rPr lang="en-US" sz="1100" dirty="0" err="1" smtClean="0"/>
              <a:t>sanatate</a:t>
            </a:r>
            <a:r>
              <a:rPr lang="pl-PL" sz="1100" dirty="0" smtClean="0"/>
              <a:t>?</a:t>
            </a:r>
            <a:endParaRPr lang="pl-PL" sz="1100" dirty="0"/>
          </a:p>
        </p:txBody>
      </p:sp>
      <p:sp>
        <p:nvSpPr>
          <p:cNvPr id="23" name="3 CuadroTexto"/>
          <p:cNvSpPr txBox="1"/>
          <p:nvPr/>
        </p:nvSpPr>
        <p:spPr>
          <a:xfrm>
            <a:off x="324873" y="239708"/>
            <a:ext cx="3657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pl-PL" dirty="0"/>
              <a:t>2</a:t>
            </a:r>
            <a:r>
              <a:rPr lang="es-ES" dirty="0"/>
              <a:t>. </a:t>
            </a:r>
            <a:r>
              <a:rPr lang="ro-RO" dirty="0" smtClean="0"/>
              <a:t>RECRUTARE SI SELECTIE</a:t>
            </a:r>
            <a:endParaRPr lang="es-ES" dirty="0"/>
          </a:p>
        </p:txBody>
      </p:sp>
      <p:sp>
        <p:nvSpPr>
          <p:cNvPr id="27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79682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1111" y="476867"/>
            <a:ext cx="8520600" cy="491512"/>
          </a:xfrm>
        </p:spPr>
        <p:txBody>
          <a:bodyPr/>
          <a:lstStyle/>
          <a:p>
            <a:r>
              <a:rPr lang="en-US" b="0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Metode</a:t>
            </a:r>
            <a:r>
              <a:rPr lang="en-US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 de </a:t>
            </a:r>
            <a:r>
              <a:rPr lang="en-US" b="0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recrutare</a:t>
            </a:r>
            <a:endParaRPr lang="es-ES" b="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lipsa 8"/>
          <p:cNvSpPr/>
          <p:nvPr/>
        </p:nvSpPr>
        <p:spPr>
          <a:xfrm>
            <a:off x="1543694" y="939482"/>
            <a:ext cx="5689600" cy="36951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200" dirty="0"/>
          </a:p>
        </p:txBody>
      </p:sp>
      <p:cxnSp>
        <p:nvCxnSpPr>
          <p:cNvPr id="21" name="Łącznik prosty 20"/>
          <p:cNvCxnSpPr/>
          <p:nvPr/>
        </p:nvCxnSpPr>
        <p:spPr>
          <a:xfrm>
            <a:off x="2804160" y="1256594"/>
            <a:ext cx="3183343" cy="3024406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Łącznik prosty 26"/>
          <p:cNvCxnSpPr>
            <a:stCxn id="9" idx="0"/>
            <a:endCxn id="9" idx="4"/>
          </p:cNvCxnSpPr>
          <p:nvPr/>
        </p:nvCxnSpPr>
        <p:spPr>
          <a:xfrm>
            <a:off x="4388494" y="939482"/>
            <a:ext cx="0" cy="3695195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Łącznik prosty 29"/>
          <p:cNvCxnSpPr/>
          <p:nvPr/>
        </p:nvCxnSpPr>
        <p:spPr>
          <a:xfrm flipV="1">
            <a:off x="1657551" y="2210322"/>
            <a:ext cx="5351378" cy="106172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Łącznik prosty 32"/>
          <p:cNvCxnSpPr/>
          <p:nvPr/>
        </p:nvCxnSpPr>
        <p:spPr>
          <a:xfrm flipV="1">
            <a:off x="2804160" y="1225385"/>
            <a:ext cx="3058160" cy="3100303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Łącznik prosty 43"/>
          <p:cNvCxnSpPr/>
          <p:nvPr/>
        </p:nvCxnSpPr>
        <p:spPr>
          <a:xfrm>
            <a:off x="1793240" y="2095569"/>
            <a:ext cx="5272735" cy="1179036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Elipsa 47"/>
          <p:cNvSpPr/>
          <p:nvPr/>
        </p:nvSpPr>
        <p:spPr>
          <a:xfrm>
            <a:off x="3811795" y="2194560"/>
            <a:ext cx="1141205" cy="101092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 smtClean="0"/>
              <a:t>Atragerea</a:t>
            </a:r>
            <a:r>
              <a:rPr lang="en-US" sz="1050" dirty="0" smtClean="0"/>
              <a:t> </a:t>
            </a:r>
            <a:r>
              <a:rPr lang="en-US" sz="1000" dirty="0" err="1" smtClean="0"/>
              <a:t>aplicantilor</a:t>
            </a:r>
            <a:r>
              <a:rPr lang="en-US" sz="1050" dirty="0" smtClean="0"/>
              <a:t> </a:t>
            </a:r>
            <a:r>
              <a:rPr lang="en-US" sz="1050" dirty="0" err="1" smtClean="0"/>
              <a:t>potriviti</a:t>
            </a:r>
            <a:endParaRPr lang="pl-PL" sz="1050" dirty="0"/>
          </a:p>
        </p:txBody>
      </p:sp>
      <p:sp>
        <p:nvSpPr>
          <p:cNvPr id="49" name="pole tekstowe 48"/>
          <p:cNvSpPr txBox="1"/>
          <p:nvPr/>
        </p:nvSpPr>
        <p:spPr>
          <a:xfrm>
            <a:off x="3228570" y="1166112"/>
            <a:ext cx="1263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Publicitate</a:t>
            </a:r>
            <a:r>
              <a:rPr lang="en-US" dirty="0" smtClean="0"/>
              <a:t> online</a:t>
            </a:r>
            <a:endParaRPr lang="pl-PL" dirty="0"/>
          </a:p>
        </p:txBody>
      </p:sp>
      <p:sp>
        <p:nvSpPr>
          <p:cNvPr id="50" name="pole tekstowe 49"/>
          <p:cNvSpPr txBox="1"/>
          <p:nvPr/>
        </p:nvSpPr>
        <p:spPr>
          <a:xfrm>
            <a:off x="4429607" y="1162139"/>
            <a:ext cx="1263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Anunturi</a:t>
            </a:r>
            <a:r>
              <a:rPr lang="en-US" dirty="0" smtClean="0"/>
              <a:t> in </a:t>
            </a:r>
            <a:r>
              <a:rPr lang="en-US" dirty="0" err="1" smtClean="0"/>
              <a:t>presa</a:t>
            </a:r>
            <a:r>
              <a:rPr lang="en-US" dirty="0" smtClean="0"/>
              <a:t> </a:t>
            </a:r>
            <a:r>
              <a:rPr lang="en-US" dirty="0" err="1" smtClean="0"/>
              <a:t>locala</a:t>
            </a:r>
            <a:endParaRPr lang="pl-PL" dirty="0"/>
          </a:p>
        </p:txBody>
      </p:sp>
      <p:sp>
        <p:nvSpPr>
          <p:cNvPr id="51" name="pole tekstowe 50"/>
          <p:cNvSpPr txBox="1"/>
          <p:nvPr/>
        </p:nvSpPr>
        <p:spPr>
          <a:xfrm>
            <a:off x="5442663" y="1684539"/>
            <a:ext cx="1551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Anunturi</a:t>
            </a:r>
            <a:r>
              <a:rPr lang="en-US" dirty="0" smtClean="0"/>
              <a:t> in </a:t>
            </a:r>
            <a:r>
              <a:rPr lang="en-US" dirty="0" err="1" smtClean="0"/>
              <a:t>presa</a:t>
            </a:r>
            <a:r>
              <a:rPr lang="en-US" dirty="0" smtClean="0"/>
              <a:t> </a:t>
            </a:r>
            <a:r>
              <a:rPr lang="en-US" dirty="0" err="1" smtClean="0"/>
              <a:t>nationala</a:t>
            </a:r>
            <a:endParaRPr lang="pl-PL" dirty="0"/>
          </a:p>
        </p:txBody>
      </p:sp>
      <p:sp>
        <p:nvSpPr>
          <p:cNvPr id="52" name="pole tekstowe 51"/>
          <p:cNvSpPr txBox="1"/>
          <p:nvPr/>
        </p:nvSpPr>
        <p:spPr>
          <a:xfrm>
            <a:off x="5848353" y="2457709"/>
            <a:ext cx="1263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Anunturi</a:t>
            </a:r>
            <a:r>
              <a:rPr lang="en-US" dirty="0" smtClean="0"/>
              <a:t> in </a:t>
            </a:r>
            <a:r>
              <a:rPr lang="en-US" dirty="0" err="1" smtClean="0"/>
              <a:t>jurnale</a:t>
            </a:r>
            <a:endParaRPr lang="pl-PL" dirty="0"/>
          </a:p>
        </p:txBody>
      </p:sp>
      <p:sp>
        <p:nvSpPr>
          <p:cNvPr id="53" name="pole tekstowe 52"/>
          <p:cNvSpPr txBox="1"/>
          <p:nvPr/>
        </p:nvSpPr>
        <p:spPr>
          <a:xfrm>
            <a:off x="5506793" y="3192428"/>
            <a:ext cx="1263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Cautare</a:t>
            </a:r>
            <a:r>
              <a:rPr lang="en-US" dirty="0" smtClean="0"/>
              <a:t> </a:t>
            </a:r>
            <a:r>
              <a:rPr lang="en-US" dirty="0" err="1" smtClean="0"/>
              <a:t>executiva</a:t>
            </a:r>
            <a:endParaRPr lang="pl-PL" dirty="0"/>
          </a:p>
        </p:txBody>
      </p:sp>
      <p:sp>
        <p:nvSpPr>
          <p:cNvPr id="54" name="pole tekstowe 53"/>
          <p:cNvSpPr txBox="1"/>
          <p:nvPr/>
        </p:nvSpPr>
        <p:spPr>
          <a:xfrm>
            <a:off x="4441551" y="3802467"/>
            <a:ext cx="12633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Agentie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Centru</a:t>
            </a:r>
            <a:r>
              <a:rPr lang="en-US" dirty="0" smtClean="0"/>
              <a:t> de </a:t>
            </a:r>
            <a:r>
              <a:rPr lang="en-US" dirty="0" err="1" smtClean="0"/>
              <a:t>joburi</a:t>
            </a:r>
            <a:endParaRPr lang="pl-PL" dirty="0"/>
          </a:p>
        </p:txBody>
      </p:sp>
      <p:sp>
        <p:nvSpPr>
          <p:cNvPr id="55" name="pole tekstowe 54"/>
          <p:cNvSpPr txBox="1"/>
          <p:nvPr/>
        </p:nvSpPr>
        <p:spPr>
          <a:xfrm>
            <a:off x="2304136" y="1635382"/>
            <a:ext cx="1133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Radio / </a:t>
            </a:r>
            <a:r>
              <a:rPr lang="en-US" dirty="0" err="1" smtClean="0"/>
              <a:t>alte</a:t>
            </a:r>
            <a:r>
              <a:rPr lang="pl-PL" dirty="0" smtClean="0"/>
              <a:t> </a:t>
            </a:r>
            <a:r>
              <a:rPr lang="pl-PL" dirty="0"/>
              <a:t>media</a:t>
            </a:r>
          </a:p>
        </p:txBody>
      </p:sp>
      <p:sp>
        <p:nvSpPr>
          <p:cNvPr id="56" name="pole tekstowe 55"/>
          <p:cNvSpPr txBox="1"/>
          <p:nvPr/>
        </p:nvSpPr>
        <p:spPr>
          <a:xfrm>
            <a:off x="1762435" y="2340193"/>
            <a:ext cx="1263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Woud</a:t>
            </a:r>
            <a:r>
              <a:rPr lang="pl-PL" dirty="0"/>
              <a:t> of </a:t>
            </a:r>
            <a:r>
              <a:rPr lang="pl-PL" dirty="0" err="1"/>
              <a:t>mouth</a:t>
            </a:r>
            <a:endParaRPr lang="pl-PL" dirty="0"/>
          </a:p>
        </p:txBody>
      </p:sp>
      <p:sp>
        <p:nvSpPr>
          <p:cNvPr id="57" name="pole tekstowe 56"/>
          <p:cNvSpPr txBox="1"/>
          <p:nvPr/>
        </p:nvSpPr>
        <p:spPr>
          <a:xfrm>
            <a:off x="2290989" y="3294126"/>
            <a:ext cx="12633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Anunt</a:t>
            </a:r>
            <a:r>
              <a:rPr lang="en-US" dirty="0" smtClean="0"/>
              <a:t> intern</a:t>
            </a:r>
            <a:endParaRPr lang="pl-PL" dirty="0"/>
          </a:p>
        </p:txBody>
      </p:sp>
      <p:sp>
        <p:nvSpPr>
          <p:cNvPr id="58" name="pole tekstowe 57"/>
          <p:cNvSpPr txBox="1"/>
          <p:nvPr/>
        </p:nvSpPr>
        <p:spPr>
          <a:xfrm>
            <a:off x="3301882" y="3808126"/>
            <a:ext cx="1263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Banner de </a:t>
            </a:r>
            <a:r>
              <a:rPr lang="en-US" dirty="0" err="1" smtClean="0"/>
              <a:t>recrutare</a:t>
            </a:r>
            <a:endParaRPr lang="pl-PL" dirty="0"/>
          </a:p>
        </p:txBody>
      </p:sp>
      <p:sp>
        <p:nvSpPr>
          <p:cNvPr id="60" name="Objaśnienie w chmurce 59"/>
          <p:cNvSpPr/>
          <p:nvPr/>
        </p:nvSpPr>
        <p:spPr>
          <a:xfrm>
            <a:off x="7380895" y="1699890"/>
            <a:ext cx="1539585" cy="1174358"/>
          </a:xfrm>
          <a:prstGeom prst="cloudCallout">
            <a:avLst>
              <a:gd name="adj1" fmla="val -44590"/>
              <a:gd name="adj2" fmla="val 56011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err="1"/>
              <a:t>Formal</a:t>
            </a:r>
            <a:endParaRPr lang="pl-PL" dirty="0"/>
          </a:p>
        </p:txBody>
      </p:sp>
      <p:sp>
        <p:nvSpPr>
          <p:cNvPr id="62" name="Objaśnienie w chmurce 61"/>
          <p:cNvSpPr/>
          <p:nvPr/>
        </p:nvSpPr>
        <p:spPr>
          <a:xfrm>
            <a:off x="115152" y="3086783"/>
            <a:ext cx="1266608" cy="827194"/>
          </a:xfrm>
          <a:prstGeom prst="cloudCallout">
            <a:avLst>
              <a:gd name="adj1" fmla="val 69934"/>
              <a:gd name="adj2" fmla="val -853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err="1"/>
              <a:t>Informal</a:t>
            </a:r>
            <a:endParaRPr lang="pl-PL" dirty="0"/>
          </a:p>
        </p:txBody>
      </p:sp>
      <p:sp>
        <p:nvSpPr>
          <p:cNvPr id="28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32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 algn="just" fontAlgn="base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</a:pPr>
            <a:r>
              <a:rPr lang="vi-VN" altLang="en-US" sz="800" i="1" kern="1200" dirty="0">
                <a:solidFill>
                  <a:srgbClr val="808080"/>
                </a:solidFill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  <a:sym typeface="Arial" panose="020B0604020202020204" pitchFamily="34" charset="0"/>
              </a:rPr>
              <a:t>Acest proiect a fost finanţat cu sprijinul Comisiei Europene. Această publicaţie reflectă numai punctul de vedere al autorului şi Comisia nu este responsabilă pentru eventuala utilizare a informaţiilor pe care le conţine.</a:t>
            </a:r>
            <a:endParaRPr lang="en-US" altLang="en-US" sz="800" kern="1200" dirty="0">
              <a:latin typeface="Garamond" panose="02020404030301010803" pitchFamily="18" charset="0"/>
              <a:ea typeface="+mn-ea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9" name="3 CuadroTexto"/>
          <p:cNvSpPr txBox="1"/>
          <p:nvPr/>
        </p:nvSpPr>
        <p:spPr>
          <a:xfrm>
            <a:off x="324873" y="239708"/>
            <a:ext cx="3657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Unit</a:t>
            </a:r>
            <a:r>
              <a:rPr lang="ro-RO" dirty="0" smtClean="0"/>
              <a:t>atea</a:t>
            </a:r>
            <a:r>
              <a:rPr lang="es-ES" dirty="0" smtClean="0"/>
              <a:t> </a:t>
            </a:r>
            <a:r>
              <a:rPr lang="pl-PL" dirty="0"/>
              <a:t>2</a:t>
            </a:r>
            <a:r>
              <a:rPr lang="es-ES" dirty="0"/>
              <a:t>. </a:t>
            </a:r>
            <a:r>
              <a:rPr lang="ro-RO" dirty="0" smtClean="0"/>
              <a:t>RECRUTARE SI SELECTIE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32723385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3218</TotalTime>
  <Words>1974</Words>
  <Application>Microsoft Office PowerPoint</Application>
  <PresentationFormat>On-screen Show (16:9)</PresentationFormat>
  <Paragraphs>241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Times New Roman</vt:lpstr>
      <vt:lpstr>EB Garamond Medium</vt:lpstr>
      <vt:lpstr>Cambria</vt:lpstr>
      <vt:lpstr>Century Gothic</vt:lpstr>
      <vt:lpstr>Arial</vt:lpstr>
      <vt:lpstr>EB Garamond</vt:lpstr>
      <vt:lpstr>Trebuchet MS</vt:lpstr>
      <vt:lpstr>Calibri</vt:lpstr>
      <vt:lpstr>Garamond</vt:lpstr>
      <vt:lpstr>ＭＳ Ｐゴシック</vt:lpstr>
      <vt:lpstr>Simple Light</vt:lpstr>
      <vt:lpstr> ARTCademy “Academia de Arte şi Meşteşuguri”</vt:lpstr>
      <vt:lpstr>Modulul 4.1.   MANAGEMENT RU</vt:lpstr>
      <vt:lpstr>UNITATEA 1. ANALIZA JOBULUI</vt:lpstr>
      <vt:lpstr>Procesul de recrutare și selecție</vt:lpstr>
      <vt:lpstr>Analiza jobului</vt:lpstr>
      <vt:lpstr>Procesul de analiză a postului</vt:lpstr>
      <vt:lpstr>UNITATEA 2. RECRUTARE SI SELECTIE</vt:lpstr>
      <vt:lpstr>Procesul de recrutare și selecție</vt:lpstr>
      <vt:lpstr>Metode de recrutare</vt:lpstr>
      <vt:lpstr>Procesul de selectie</vt:lpstr>
      <vt:lpstr>UNITATEA 3. INSTRUIRE SI DEZVOLTARE</vt:lpstr>
      <vt:lpstr>Ciclul de intruire</vt:lpstr>
      <vt:lpstr>Metode de instruire</vt:lpstr>
      <vt:lpstr>UNITATEA 4. MANAGEMENT DE PERFORMANTA  </vt:lpstr>
      <vt:lpstr>Management de performanta</vt:lpstr>
      <vt:lpstr>Evaluare eficienta</vt:lpstr>
      <vt:lpstr>UNITATEA 5. RECOMPENSA</vt:lpstr>
      <vt:lpstr>Structura internă a unei compensații a angajaților</vt:lpstr>
      <vt:lpstr>Total Recompense  </vt:lpstr>
      <vt:lpstr>Vă mulţumesc!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ARTCademy “Arts and Crafts Academy”</dc:title>
  <dc:creator>Usuario</dc:creator>
  <cp:lastModifiedBy>EDUNET</cp:lastModifiedBy>
  <cp:revision>116</cp:revision>
  <dcterms:modified xsi:type="dcterms:W3CDTF">2020-01-29T11:02:57Z</dcterms:modified>
</cp:coreProperties>
</file>