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72" r:id="rId3"/>
    <p:sldId id="283" r:id="rId4"/>
    <p:sldId id="275" r:id="rId5"/>
    <p:sldId id="285" r:id="rId6"/>
    <p:sldId id="282" r:id="rId7"/>
    <p:sldId id="290" r:id="rId8"/>
    <p:sldId id="286" r:id="rId9"/>
    <p:sldId id="289" r:id="rId10"/>
    <p:sldId id="291" r:id="rId11"/>
    <p:sldId id="274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B Garamond" panose="020B0604020202020204" charset="0"/>
      <p:regular r:id="rId22"/>
      <p:bold r:id="rId23"/>
      <p:italic r:id="rId24"/>
      <p:boldItalic r:id="rId25"/>
    </p:embeddedFont>
    <p:embeddedFont>
      <p:font typeface="EB Garamond Medium" panose="020B060402020202020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epm.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3114675"/>
            <a:ext cx="4976100" cy="115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F06DE5-45FC-444B-8859-B68E60C3FBBD}"/>
              </a:ext>
            </a:extLst>
          </p:cNvPr>
          <p:cNvSpPr/>
          <p:nvPr/>
        </p:nvSpPr>
        <p:spPr>
          <a:xfrm>
            <a:off x="191562" y="4418523"/>
            <a:ext cx="6441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06666"/>
                </a:solidFill>
                <a:latin typeface="Cambria"/>
              </a:rPr>
              <a:t>Nové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požiadavky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na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ochranu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súkromia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+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Duševné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vlastníctvo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a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Obchodná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r>
              <a:rPr lang="en-US" dirty="0" err="1">
                <a:solidFill>
                  <a:srgbClr val="E06666"/>
                </a:solidFill>
                <a:latin typeface="Cambria"/>
              </a:rPr>
              <a:t>značka</a:t>
            </a:r>
            <a:r>
              <a:rPr lang="en-US" dirty="0">
                <a:solidFill>
                  <a:srgbClr val="E06666"/>
                </a:solidFill>
                <a:latin typeface="Cambria"/>
              </a:rPr>
              <a:t> </a:t>
            </a:r>
            <a:endParaRPr lang="es-ES" dirty="0">
              <a:solidFill>
                <a:srgbClr val="E06666"/>
              </a:solidFill>
              <a:latin typeface="Cambria"/>
            </a:endParaRPr>
          </a:p>
        </p:txBody>
      </p:sp>
      <p:sp>
        <p:nvSpPr>
          <p:cNvPr id="7" name="Google Shape;193;p15">
            <a:extLst>
              <a:ext uri="{FF2B5EF4-FFF2-40B4-BE49-F238E27FC236}">
                <a16:creationId xmlns:a16="http://schemas.microsoft.com/office/drawing/2014/main" id="{88CC18B7-A02E-4E97-BAFB-2FCFD2F6C44A}"/>
              </a:ext>
            </a:extLst>
          </p:cNvPr>
          <p:cNvSpPr txBox="1">
            <a:spLocks/>
          </p:cNvSpPr>
          <p:nvPr/>
        </p:nvSpPr>
        <p:spPr>
          <a:xfrm>
            <a:off x="920675" y="2015800"/>
            <a:ext cx="450193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>
              <a:latin typeface="EB Garamond"/>
              <a:ea typeface="EB Garamond"/>
              <a:cs typeface="EB Garamond"/>
              <a:sym typeface="EB Garamond"/>
            </a:endParaRPr>
          </a:p>
          <a:p>
            <a:pPr>
              <a:buSzPts val="1100"/>
            </a:pP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ART</a:t>
            </a:r>
            <a:r>
              <a:rPr lang="sk-SK" sz="2400" b="0" dirty="0"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ad</a:t>
            </a:r>
            <a:r>
              <a:rPr lang="sk-SK" sz="2400" b="0" dirty="0" err="1">
                <a:latin typeface="Cambria"/>
                <a:ea typeface="Cambria"/>
                <a:cs typeface="Cambria"/>
                <a:sym typeface="Cambria"/>
              </a:rPr>
              <a:t>émia</a:t>
            </a: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pt-BR" sz="2400" b="0" dirty="0">
                <a:latin typeface="Cambria"/>
                <a:ea typeface="Cambria"/>
                <a:cs typeface="Cambria"/>
                <a:sym typeface="Cambria"/>
              </a:rPr>
            </a:br>
            <a:r>
              <a:rPr lang="pt-BR" sz="2400" b="0" dirty="0">
                <a:latin typeface="Cambria"/>
                <a:ea typeface="Cambria"/>
                <a:cs typeface="Cambria"/>
                <a:sym typeface="Cambria"/>
              </a:rPr>
              <a:t>“Akadémia umení a remesiel””</a:t>
            </a:r>
            <a:endParaRPr lang="pt-BR" sz="24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201434"/>
            <a:ext cx="8881289" cy="3256266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sz="1600" dirty="0"/>
              <a:t>Áno, registrácia značky je nákladom. Ak to urobíte sami, ako je tu vysvetlené, úspory ukážu, že treba mať rešpekt pokiaľ ide o registráciu</a:t>
            </a:r>
            <a:r>
              <a:rPr lang="en-US" sz="1600" dirty="0"/>
              <a:t>. </a:t>
            </a:r>
            <a:r>
              <a:rPr lang="sk-SK" sz="1600" dirty="0"/>
              <a:t>Sadzby</a:t>
            </a:r>
            <a:r>
              <a:rPr lang="en-US" sz="1600" dirty="0"/>
              <a:t> </a:t>
            </a:r>
            <a:r>
              <a:rPr lang="sk-SK" sz="1600" dirty="0"/>
              <a:t>za rok 2018 sú tieto</a:t>
            </a:r>
            <a:r>
              <a:rPr lang="en-US" sz="1600" dirty="0"/>
              <a:t>:</a:t>
            </a:r>
            <a:endParaRPr lang="sk-SK" sz="1600" dirty="0"/>
          </a:p>
          <a:p>
            <a:pPr marL="139700" lvl="0" indent="0" algn="l">
              <a:buNone/>
            </a:pPr>
            <a:r>
              <a:rPr lang="sk-SK" sz="1600" dirty="0"/>
              <a:t>Priama</a:t>
            </a:r>
            <a:r>
              <a:rPr lang="en-US" sz="1600" dirty="0"/>
              <a:t> </a:t>
            </a:r>
            <a:r>
              <a:rPr lang="sk-SK" sz="1600" dirty="0"/>
              <a:t>registrácia (</a:t>
            </a:r>
            <a:r>
              <a:rPr lang="sk-SK" sz="1600" dirty="0" err="1"/>
              <a:t>Face</a:t>
            </a:r>
            <a:r>
              <a:rPr lang="sk-SK" sz="1600" dirty="0"/>
              <a:t>-to-</a:t>
            </a:r>
            <a:r>
              <a:rPr lang="sk-SK" sz="1600" dirty="0" err="1"/>
              <a:t>face</a:t>
            </a:r>
            <a:r>
              <a:rPr lang="sk-SK" sz="1600" dirty="0"/>
              <a:t>)</a:t>
            </a:r>
            <a:r>
              <a:rPr lang="en-US" sz="1600" dirty="0"/>
              <a:t>:</a:t>
            </a:r>
            <a:endParaRPr lang="sk-SK" sz="1600" dirty="0"/>
          </a:p>
          <a:p>
            <a:pPr marL="139700" lvl="0" indent="0" algn="l">
              <a:buNone/>
            </a:pPr>
            <a:r>
              <a:rPr lang="sk-SK" sz="1600" dirty="0"/>
              <a:t>Prvá trieda</a:t>
            </a:r>
            <a:r>
              <a:rPr lang="en-US" sz="1600" dirty="0"/>
              <a:t>: € 147.49</a:t>
            </a:r>
          </a:p>
          <a:p>
            <a:pPr marL="139700" lvl="0" indent="0" algn="l">
              <a:buNone/>
            </a:pPr>
            <a:r>
              <a:rPr lang="en-US" sz="1600" dirty="0" err="1"/>
              <a:t>Druhá</a:t>
            </a:r>
            <a:r>
              <a:rPr lang="en-US" sz="1600" dirty="0"/>
              <a:t> a </a:t>
            </a:r>
            <a:r>
              <a:rPr lang="en-US" sz="1600" dirty="0" err="1"/>
              <a:t>nasledujúc</a:t>
            </a:r>
            <a:r>
              <a:rPr lang="sk-SK" sz="1600" dirty="0"/>
              <a:t>e</a:t>
            </a:r>
            <a:r>
              <a:rPr lang="en-US" sz="1600" dirty="0"/>
              <a:t> tried</a:t>
            </a:r>
            <a:r>
              <a:rPr lang="sk-SK" sz="1600" dirty="0"/>
              <a:t>y</a:t>
            </a:r>
            <a:r>
              <a:rPr lang="en-US" sz="1600" dirty="0"/>
              <a:t>: € 95.55</a:t>
            </a:r>
          </a:p>
          <a:p>
            <a:pPr marL="139700" lvl="0" indent="0" algn="l">
              <a:buNone/>
            </a:pPr>
            <a:r>
              <a:rPr lang="en-US" sz="1600" dirty="0"/>
              <a:t>Registrácia </a:t>
            </a:r>
            <a:r>
              <a:rPr lang="en-US" sz="1600" dirty="0" err="1"/>
              <a:t>prostredníctvom</a:t>
            </a:r>
            <a:r>
              <a:rPr lang="en-US" sz="1600" dirty="0"/>
              <a:t> </a:t>
            </a:r>
            <a:r>
              <a:rPr lang="en-US" sz="1600" dirty="0" err="1"/>
              <a:t>elektronického</a:t>
            </a:r>
            <a:r>
              <a:rPr lang="en-US" sz="1600" dirty="0"/>
              <a:t> </a:t>
            </a:r>
            <a:r>
              <a:rPr lang="en-US" sz="1600" dirty="0" err="1"/>
              <a:t>ústredia</a:t>
            </a:r>
            <a:r>
              <a:rPr lang="en-US" sz="1600" dirty="0"/>
              <a:t>:</a:t>
            </a:r>
          </a:p>
          <a:p>
            <a:pPr marL="139700" lvl="0" indent="0" algn="l">
              <a:buNone/>
            </a:pPr>
            <a:r>
              <a:rPr lang="en-US" sz="1600" dirty="0" err="1"/>
              <a:t>Prvá</a:t>
            </a:r>
            <a:r>
              <a:rPr lang="en-US" sz="1600" dirty="0"/>
              <a:t> </a:t>
            </a:r>
            <a:r>
              <a:rPr lang="en-US" sz="1600" dirty="0" err="1"/>
              <a:t>trieda</a:t>
            </a:r>
            <a:r>
              <a:rPr lang="en-US" sz="1600" dirty="0"/>
              <a:t> : € 125.36</a:t>
            </a:r>
          </a:p>
          <a:p>
            <a:pPr marL="139700" lvl="0" indent="0" algn="l">
              <a:buNone/>
            </a:pPr>
            <a:r>
              <a:rPr lang="en-US" sz="1600" dirty="0" err="1"/>
              <a:t>Druhá</a:t>
            </a:r>
            <a:r>
              <a:rPr lang="en-US" sz="1600" dirty="0"/>
              <a:t> a </a:t>
            </a:r>
            <a:r>
              <a:rPr lang="en-US" sz="1600" dirty="0" err="1"/>
              <a:t>nasledujúc</a:t>
            </a:r>
            <a:r>
              <a:rPr lang="sk-SK" sz="1600" dirty="0"/>
              <a:t>e</a:t>
            </a:r>
            <a:r>
              <a:rPr lang="en-US" sz="1600" dirty="0"/>
              <a:t> tried</a:t>
            </a:r>
            <a:r>
              <a:rPr lang="sk-SK" sz="1600" dirty="0"/>
              <a:t>y </a:t>
            </a:r>
            <a:r>
              <a:rPr lang="en-US" sz="1600" dirty="0"/>
              <a:t>: € 81.21</a:t>
            </a:r>
          </a:p>
          <a:p>
            <a:pPr marL="139700" lvl="0" indent="0" algn="l">
              <a:buNone/>
            </a:pPr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18956C29-B837-462D-86B5-AD097C688E86}"/>
              </a:ext>
            </a:extLst>
          </p:cNvPr>
          <p:cNvSpPr txBox="1"/>
          <p:nvPr/>
        </p:nvSpPr>
        <p:spPr>
          <a:xfrm>
            <a:off x="333838" y="239709"/>
            <a:ext cx="329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3. </a:t>
            </a:r>
            <a:r>
              <a:rPr lang="sk-SK" dirty="0"/>
              <a:t>OBCHODNÁ ZNAČKA</a:t>
            </a:r>
            <a:endParaRPr lang="es-ES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E883AD6-B50C-413B-9092-E39AC032BDD8}"/>
              </a:ext>
            </a:extLst>
          </p:cNvPr>
          <p:cNvSpPr txBox="1">
            <a:spLocks/>
          </p:cNvSpPr>
          <p:nvPr/>
        </p:nvSpPr>
        <p:spPr>
          <a:xfrm>
            <a:off x="1100458" y="25195"/>
            <a:ext cx="71382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>
                <a:solidFill>
                  <a:srgbClr val="F24F4F"/>
                </a:solidFill>
                <a:latin typeface="Cambria" panose="02040503050406030204" pitchFamily="18" charset="0"/>
              </a:rPr>
              <a:t>Postupy a náklady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830F04F2-AF2E-4019-A4D3-71D5F212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54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k-SK" sz="6000" cap="all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Ďakujem!</a:t>
            </a:r>
            <a:endParaRPr sz="6000" b="0" cap="all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679035" y="2045806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 1.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OCHRANA SÚKROMIA (GDPR)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SEKCIA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1. </a:t>
            </a: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Uplatnenie všeobecného nariadenia ochrany údajov </a:t>
            </a:r>
            <a:r>
              <a:rPr lang="en-US" b="0" dirty="0">
                <a:solidFill>
                  <a:srgbClr val="F24F4F"/>
                </a:solidFill>
                <a:latin typeface="Cambria" panose="02040503050406030204" pitchFamily="18" charset="0"/>
              </a:rPr>
              <a:t>(GDPR)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C8F408A2-8455-4B18-93D0-F6368639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0242" y="511837"/>
            <a:ext cx="8452884" cy="1263600"/>
          </a:xfrm>
        </p:spPr>
        <p:txBody>
          <a:bodyPr/>
          <a:lstStyle/>
          <a:p>
            <a:r>
              <a:rPr lang="sk-SK">
                <a:solidFill>
                  <a:srgbClr val="F24F4F"/>
                </a:solidFill>
                <a:latin typeface="Cambria" panose="02040503050406030204" pitchFamily="18" charset="0"/>
              </a:rPr>
              <a:t>Uplatnenie všeobecného nariadenia ochrany údajov (GDPR)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450" y="1538126"/>
            <a:ext cx="7138200" cy="1741500"/>
          </a:xfrm>
        </p:spPr>
        <p:txBody>
          <a:bodyPr/>
          <a:lstStyle/>
          <a:p>
            <a:pPr marL="139700" indent="0" algn="just">
              <a:buNone/>
            </a:pPr>
            <a:r>
              <a:rPr lang="sk-SK" dirty="0"/>
              <a:t>GDPR sa vzťahuje na:</a:t>
            </a:r>
          </a:p>
          <a:p>
            <a:pPr marL="139700" indent="0" algn="just">
              <a:buNone/>
            </a:pPr>
            <a:r>
              <a:rPr lang="sk-SK" dirty="0"/>
              <a:t>Spoločnosť alebo subjekt, ktorý spracúva osobné údaje ako súčasť činností jednej z jej pobočiek so sídlom v EÚ bez ohľadu na to, kde sa údaje spracúvajú; alebo </a:t>
            </a:r>
          </a:p>
          <a:p>
            <a:pPr marL="139700" indent="0" algn="just">
              <a:buNone/>
            </a:pPr>
            <a:r>
              <a:rPr lang="sk-SK" dirty="0"/>
              <a:t>Spoločnosť založená mimo EÚ, ktorá ponúka tovar/služby (platené alebo bezplatné) alebo monitoruje správanie jednotlivcov v EÚ.</a:t>
            </a:r>
          </a:p>
          <a:p>
            <a:pPr marL="139700" indent="0" algn="just">
              <a:buNone/>
            </a:pPr>
            <a:r>
              <a:rPr lang="sk-SK" dirty="0"/>
              <a:t>Ak vaša spoločnosť patrí medzi malé a stredné podniky (ďalej len „MSP“) a spracúva osobné údaje, ako je opísané vyššie, musíte dodržiavať GDPR. Ak však spracovanie osobných údajov nie je hlavnou súčasťou vášho podnikania a vaša činnosť nevytvára riziká pre jednotlivcov, potom sa na vás niektoré povinnosti GDPR nebudú vzťahovať (napríklad vymenovanie Úradníka pre ochranu údajov („DPO“)). Upozorňujeme, že „hlavné činnosti“ by mali zahŕňať činnosti, v ktorých je spracovanie údajov neoddeliteľnou súčasťou činností prevádzkovateľa alebo spracovateľa.</a:t>
            </a:r>
          </a:p>
          <a:p>
            <a:pPr marL="139700" indent="0" algn="just">
              <a:buNone/>
            </a:pPr>
            <a:r>
              <a:rPr lang="sk-SK" dirty="0"/>
              <a:t>.</a:t>
            </a:r>
          </a:p>
          <a:p>
            <a:pPr marL="139700" indent="0" algn="just">
              <a:buNone/>
            </a:pPr>
            <a:endParaRPr lang="sk-SK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66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1. UPLATNENIE VŠEOBECNÉHO NARIADENIA OCHRANY ÚDAJOV (GDPR)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C0CF8722-DB34-4E82-A253-F17EC54B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1679543"/>
            <a:ext cx="7138200" cy="1263600"/>
          </a:xfrm>
        </p:spPr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SEKCIA</a:t>
            </a:r>
            <a:r>
              <a:rPr lang="es-ES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 2. </a:t>
            </a: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DUŠEVNÉ VLASTNÍCTVO</a:t>
            </a:r>
            <a:endParaRPr lang="es-ES" sz="3600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06D1E7C2-6629-4A8C-9CBE-09514F81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42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Práva duševného vlastníctva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201434"/>
            <a:ext cx="8881289" cy="3256266"/>
          </a:xfrm>
        </p:spPr>
        <p:txBody>
          <a:bodyPr/>
          <a:lstStyle/>
          <a:p>
            <a:pPr marL="139700" lvl="0" indent="0" algn="l">
              <a:buNone/>
            </a:pPr>
            <a:r>
              <a:rPr lang="es-ES" sz="1600" dirty="0"/>
              <a:t>Duševné vlastníctvo je súbor práv, ktoré zodpovedajú autorom a iným vlastníkom (umelcom, producentom, vysielateľom ...), pokiaľ ide o diela a výhody vyplývajúce z ich tvorby.</a:t>
            </a:r>
          </a:p>
          <a:p>
            <a:pPr marL="139700" lvl="0" indent="0" algn="l">
              <a:buNone/>
            </a:pPr>
            <a:r>
              <a:rPr lang="es-ES" sz="1600" dirty="0"/>
              <a:t>Dielo je plne chránené zákonom v rovnakom čase, ako bolo vytvorené a bez potreby akýchkoľvek formálnych náležitostí.</a:t>
            </a:r>
          </a:p>
          <a:p>
            <a:pPr marL="139700" lvl="0" indent="0" algn="l">
              <a:buNone/>
            </a:pPr>
            <a:r>
              <a:rPr lang="es-ES" sz="1600" dirty="0"/>
              <a:t>JE POTREBNÉ REGISTROVAŤ DIELO NA JEHO OCHRANU?</a:t>
            </a:r>
          </a:p>
          <a:p>
            <a:pPr marL="139700" lvl="0" indent="0" algn="l">
              <a:buNone/>
            </a:pPr>
            <a:r>
              <a:rPr lang="es-ES" sz="1600" dirty="0"/>
              <a:t>NIE, je však vhodné uviesť vyhradenie práv a symbol ©.</a:t>
            </a:r>
          </a:p>
          <a:p>
            <a:pPr marL="139700" lvl="0" indent="0" algn="l">
              <a:buNone/>
            </a:pPr>
            <a:r>
              <a:rPr lang="es-ES" sz="1600" dirty="0"/>
              <a:t>Registrácia predstavuje ochranu práv duševného vlastníctva, pretože predstavuje kvalifikovaný dôkaz o existencii registrovaných práv.</a:t>
            </a:r>
          </a:p>
          <a:p>
            <a:pPr marL="139700" lvl="0" indent="0" algn="l">
              <a:buNone/>
            </a:pP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838" y="239709"/>
            <a:ext cx="329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2. </a:t>
            </a:r>
            <a:r>
              <a:rPr lang="sk-SK" dirty="0"/>
              <a:t>DUŠEVNÉ VLASTNÍCTVO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F250D01E-2D1E-4289-8E34-D085B897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Registrácia</a:t>
            </a:r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/Copyleft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201434"/>
            <a:ext cx="8881289" cy="3256266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sz="1600" dirty="0"/>
              <a:t>Registrácia:</a:t>
            </a:r>
          </a:p>
          <a:p>
            <a:pPr marL="139700" lvl="0" indent="0" algn="l">
              <a:buNone/>
            </a:pPr>
            <a:r>
              <a:rPr lang="en-US" sz="1600" dirty="0"/>
              <a:t>Registrácia </a:t>
            </a:r>
            <a:r>
              <a:rPr lang="sk-SK" sz="1600" dirty="0"/>
              <a:t>nie je povinná, ale dobrovoľná</a:t>
            </a:r>
            <a:r>
              <a:rPr lang="en-US" sz="1600" dirty="0"/>
              <a:t>.</a:t>
            </a:r>
            <a:r>
              <a:rPr lang="sk-SK" sz="1600" dirty="0"/>
              <a:t> V anglosaskom práve sa používa pojem autorských práv, ktorý vo všeobecnosti zahŕňa </a:t>
            </a:r>
            <a:r>
              <a:rPr lang="sk-SK" sz="1600" dirty="0" err="1"/>
              <a:t>patrimoniálnu</a:t>
            </a:r>
            <a:r>
              <a:rPr lang="sk-SK" sz="1600" dirty="0"/>
              <a:t> časť autorského práva (hospodárske práva).</a:t>
            </a:r>
          </a:p>
          <a:p>
            <a:pPr marL="139700" lvl="0" indent="0" algn="l">
              <a:buNone/>
            </a:pPr>
            <a:r>
              <a:rPr lang="sk-SK" sz="1600" dirty="0"/>
              <a:t>Využívanie alebo hospodárske práva trvajú po celý život autorov a po dobu 70 rokov od smrti autora (Európske právo). Zákon upravujúci duševné vlastníctvo je premietnutý do prepracovaného znenia schváleného kráľovským zákonodarným dekrétom č. 1/1996 z 12. apríla.</a:t>
            </a:r>
          </a:p>
          <a:p>
            <a:pPr marL="139700" lvl="0" indent="0" algn="l">
              <a:buNone/>
            </a:pPr>
            <a:r>
              <a:rPr lang="en-US" sz="1600" dirty="0"/>
              <a:t>Je Copyleft </a:t>
            </a:r>
            <a:r>
              <a:rPr lang="sk-SK" sz="1600" dirty="0"/>
              <a:t>skutočne licenciou</a:t>
            </a:r>
            <a:r>
              <a:rPr lang="en-US" sz="1600" dirty="0"/>
              <a:t>?</a:t>
            </a:r>
            <a:endParaRPr lang="sk-SK" sz="1600" dirty="0"/>
          </a:p>
          <a:p>
            <a:pPr marL="139700" lvl="0" indent="0" algn="l">
              <a:buNone/>
            </a:pPr>
            <a:r>
              <a:rPr lang="sk-SK" sz="1600" dirty="0" err="1"/>
              <a:t>Copyleft</a:t>
            </a:r>
            <a:r>
              <a:rPr lang="sk-SK" sz="1600" dirty="0"/>
              <a:t> nie je licencia sama osebe, ale riadi sa niektorými usmernenia týkajúcich sa spôsobu spravovania licencie alebo zmluvy o dielo (využívanie, kopírovanie, distribúcia atď.).</a:t>
            </a:r>
          </a:p>
          <a:p>
            <a:pPr marL="139700" lvl="0" indent="0" algn="l">
              <a:buNone/>
            </a:pPr>
            <a:r>
              <a:rPr lang="sk-SK" sz="1600" dirty="0"/>
              <a:t>Keď si vyberiem licenciu, ktorá najlepšie vyhovuje mojej práci, musím čo najjasnejšie označiť, akými funkciami sa riadi</a:t>
            </a:r>
            <a:r>
              <a:rPr lang="en-US" sz="1600" dirty="0"/>
              <a:t>.</a:t>
            </a:r>
          </a:p>
          <a:p>
            <a:pPr marL="139700" lvl="0" indent="0" algn="l">
              <a:buNone/>
            </a:pPr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B6F6D444-9032-4776-BA1F-CA52185F8B40}"/>
              </a:ext>
            </a:extLst>
          </p:cNvPr>
          <p:cNvSpPr txBox="1"/>
          <p:nvPr/>
        </p:nvSpPr>
        <p:spPr>
          <a:xfrm>
            <a:off x="333838" y="239709"/>
            <a:ext cx="329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2. </a:t>
            </a:r>
            <a:r>
              <a:rPr lang="sk-SK" dirty="0"/>
              <a:t>DUŠEVNÉ VLASTNÍCTVO</a:t>
            </a:r>
            <a:endParaRPr lang="es-ES" dirty="0"/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83302A3B-85C0-4AC8-BFC8-2C494A7B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44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SEKCIA</a:t>
            </a:r>
            <a:r>
              <a:rPr lang="es-ES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 3. </a:t>
            </a:r>
            <a:r>
              <a:rPr lang="sk-SK" sz="3600" b="0" dirty="0">
                <a:solidFill>
                  <a:srgbClr val="F24F4F"/>
                </a:solidFill>
                <a:latin typeface="Cambria" panose="02040503050406030204" pitchFamily="18" charset="0"/>
              </a:rPr>
              <a:t>OBCHODNÁ ZNAČKA</a:t>
            </a:r>
            <a:endParaRPr lang="es-ES" sz="3600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DEFE814F-E2D5-4252-B2C2-886EBB3D8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707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Postupy a náklady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612" y="1201434"/>
            <a:ext cx="8881289" cy="3256266"/>
          </a:xfrm>
        </p:spPr>
        <p:txBody>
          <a:bodyPr/>
          <a:lstStyle/>
          <a:p>
            <a:pPr marL="139700" lvl="0" indent="0" algn="l">
              <a:buNone/>
            </a:pPr>
            <a:r>
              <a:rPr lang="sk-SK" sz="1600" dirty="0"/>
              <a:t>Akonáhle ste si vybrali svoje meno a vytvorili logo, ktoré obsahuje váš jedinečný návrh, je čas zaregistrovať značku, aby ste ju ochránili pred konkurenciou</a:t>
            </a:r>
            <a:r>
              <a:rPr lang="en-US" sz="1600" dirty="0"/>
              <a:t> a aby </a:t>
            </a:r>
            <a:r>
              <a:rPr lang="sk-SK" sz="1600" dirty="0"/>
              <a:t>ju</a:t>
            </a:r>
            <a:r>
              <a:rPr lang="en-US" sz="1600" dirty="0"/>
              <a:t> </a:t>
            </a:r>
            <a:r>
              <a:rPr lang="sk-SK" sz="1600" dirty="0"/>
              <a:t>niekto iný nemohol používať</a:t>
            </a:r>
            <a:r>
              <a:rPr lang="en-US" sz="1600" dirty="0"/>
              <a:t>.</a:t>
            </a:r>
            <a:endParaRPr lang="sk-SK" sz="1600" dirty="0"/>
          </a:p>
          <a:p>
            <a:pPr marL="139700" lvl="0" indent="0" algn="l">
              <a:buNone/>
            </a:pPr>
            <a:r>
              <a:rPr lang="en-US" sz="1600" dirty="0"/>
              <a:t>Registrácia </a:t>
            </a:r>
            <a:r>
              <a:rPr lang="sk-SK" sz="1600" dirty="0"/>
              <a:t>sa vykonáva na španielskom Úrade pre patenty a ochranné známky (SPTO), ktorého webová stránka</a:t>
            </a:r>
            <a:r>
              <a:rPr lang="en-US" sz="1600" dirty="0"/>
              <a:t> je </a:t>
            </a:r>
            <a:r>
              <a:rPr lang="en-US" sz="1600" dirty="0">
                <a:hlinkClick r:id="rId2"/>
              </a:rPr>
              <a:t>http://www.oepm.es</a:t>
            </a:r>
            <a:r>
              <a:rPr lang="en-US" sz="1600" dirty="0"/>
              <a:t>.</a:t>
            </a:r>
            <a:endParaRPr lang="sk-SK" sz="1600" dirty="0"/>
          </a:p>
          <a:p>
            <a:pPr marL="139700" lvl="0" indent="0" algn="l">
              <a:buNone/>
            </a:pPr>
            <a:r>
              <a:rPr lang="sk-SK" sz="1600" dirty="0"/>
              <a:t>Zapamätajte si! Chránená je len v tých triedach v ktorých si značku zaregistrujete</a:t>
            </a:r>
            <a:r>
              <a:rPr lang="en-US" sz="1600" dirty="0"/>
              <a:t>.</a:t>
            </a:r>
            <a:endParaRPr lang="sk-SK" sz="1600" dirty="0"/>
          </a:p>
          <a:p>
            <a:pPr marL="139700" lvl="0" indent="0" algn="l">
              <a:buNone/>
            </a:pPr>
            <a:r>
              <a:rPr lang="sk-SK" sz="1600" dirty="0"/>
              <a:t>V nasledujúcom odkaze vidíte triedy, ktoré sú k dispozícii na výber najvhodnejších tried</a:t>
            </a:r>
          </a:p>
          <a:p>
            <a:pPr marL="139700" lvl="0" indent="0" algn="l">
              <a:buNone/>
            </a:pPr>
            <a:r>
              <a:rPr lang="sk-SK" sz="1600" dirty="0"/>
              <a:t>Medzinárodná klasifikácia značkových výrobkov</a:t>
            </a:r>
            <a:r>
              <a:rPr lang="en-US" sz="1600" dirty="0"/>
              <a:t> </a:t>
            </a:r>
            <a:r>
              <a:rPr lang="sk-SK" sz="1600" dirty="0"/>
              <a:t>a služieb (CLINMAR) (</a:t>
            </a:r>
            <a:r>
              <a:rPr lang="sk-SK" sz="1600" dirty="0" err="1"/>
              <a:t>Nice</a:t>
            </a:r>
            <a:r>
              <a:rPr lang="sk-SK" sz="1600" dirty="0"/>
              <a:t> klasifikácia </a:t>
            </a:r>
            <a:r>
              <a:rPr lang="en-US" sz="1600" dirty="0"/>
              <a:t>10. </a:t>
            </a:r>
            <a:r>
              <a:rPr lang="en-US" sz="1600" dirty="0" err="1"/>
              <a:t>vydanie</a:t>
            </a:r>
            <a:r>
              <a:rPr lang="en-US" sz="1600" dirty="0"/>
              <a:t>, 2012)</a:t>
            </a:r>
          </a:p>
          <a:p>
            <a:pPr marL="139700" lvl="0" indent="0" algn="l">
              <a:buNone/>
            </a:pP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33838" y="239709"/>
            <a:ext cx="329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Sekcia</a:t>
            </a:r>
            <a:r>
              <a:rPr lang="es-ES" dirty="0"/>
              <a:t> 3. </a:t>
            </a:r>
            <a:r>
              <a:rPr lang="sk-SK" dirty="0"/>
              <a:t>OBCHODNÁ ZNAČKA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43FA87D2-397E-4884-B1BB-0C70092C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endParaRPr lang="en-US" sz="105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74889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891</Words>
  <Application>Microsoft Office PowerPoint</Application>
  <PresentationFormat>Prezentácia na obrazovke (16:9)</PresentationFormat>
  <Paragraphs>81</Paragraphs>
  <Slides>11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Cambria</vt:lpstr>
      <vt:lpstr>EB Garamond Medium</vt:lpstr>
      <vt:lpstr>EB Garamond</vt:lpstr>
      <vt:lpstr>Garamond</vt:lpstr>
      <vt:lpstr>Century Gothic</vt:lpstr>
      <vt:lpstr>Arial</vt:lpstr>
      <vt:lpstr>Simple Light</vt:lpstr>
      <vt:lpstr>Prezentácia programu PowerPoint</vt:lpstr>
      <vt:lpstr>Modul 1. OCHRANA SÚKROMIA (GDPR)</vt:lpstr>
      <vt:lpstr>SEKCIA 1. Uplatnenie všeobecného nariadenia ochrany údajov (GDPR)</vt:lpstr>
      <vt:lpstr>Uplatnenie všeobecného nariadenia ochrany údajov (GDPR)</vt:lpstr>
      <vt:lpstr>SEKCIA 2. DUŠEVNÉ VLASTNÍCTVO</vt:lpstr>
      <vt:lpstr>Práva duševného vlastníctva</vt:lpstr>
      <vt:lpstr>Registrácia/Copyleft</vt:lpstr>
      <vt:lpstr>SEKCIA 3. OBCHODNÁ ZNAČKA</vt:lpstr>
      <vt:lpstr>Postupy a náklady</vt:lpstr>
      <vt:lpstr>Prezentácia programu PowerPoint</vt:lpstr>
      <vt:lpstr>Ďakujem!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Mitkova Ludmila</cp:lastModifiedBy>
  <cp:revision>41</cp:revision>
  <dcterms:modified xsi:type="dcterms:W3CDTF">2020-02-12T19:39:43Z</dcterms:modified>
</cp:coreProperties>
</file>