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72" r:id="rId3"/>
    <p:sldId id="283" r:id="rId4"/>
    <p:sldId id="275" r:id="rId5"/>
    <p:sldId id="285" r:id="rId6"/>
    <p:sldId id="282" r:id="rId7"/>
    <p:sldId id="290" r:id="rId8"/>
    <p:sldId id="286" r:id="rId9"/>
    <p:sldId id="289" r:id="rId10"/>
    <p:sldId id="291" r:id="rId11"/>
    <p:sldId id="274" r:id="rId12"/>
  </p:sldIdLst>
  <p:sldSz cx="9144000" cy="5143500" type="screen16x9"/>
  <p:notesSz cx="6858000" cy="9144000"/>
  <p:embeddedFontLst>
    <p:embeddedFont>
      <p:font typeface="EB Garamond" charset="0"/>
      <p:regular r:id="rId14"/>
      <p:bold r:id="rId15"/>
      <p:italic r:id="rId16"/>
      <p:boldItalic r:id="rId17"/>
    </p:embeddedFont>
    <p:embeddedFont>
      <p:font typeface="Cambria" pitchFamily="18" charset="0"/>
      <p:regular r:id="rId18"/>
      <p:bold r:id="rId19"/>
      <p:italic r:id="rId20"/>
      <p:boldItalic r:id="rId21"/>
    </p:embeddedFont>
    <p:embeddedFont>
      <p:font typeface="EB Garamond Medium" charset="0"/>
      <p:regular r:id="rId22"/>
      <p:bold r:id="rId23"/>
      <p:italic r:id="rId24"/>
      <p:boldItalic r:id="rId25"/>
    </p:embeddedFont>
    <p:embeddedFont>
      <p:font typeface="Century Gothic" pitchFamily="34" charset="0"/>
      <p:regular r:id="rId26"/>
      <p:bold r:id="rId27"/>
      <p:italic r:id="rId28"/>
      <p:boldItalic r:id="rId29"/>
    </p:embeddedFont>
    <p:embeddedFont>
      <p:font typeface="Garamond"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4F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snapToGrid="0">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1860698"/>
            <a:ext cx="3863976" cy="79620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smtClean="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smtClean="0">
                <a:solidFill>
                  <a:srgbClr val="E06666"/>
                </a:solidFill>
                <a:latin typeface="Cambria"/>
                <a:ea typeface="Cambria"/>
                <a:cs typeface="Cambria"/>
                <a:sym typeface="Cambria"/>
              </a:rPr>
              <a:t>“</a:t>
            </a:r>
            <a:r>
              <a:rPr lang="ro-RO" sz="2400" b="0" dirty="0" smtClean="0">
                <a:solidFill>
                  <a:srgbClr val="E06666"/>
                </a:solidFill>
                <a:latin typeface="Cambria"/>
                <a:ea typeface="Cambria"/>
                <a:cs typeface="Cambria"/>
                <a:sym typeface="Cambria"/>
              </a:rPr>
              <a:t>Academia de arte şi meşteşuguri</a:t>
            </a:r>
            <a:r>
              <a:rPr lang="es" sz="2400" b="0" dirty="0" smtClean="0">
                <a:solidFill>
                  <a:srgbClr val="E06666"/>
                </a:solidFill>
                <a:latin typeface="Cambria"/>
                <a:ea typeface="Cambria"/>
                <a:cs typeface="Cambria"/>
                <a:sym typeface="Cambria"/>
              </a:rPr>
              <a:t>”</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3114675"/>
            <a:ext cx="4976100" cy="11538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xmlns="" id="{36F06DE5-45FC-444B-8859-B68E60C3FBBD}"/>
              </a:ext>
            </a:extLst>
          </p:cNvPr>
          <p:cNvSpPr/>
          <p:nvPr/>
        </p:nvSpPr>
        <p:spPr>
          <a:xfrm>
            <a:off x="191562" y="4418523"/>
            <a:ext cx="5996587" cy="523220"/>
          </a:xfrm>
          <a:prstGeom prst="rect">
            <a:avLst/>
          </a:prstGeom>
        </p:spPr>
        <p:txBody>
          <a:bodyPr wrap="square">
            <a:spAutoFit/>
          </a:bodyPr>
          <a:lstStyle/>
          <a:p>
            <a:r>
              <a:rPr lang="ro-RO" dirty="0" smtClean="0">
                <a:solidFill>
                  <a:srgbClr val="F24F4F"/>
                </a:solidFill>
              </a:rPr>
              <a:t>Noi cerințe ale Politicii de confidențialitate + Proprietate intelectuală și marcă comercială</a:t>
            </a:r>
            <a:endParaRPr lang="es-ES" dirty="0">
              <a:solidFill>
                <a:srgbClr val="F24F4F"/>
              </a:solidFill>
              <a:latin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3500" y="808074"/>
            <a:ext cx="7138200" cy="842228"/>
          </a:xfrm>
        </p:spPr>
        <p:txBody>
          <a:bodyPr/>
          <a:lstStyle/>
          <a:p>
            <a:r>
              <a:rPr lang="es-ES" dirty="0" err="1" smtClean="0">
                <a:solidFill>
                  <a:srgbClr val="F24F4F"/>
                </a:solidFill>
                <a:latin typeface="Cambria" panose="02040503050406030204" pitchFamily="18" charset="0"/>
              </a:rPr>
              <a:t>Procedur</a:t>
            </a:r>
            <a:r>
              <a:rPr lang="ro-RO" dirty="0" smtClean="0">
                <a:solidFill>
                  <a:srgbClr val="F24F4F"/>
                </a:solidFill>
                <a:latin typeface="Cambria" panose="02040503050406030204" pitchFamily="18" charset="0"/>
              </a:rPr>
              <a:t>i şi costuri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80484" y="1998920"/>
            <a:ext cx="7729869" cy="2458779"/>
          </a:xfrm>
        </p:spPr>
        <p:txBody>
          <a:bodyPr/>
          <a:lstStyle/>
          <a:p>
            <a:pPr algn="l">
              <a:buNone/>
            </a:pPr>
            <a:r>
              <a:rPr lang="ro-RO" sz="1600" dirty="0" smtClean="0"/>
              <a:t>	</a:t>
            </a:r>
            <a:r>
              <a:rPr lang="vi-VN" sz="1800" dirty="0" smtClean="0"/>
              <a:t>Costul </a:t>
            </a:r>
            <a:r>
              <a:rPr lang="vi-VN" sz="1800" dirty="0" smtClean="0"/>
              <a:t>înregistrării mărcii</a:t>
            </a:r>
            <a:br>
              <a:rPr lang="vi-VN" sz="1800" dirty="0" smtClean="0"/>
            </a:br>
            <a:r>
              <a:rPr lang="vi-VN" sz="1800" dirty="0" smtClean="0"/>
              <a:t>Da, înregistrarea unei mărci are acum un cost. Dacă o faceți pe cont propriu, așa cum vă explicăm aici, economiile vor vedea că este considerabil în ceea ce privește crearea de registru. </a:t>
            </a:r>
          </a:p>
          <a:p>
            <a:pPr marL="139700" lvl="0" indent="0" algn="l">
              <a:buNone/>
            </a:pPr>
            <a:endParaRPr lang="es-ES" sz="1600"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3. </a:t>
            </a:r>
            <a:r>
              <a:rPr lang="ro-RO" dirty="0" smtClean="0"/>
              <a:t>MARCA DE COMERŢ</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xmlns="" val="152543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6000" dirty="0" smtClean="0">
                <a:solidFill>
                  <a:srgbClr val="E06666"/>
                </a:solidFill>
                <a:latin typeface="Cambria"/>
                <a:ea typeface="Cambria"/>
                <a:cs typeface="Cambria"/>
                <a:sym typeface="Cambria"/>
              </a:rPr>
              <a:t>VĂ MULŢUMESC</a:t>
            </a:r>
            <a:r>
              <a:rPr lang="es" sz="6000" dirty="0" smtClean="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679035" y="2045806"/>
            <a:ext cx="7239345" cy="1586432"/>
          </a:xfrm>
          <a:prstGeom prst="rect">
            <a:avLst/>
          </a:prstGeom>
        </p:spPr>
        <p:txBody>
          <a:bodyPr spcFirstLastPara="1" wrap="square" lIns="91425" tIns="91425" rIns="91425" bIns="91425" anchor="t" anchorCtr="0">
            <a:noAutofit/>
          </a:bodyPr>
          <a:lstStyle/>
          <a:p>
            <a:pPr lvl="0"/>
            <a:r>
              <a:rPr lang="es" sz="3200" b="0" dirty="0" smtClean="0">
                <a:solidFill>
                  <a:srgbClr val="E06666"/>
                </a:solidFill>
                <a:latin typeface="Cambria"/>
                <a:ea typeface="Cambria"/>
                <a:cs typeface="Cambria"/>
                <a:sym typeface="Cambria"/>
              </a:rPr>
              <a:t>Modul</a:t>
            </a:r>
            <a:r>
              <a:rPr lang="ro-RO" sz="3200" b="0" dirty="0" smtClean="0">
                <a:solidFill>
                  <a:srgbClr val="E06666"/>
                </a:solidFill>
                <a:latin typeface="Cambria"/>
                <a:ea typeface="Cambria"/>
                <a:cs typeface="Cambria"/>
                <a:sym typeface="Cambria"/>
              </a:rPr>
              <a:t>ul</a:t>
            </a:r>
            <a:r>
              <a:rPr lang="es" sz="3200" b="0" dirty="0" smtClean="0">
                <a:solidFill>
                  <a:srgbClr val="E06666"/>
                </a:solidFill>
                <a:latin typeface="Cambria"/>
                <a:ea typeface="Cambria"/>
                <a:cs typeface="Cambria"/>
                <a:sym typeface="Cambria"/>
              </a:rPr>
              <a:t> </a:t>
            </a:r>
            <a:r>
              <a:rPr lang="es" sz="3200" b="0" dirty="0">
                <a:solidFill>
                  <a:srgbClr val="E06666"/>
                </a:solidFill>
                <a:latin typeface="Cambria"/>
                <a:ea typeface="Cambria"/>
                <a:cs typeface="Cambria"/>
                <a:sym typeface="Cambria"/>
              </a:rPr>
              <a:t>1.</a:t>
            </a:r>
            <a:r>
              <a:rPr lang="es-ES" sz="3200" b="0" dirty="0">
                <a:solidFill>
                  <a:srgbClr val="E06666"/>
                </a:solidFill>
                <a:latin typeface="Cambria"/>
                <a:ea typeface="Cambria"/>
                <a:cs typeface="Cambria"/>
                <a:sym typeface="Cambria"/>
              </a:rPr>
              <a:t> </a:t>
            </a:r>
            <a:r>
              <a:rPr lang="ro-RO" sz="3200" b="0" dirty="0" smtClean="0">
                <a:solidFill>
                  <a:srgbClr val="E06666"/>
                </a:solidFill>
                <a:latin typeface="Cambria"/>
                <a:ea typeface="Cambria"/>
                <a:cs typeface="Cambria"/>
                <a:sym typeface="Cambria"/>
              </a:rPr>
              <a:t>POLITICA DE CONFIDENŢIALITATE</a:t>
            </a:r>
            <a:endParaRPr lang="en-US"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018675"/>
            <a:ext cx="7138200" cy="2458172"/>
          </a:xfrm>
        </p:spPr>
        <p:txBody>
          <a:bodyPr/>
          <a:lstStyle/>
          <a:p>
            <a:r>
              <a:rPr lang="es-ES" b="0" dirty="0" smtClean="0">
                <a:solidFill>
                  <a:srgbClr val="F24F4F"/>
                </a:solidFill>
                <a:latin typeface="Cambria" panose="02040503050406030204" pitchFamily="18" charset="0"/>
              </a:rPr>
              <a:t>UNIT</a:t>
            </a:r>
            <a:r>
              <a:rPr lang="ro-RO" b="0" dirty="0" smtClean="0">
                <a:solidFill>
                  <a:srgbClr val="F24F4F"/>
                </a:solidFill>
                <a:latin typeface="Cambria" panose="02040503050406030204" pitchFamily="18" charset="0"/>
              </a:rPr>
              <a:t>ATEA</a:t>
            </a:r>
            <a:r>
              <a:rPr lang="es-ES" b="0" dirty="0" smtClean="0">
                <a:solidFill>
                  <a:srgbClr val="F24F4F"/>
                </a:solidFill>
                <a:latin typeface="Cambria" panose="02040503050406030204" pitchFamily="18" charset="0"/>
              </a:rPr>
              <a:t> </a:t>
            </a:r>
            <a:r>
              <a:rPr lang="es-ES" b="0" dirty="0">
                <a:solidFill>
                  <a:srgbClr val="F24F4F"/>
                </a:solidFill>
                <a:latin typeface="Cambria" panose="02040503050406030204" pitchFamily="18" charset="0"/>
              </a:rPr>
              <a:t>1. </a:t>
            </a:r>
            <a:r>
              <a:rPr lang="ro-RO" sz="3200" dirty="0" smtClean="0">
                <a:solidFill>
                  <a:srgbClr val="F24F4F"/>
                </a:solidFill>
              </a:rPr>
              <a:t>APLICAREA REGULAMENTULUI GENERAL PRIVIND PROTECȚIA DATELOR</a:t>
            </a:r>
            <a:r>
              <a:rPr lang="ro-RO" dirty="0" smtClean="0"/>
              <a:t/>
            </a:r>
            <a:br>
              <a:rPr lang="ro-RO" dirty="0" smtClean="0"/>
            </a:b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xmlns=""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2893" y="637953"/>
            <a:ext cx="7685765" cy="978196"/>
          </a:xfrm>
        </p:spPr>
        <p:txBody>
          <a:bodyPr/>
          <a:lstStyle/>
          <a:p>
            <a:r>
              <a:rPr lang="ro-RO" sz="2400" dirty="0" smtClean="0">
                <a:solidFill>
                  <a:srgbClr val="F24F4F"/>
                </a:solidFill>
              </a:rPr>
              <a:t>Aplicarea Regulamentului general privind protecția datelor</a:t>
            </a:r>
            <a:endParaRPr lang="ro-RO" sz="2400" dirty="0">
              <a:solidFill>
                <a:srgbClr val="F24F4F"/>
              </a:solidFill>
            </a:endParaRPr>
          </a:p>
        </p:txBody>
      </p:sp>
      <p:sp>
        <p:nvSpPr>
          <p:cNvPr id="3" name="2 Marcador de texto"/>
          <p:cNvSpPr>
            <a:spLocks noGrp="1"/>
          </p:cNvSpPr>
          <p:nvPr>
            <p:ph type="body" idx="1"/>
          </p:nvPr>
        </p:nvSpPr>
        <p:spPr>
          <a:xfrm>
            <a:off x="432450" y="1538126"/>
            <a:ext cx="7138200" cy="1741500"/>
          </a:xfrm>
        </p:spPr>
        <p:txBody>
          <a:bodyPr/>
          <a:lstStyle/>
          <a:p>
            <a:pPr marL="139700" indent="0" algn="l">
              <a:buNone/>
            </a:pPr>
            <a:r>
              <a:rPr lang="ro-RO" sz="1300" dirty="0" smtClean="0"/>
              <a:t>GDPR se aplică pentru:</a:t>
            </a:r>
            <a:br>
              <a:rPr lang="ro-RO" sz="1300" dirty="0" smtClean="0"/>
            </a:br>
            <a:r>
              <a:rPr lang="ro-RO" sz="1300" dirty="0" smtClean="0"/>
              <a:t>O companie sau entitate care prelucrează datele cu caracter personal ca parte a activității uneia dintre sucursalele sale stabilite în UE, indiferent de locul în care sunt prelucrate datele; sau</a:t>
            </a:r>
            <a:br>
              <a:rPr lang="ro-RO" sz="1300" dirty="0" smtClean="0"/>
            </a:br>
            <a:r>
              <a:rPr lang="ro-RO" sz="1300" dirty="0" smtClean="0"/>
              <a:t>O companie înființată în afara UE și care oferă bunuri / servicii (plătite sau gratuite) sau monitorizează comportamentul persoanelor din UE.</a:t>
            </a:r>
            <a:br>
              <a:rPr lang="ro-RO" sz="1300" dirty="0" smtClean="0"/>
            </a:br>
            <a:r>
              <a:rPr lang="ro-RO" sz="1300" dirty="0" smtClean="0"/>
              <a:t>Dacă compania dvs. este o întreprindere mică și mijlocie („IMM”) care prelucrează datele cu caracter personal descrise mai sus, trebuie să respectați GDPR. Cu toate acestea, dacă prelucrarea datelor cu caracter personal nu este o parte esențială a activității dvs. și activitatea dvs. nu creează riscuri pentru persoane fizice, atunci anumite obligații ale GDPR nu se vor aplica pentru dvs. (de exemplu, numirea unui responsabil cu protecția datelor (DPO) „)). Rețineți că „activitățile de bază” ar trebui să includă activități în care prelucrarea datelor face parte integrantă din activitățile operatorului sau ale procesatorului.</a:t>
            </a:r>
            <a:endParaRPr lang="es-ES" sz="1300" dirty="0"/>
          </a:p>
        </p:txBody>
      </p:sp>
      <p:sp>
        <p:nvSpPr>
          <p:cNvPr id="4" name="3 CuadroTexto"/>
          <p:cNvSpPr txBox="1"/>
          <p:nvPr/>
        </p:nvSpPr>
        <p:spPr>
          <a:xfrm>
            <a:off x="432450" y="206156"/>
            <a:ext cx="4668188" cy="738664"/>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ro-RO" dirty="0" smtClean="0"/>
              <a:t>Aplicarea Regulamentului general privind protecția datelor</a:t>
            </a:r>
          </a:p>
          <a:p>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xmlns=""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679543"/>
            <a:ext cx="7138200" cy="1263600"/>
          </a:xfrm>
        </p:spPr>
        <p:txBody>
          <a:bodyPr/>
          <a:lstStyle/>
          <a:p>
            <a:r>
              <a:rPr lang="es-ES" sz="3600" b="0" dirty="0" smtClean="0">
                <a:solidFill>
                  <a:srgbClr val="F24F4F"/>
                </a:solidFill>
                <a:latin typeface="Cambria" panose="02040503050406030204" pitchFamily="18" charset="0"/>
              </a:rPr>
              <a:t>UNIT</a:t>
            </a:r>
            <a:r>
              <a:rPr lang="ro-RO" sz="3600" b="0" dirty="0" smtClean="0">
                <a:solidFill>
                  <a:srgbClr val="F24F4F"/>
                </a:solidFill>
                <a:latin typeface="Cambria" panose="02040503050406030204" pitchFamily="18" charset="0"/>
              </a:rPr>
              <a:t>ATEA</a:t>
            </a:r>
            <a:r>
              <a:rPr lang="es-ES" sz="3600" b="0" dirty="0" smtClean="0">
                <a:solidFill>
                  <a:srgbClr val="F24F4F"/>
                </a:solidFill>
                <a:latin typeface="Cambria" panose="02040503050406030204" pitchFamily="18" charset="0"/>
              </a:rPr>
              <a:t> </a:t>
            </a:r>
            <a:r>
              <a:rPr lang="es-ES" sz="3600" b="0" dirty="0">
                <a:solidFill>
                  <a:srgbClr val="F24F4F"/>
                </a:solidFill>
                <a:latin typeface="Cambria" panose="02040503050406030204" pitchFamily="18" charset="0"/>
              </a:rPr>
              <a:t>2. </a:t>
            </a:r>
            <a:r>
              <a:rPr lang="ro-RO" sz="3600" b="0" dirty="0" smtClean="0">
                <a:solidFill>
                  <a:srgbClr val="F24F4F"/>
                </a:solidFill>
                <a:latin typeface="Cambria" panose="02040503050406030204" pitchFamily="18" charset="0"/>
              </a:rPr>
              <a:t>PROPRIETATE INTELECTUALĂ</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xmlns="" val="20242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ro-RO" sz="3200" dirty="0" smtClean="0">
                <a:solidFill>
                  <a:srgbClr val="F24F4F"/>
                </a:solidFill>
                <a:latin typeface="Cambria" panose="02040503050406030204" pitchFamily="18" charset="0"/>
              </a:rPr>
              <a:t>Drepturile proprietăţii intelectuale</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256266"/>
          </a:xfrm>
        </p:spPr>
        <p:txBody>
          <a:bodyPr/>
          <a:lstStyle/>
          <a:p>
            <a:pPr marL="139700" lvl="0" indent="0" algn="l">
              <a:buNone/>
            </a:pPr>
            <a:r>
              <a:rPr lang="en-GB" sz="1600" dirty="0"/>
              <a:t> </a:t>
            </a:r>
            <a:r>
              <a:rPr lang="ro-RO" sz="1600" dirty="0" smtClean="0"/>
              <a:t>Proprietatea intelectuală este ansamblul de drepturi care corespund autorilor și celorlalți proprietari (artiști, producători, difuzori ...) cu privire la lucrările și beneficiile rezultate din crearea lor.</a:t>
            </a:r>
            <a:br>
              <a:rPr lang="ro-RO" sz="1600" dirty="0" smtClean="0"/>
            </a:br>
            <a:r>
              <a:rPr lang="ro-RO" sz="1600" dirty="0" smtClean="0"/>
              <a:t>O lucrare este pe deplin protejată de lege în același timp al creării acesteia și fără a fi nevoie de cerințe formale.</a:t>
            </a:r>
            <a:br>
              <a:rPr lang="ro-RO" sz="1600" dirty="0" smtClean="0"/>
            </a:br>
            <a:r>
              <a:rPr lang="ro-RO" sz="1600" dirty="0" smtClean="0"/>
              <a:t>ESTE NECESARĂ ÎNREGISTRAREA UNEI MUNCI PENTRU A O PROTEJA?</a:t>
            </a:r>
            <a:br>
              <a:rPr lang="ro-RO" sz="1600" dirty="0" smtClean="0"/>
            </a:br>
            <a:r>
              <a:rPr lang="ro-RO" sz="1600" dirty="0" smtClean="0"/>
              <a:t>Cu toate </a:t>
            </a:r>
            <a:r>
              <a:rPr lang="ro-RO" sz="1600" dirty="0" smtClean="0"/>
              <a:t>acestea, este convenabil să indicați rezervarea drepturilor și simbolul NU, cu toate acestea, este convenabil să indicați rezervarea drepturilor și simbolul ©, în cazul unei lucrări.</a:t>
            </a:r>
            <a:br>
              <a:rPr lang="ro-RO" sz="1600" dirty="0" smtClean="0"/>
            </a:br>
            <a:r>
              <a:rPr lang="ro-RO" sz="1600" dirty="0" smtClean="0"/>
              <a:t>Înregistrarea este o protecție a drepturilor de proprietate intelectuală, deoarece constituie o dovadă calificată a existenței drepturilor înregistrate.</a:t>
            </a:r>
            <a:br>
              <a:rPr lang="ro-RO" sz="1600" dirty="0" smtClean="0"/>
            </a:br>
            <a:endParaRPr lang="es-ES" sz="1600" dirty="0"/>
          </a:p>
        </p:txBody>
      </p:sp>
      <p:sp>
        <p:nvSpPr>
          <p:cNvPr id="4" name="3 CuadroTexto"/>
          <p:cNvSpPr txBox="1"/>
          <p:nvPr/>
        </p:nvSpPr>
        <p:spPr>
          <a:xfrm>
            <a:off x="333838" y="239709"/>
            <a:ext cx="3717167" cy="307777"/>
          </a:xfrm>
          <a:prstGeom prst="rect">
            <a:avLst/>
          </a:prstGeom>
          <a:noFill/>
        </p:spPr>
        <p:txBody>
          <a:bodyPr wrap="square" rtlCol="0">
            <a:spAutoFit/>
          </a:bodyPr>
          <a:lstStyle/>
          <a:p>
            <a:r>
              <a:rPr lang="es-ES" dirty="0" err="1" smtClean="0"/>
              <a:t>Unit</a:t>
            </a:r>
            <a:r>
              <a:rPr lang="ro-RO" dirty="0" smtClean="0"/>
              <a:t>tea</a:t>
            </a:r>
            <a:r>
              <a:rPr lang="es-ES" dirty="0" smtClean="0"/>
              <a:t> </a:t>
            </a:r>
            <a:r>
              <a:rPr lang="es-ES" dirty="0"/>
              <a:t>2. </a:t>
            </a:r>
            <a:r>
              <a:rPr lang="ro-RO" dirty="0" smtClean="0"/>
              <a:t>PROPRIETATE INTELECTUALĂ</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xmlns="" val="22315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smtClean="0">
                <a:solidFill>
                  <a:srgbClr val="F24F4F"/>
                </a:solidFill>
                <a:latin typeface="Cambria" panose="02040503050406030204" pitchFamily="18" charset="0"/>
              </a:rPr>
              <a:t>Regist</a:t>
            </a:r>
            <a:r>
              <a:rPr lang="ro-RO" dirty="0" smtClean="0">
                <a:solidFill>
                  <a:srgbClr val="F24F4F"/>
                </a:solidFill>
                <a:latin typeface="Cambria" panose="02040503050406030204" pitchFamily="18" charset="0"/>
              </a:rPr>
              <a:t>ru</a:t>
            </a:r>
            <a:r>
              <a:rPr lang="es-ES" dirty="0" smtClean="0">
                <a:solidFill>
                  <a:srgbClr val="F24F4F"/>
                </a:solidFill>
                <a:latin typeface="Cambria" panose="02040503050406030204" pitchFamily="18" charset="0"/>
              </a:rPr>
              <a:t>/</a:t>
            </a:r>
            <a:r>
              <a:rPr lang="es-ES" dirty="0" err="1" smtClean="0">
                <a:solidFill>
                  <a:srgbClr val="F24F4F"/>
                </a:solidFill>
                <a:latin typeface="Cambria" panose="02040503050406030204" pitchFamily="18" charset="0"/>
              </a:rPr>
              <a:t>Copyleft</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256266"/>
          </a:xfrm>
        </p:spPr>
        <p:txBody>
          <a:bodyPr/>
          <a:lstStyle/>
          <a:p>
            <a:pPr marL="139700" lvl="0" indent="0" algn="l">
              <a:buNone/>
            </a:pPr>
            <a:r>
              <a:rPr lang="ro-RO" dirty="0" smtClean="0"/>
              <a:t>Inregistreaza-te:</a:t>
            </a:r>
            <a:br>
              <a:rPr lang="ro-RO" dirty="0" smtClean="0"/>
            </a:br>
            <a:r>
              <a:rPr lang="ro-RO" dirty="0" smtClean="0"/>
              <a:t>Înregistrarea nu este obligatorie, dar voluntară. În dreptul anglo-saxon, se folosește noțiunea de drept de autor, care include în general partea patrimonială a drepturilor de autor (drepturi economice).</a:t>
            </a:r>
            <a:br>
              <a:rPr lang="ro-RO" dirty="0" smtClean="0"/>
            </a:br>
            <a:r>
              <a:rPr lang="ro-RO" dirty="0" smtClean="0"/>
              <a:t>Exploatarea sau drepturile economice durează viața autorilor și până la 70 de ani de la moartea autorului (Dreptul european). Legea care reglementează proprietatea intelectuală este reflectată în textul reformat, aprobat prin Decretul legislativ regal 1/1996, din 12 aprilie.</a:t>
            </a:r>
            <a:br>
              <a:rPr lang="ro-RO" dirty="0" smtClean="0"/>
            </a:br>
            <a:r>
              <a:rPr lang="ro-RO" dirty="0" smtClean="0"/>
              <a:t>Copyleft este cu adevărat o licență?</a:t>
            </a:r>
            <a:br>
              <a:rPr lang="ro-RO" dirty="0" smtClean="0"/>
            </a:br>
            <a:r>
              <a:rPr lang="ro-RO" dirty="0" smtClean="0"/>
              <a:t>Copyleft nu este o licență în sine, ci câteva ghiduri privind modul în care trebuie gestionată licența sau contractul lucrării (exploatare, copiere, distribuție etc.).</a:t>
            </a:r>
            <a:br>
              <a:rPr lang="ro-RO" dirty="0" smtClean="0"/>
            </a:br>
            <a:r>
              <a:rPr lang="ro-RO" dirty="0" smtClean="0"/>
              <a:t>Când aleg licența care se potrivește cel mai bine lucrărilor mele, va trebui să indic cât de clar posibil în funcție de caracteristicile pe care le reglementează.</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p:cNvSpPr txBox="1"/>
          <p:nvPr/>
        </p:nvSpPr>
        <p:spPr>
          <a:xfrm>
            <a:off x="333838" y="239709"/>
            <a:ext cx="3717167" cy="307777"/>
          </a:xfrm>
          <a:prstGeom prst="rect">
            <a:avLst/>
          </a:prstGeom>
          <a:noFill/>
        </p:spPr>
        <p:txBody>
          <a:bodyPr wrap="square" rtlCol="0">
            <a:spAutoFit/>
          </a:bodyPr>
          <a:lstStyle/>
          <a:p>
            <a:r>
              <a:rPr lang="es-ES" dirty="0" err="1" smtClean="0"/>
              <a:t>Unit</a:t>
            </a:r>
            <a:r>
              <a:rPr lang="ro-RO" dirty="0" smtClean="0"/>
              <a:t>tea</a:t>
            </a:r>
            <a:r>
              <a:rPr lang="es-ES" dirty="0" smtClean="0"/>
              <a:t> </a:t>
            </a:r>
            <a:r>
              <a:rPr lang="es-ES" dirty="0"/>
              <a:t>2. </a:t>
            </a:r>
            <a:r>
              <a:rPr lang="ro-RO" dirty="0" smtClean="0"/>
              <a:t>PROPRIETATE INTELECTUALĂ</a:t>
            </a:r>
            <a:endParaRPr lang="es-ES" dirty="0"/>
          </a:p>
        </p:txBody>
      </p:sp>
    </p:spTree>
    <p:extLst>
      <p:ext uri="{BB962C8B-B14F-4D97-AF65-F5344CB8AC3E}">
        <p14:creationId xmlns:p14="http://schemas.microsoft.com/office/powerpoint/2010/main" xmlns="" val="25444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smtClean="0">
                <a:solidFill>
                  <a:srgbClr val="F24F4F"/>
                </a:solidFill>
                <a:latin typeface="Cambria" panose="02040503050406030204" pitchFamily="18" charset="0"/>
              </a:rPr>
              <a:t>UNITATTEA </a:t>
            </a:r>
            <a:r>
              <a:rPr lang="es-ES" sz="3600" b="0" dirty="0">
                <a:solidFill>
                  <a:srgbClr val="F24F4F"/>
                </a:solidFill>
                <a:latin typeface="Cambria" panose="02040503050406030204" pitchFamily="18" charset="0"/>
              </a:rPr>
              <a:t>3. </a:t>
            </a:r>
            <a:r>
              <a:rPr lang="es-ES" sz="3600" b="0" dirty="0" smtClean="0">
                <a:solidFill>
                  <a:srgbClr val="F24F4F"/>
                </a:solidFill>
                <a:latin typeface="Cambria" panose="02040503050406030204" pitchFamily="18" charset="0"/>
              </a:rPr>
              <a:t>MARCA DE COMER</a:t>
            </a:r>
            <a:r>
              <a:rPr lang="ro-RO" sz="3600" b="0" dirty="0" smtClean="0">
                <a:solidFill>
                  <a:srgbClr val="F24F4F"/>
                </a:solidFill>
                <a:latin typeface="Cambria" panose="02040503050406030204" pitchFamily="18" charset="0"/>
              </a:rPr>
              <a:t>Ţ</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xmlns="" val="409707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ro-RO" dirty="0" smtClean="0">
                <a:solidFill>
                  <a:srgbClr val="F24F4F"/>
                </a:solidFill>
                <a:latin typeface="Cambria" panose="02040503050406030204" pitchFamily="18" charset="0"/>
              </a:rPr>
              <a:t>Proceduri şi costuri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61507" y="1477926"/>
            <a:ext cx="8389088" cy="2979774"/>
          </a:xfrm>
        </p:spPr>
        <p:txBody>
          <a:bodyPr/>
          <a:lstStyle/>
          <a:p>
            <a:pPr marL="139700" lvl="0" indent="0" algn="l">
              <a:buNone/>
            </a:pPr>
            <a:r>
              <a:rPr lang="ro-RO" sz="1800" dirty="0" smtClean="0"/>
              <a:t>După ce ai ales numele tău și ai creat logo-ul, care include propunerea ta unică de valoare, este timpul să înregistrezi marca pentru a-l proteja de concurență și că nu poate fi folosit de alții.</a:t>
            </a:r>
            <a:br>
              <a:rPr lang="ro-RO" sz="1800" dirty="0" smtClean="0"/>
            </a:br>
            <a:r>
              <a:rPr lang="ro-RO" sz="1800" dirty="0" smtClean="0"/>
              <a:t>Înregistrarea se face la Oficiul </a:t>
            </a:r>
            <a:r>
              <a:rPr lang="ro-RO" sz="1800" dirty="0" smtClean="0"/>
              <a:t>de </a:t>
            </a:r>
            <a:r>
              <a:rPr lang="ro-RO" sz="1800" dirty="0" smtClean="0"/>
              <a:t>brevete și mărci comerciale </a:t>
            </a:r>
            <a:r>
              <a:rPr lang="ro-RO" sz="1800" dirty="0" smtClean="0"/>
              <a:t>din orice ţară UE.</a:t>
            </a:r>
            <a:r>
              <a:rPr lang="ro-RO" sz="1800" dirty="0" smtClean="0"/>
              <a:t/>
            </a:r>
            <a:br>
              <a:rPr lang="ro-RO" sz="1800" dirty="0" smtClean="0"/>
            </a:br>
            <a:r>
              <a:rPr lang="ro-RO" sz="1800" dirty="0" smtClean="0"/>
              <a:t>Nu uitați !: Protejați doar clasele în care vă înregistrați </a:t>
            </a:r>
            <a:r>
              <a:rPr lang="ro-RO" sz="1800" dirty="0" smtClean="0"/>
              <a:t>marca.</a:t>
            </a:r>
            <a:r>
              <a:rPr lang="ro-RO" sz="1600" dirty="0" smtClean="0"/>
              <a:t/>
            </a:r>
            <a:br>
              <a:rPr lang="ro-RO" sz="1600" dirty="0" smtClean="0"/>
            </a:br>
            <a:endParaRPr lang="es-ES" sz="1600"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3. </a:t>
            </a:r>
            <a:r>
              <a:rPr lang="ro-RO" dirty="0" smtClean="0"/>
              <a:t>MARCA DE COMERŢ</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xmlns="" val="23774889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562</Words>
  <Application>Microsoft Office PowerPoint</Application>
  <PresentationFormat>On-screen Show (16:9)</PresentationFormat>
  <Paragraphs>50</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EB Garamond</vt:lpstr>
      <vt:lpstr>Cambria</vt:lpstr>
      <vt:lpstr>EB Garamond Medium</vt:lpstr>
      <vt:lpstr>Century Gothic</vt:lpstr>
      <vt:lpstr>Times New Roman</vt:lpstr>
      <vt:lpstr>Garamond</vt:lpstr>
      <vt:lpstr>Simple Light</vt:lpstr>
      <vt:lpstr> ARTCademy “Academia de arte şi meşteşuguri”</vt:lpstr>
      <vt:lpstr>Modulul 1. POLITICA DE CONFIDENŢIALITATE</vt:lpstr>
      <vt:lpstr>UNITATEA 1. APLICAREA REGULAMENTULUI GENERAL PRIVIND PROTECȚIA DATELOR </vt:lpstr>
      <vt:lpstr>Aplicarea Regulamentului general privind protecția datelor</vt:lpstr>
      <vt:lpstr>UNITATEA 2. PROPRIETATE INTELECTUALĂ</vt:lpstr>
      <vt:lpstr>Drepturile proprietăţii intelectuale</vt:lpstr>
      <vt:lpstr>Registru/Copyleft</vt:lpstr>
      <vt:lpstr>UNITATTEA 3. MARCA DE COMERŢ</vt:lpstr>
      <vt:lpstr>Proceduri şi costuri</vt:lpstr>
      <vt:lpstr>Proceduri şi costuri</vt:lpstr>
      <vt:lpstr>VĂ MULŢUMESC!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secretariat.edunet@gmail.com</cp:lastModifiedBy>
  <cp:revision>39</cp:revision>
  <dcterms:modified xsi:type="dcterms:W3CDTF">2020-02-07T14:03:03Z</dcterms:modified>
</cp:coreProperties>
</file>