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13"/>
  </p:notesMasterIdLst>
  <p:sldIdLst>
    <p:sldId id="256" r:id="rId2"/>
    <p:sldId id="272" r:id="rId3"/>
    <p:sldId id="283" r:id="rId4"/>
    <p:sldId id="275" r:id="rId5"/>
    <p:sldId id="285" r:id="rId6"/>
    <p:sldId id="282" r:id="rId7"/>
    <p:sldId id="290" r:id="rId8"/>
    <p:sldId id="286" r:id="rId9"/>
    <p:sldId id="289" r:id="rId10"/>
    <p:sldId id="291"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itchFamily="2" charset="0"/>
      <p:regular r:id="rId22"/>
      <p:bold r:id="rId23"/>
      <p:italic r:id="rId24"/>
      <p:boldItalic r:id="rId25"/>
    </p:embeddedFont>
    <p:embeddedFont>
      <p:font typeface="EB Garamond Medium" pitchFamily="2"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83"/>
    <p:restoredTop sz="91599"/>
  </p:normalViewPr>
  <p:slideViewPr>
    <p:cSldViewPr snapToGrid="0">
      <p:cViewPr varScale="1">
        <p:scale>
          <a:sx n="157" d="100"/>
          <a:sy n="157" d="100"/>
        </p:scale>
        <p:origin x="624" y="1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epm.es/"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3114675"/>
            <a:ext cx="4976100" cy="115385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243527" y="3912475"/>
            <a:ext cx="3695242" cy="461665"/>
          </a:xfrm>
          <a:prstGeom prst="rect">
            <a:avLst/>
          </a:prstGeom>
        </p:spPr>
        <p:txBody>
          <a:bodyPr wrap="none">
            <a:spAutoFit/>
          </a:bodyPr>
          <a:lstStyle/>
          <a:p>
            <a:r>
              <a:rPr lang="en-US" sz="1200" dirty="0">
                <a:solidFill>
                  <a:srgbClr val="E06666"/>
                </a:solidFill>
                <a:latin typeface="Cambria"/>
              </a:rPr>
              <a:t>NOWE WYMAGANIA POLITYKI PRYWATNOŚCI </a:t>
            </a:r>
          </a:p>
          <a:p>
            <a:r>
              <a:rPr lang="en-US" sz="1200" dirty="0">
                <a:solidFill>
                  <a:srgbClr val="E06666"/>
                </a:solidFill>
                <a:latin typeface="Cambria"/>
              </a:rPr>
              <a:t>+ WŁASNOŚĆ INTELEKTUALNA I ZNAK TOWAROWY </a:t>
            </a:r>
            <a:endParaRPr lang="es-ES" dirty="0">
              <a:solidFill>
                <a:srgbClr val="E06666"/>
              </a:solidFill>
              <a:latin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Procedury</a:t>
            </a:r>
            <a:r>
              <a:rPr lang="es-ES" dirty="0">
                <a:solidFill>
                  <a:srgbClr val="F24F4F"/>
                </a:solidFill>
                <a:latin typeface="Cambria" panose="02040503050406030204" pitchFamily="18" charset="0"/>
              </a:rPr>
              <a:t> i </a:t>
            </a:r>
            <a:r>
              <a:rPr lang="es-ES" dirty="0" err="1">
                <a:solidFill>
                  <a:srgbClr val="F24F4F"/>
                </a:solidFill>
                <a:latin typeface="Cambria" panose="02040503050406030204" pitchFamily="18" charset="0"/>
              </a:rPr>
              <a:t>koszty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42696" y="1789831"/>
            <a:ext cx="8881289" cy="3256266"/>
          </a:xfrm>
        </p:spPr>
        <p:txBody>
          <a:bodyPr/>
          <a:lstStyle/>
          <a:p>
            <a:pPr marL="139700" lvl="0" indent="0" algn="l">
              <a:buNone/>
            </a:pPr>
            <a:r>
              <a:rPr lang="en-US" sz="1600" dirty="0" err="1"/>
              <a:t>Rejestracja</a:t>
            </a:r>
            <a:r>
              <a:rPr lang="en-US" sz="1600" dirty="0"/>
              <a:t> </a:t>
            </a:r>
            <a:r>
              <a:rPr lang="en-US" sz="1600" dirty="0" err="1"/>
              <a:t>marki</a:t>
            </a:r>
            <a:r>
              <a:rPr lang="en-US" sz="1600" dirty="0"/>
              <a:t> </a:t>
            </a:r>
            <a:r>
              <a:rPr lang="en-US" sz="1600" dirty="0" err="1"/>
              <a:t>kosztuje</a:t>
            </a:r>
            <a:r>
              <a:rPr lang="en-US" sz="1600" dirty="0"/>
              <a:t> </a:t>
            </a:r>
          </a:p>
          <a:p>
            <a:pPr marL="139700" indent="0" algn="l">
              <a:buNone/>
            </a:pPr>
            <a:r>
              <a:rPr lang="pl-PL" dirty="0"/>
              <a:t>Rejestracja marki to pewien koszt. Jeśli rejestracji dokona się samodzielnie, to pozwoli to na pewne oszczędności. Stawki za 2018 r. są następujące:</a:t>
            </a:r>
            <a:br>
              <a:rPr lang="pl-PL" dirty="0"/>
            </a:br>
            <a:r>
              <a:rPr lang="pl-PL" dirty="0"/>
              <a:t>Rejestracja osobista: pierwsza klasa: 147,49 €, druga i następna klasa: 95,55 €.</a:t>
            </a:r>
            <a:br>
              <a:rPr lang="pl-PL" dirty="0"/>
            </a:br>
            <a:r>
              <a:rPr lang="pl-PL" dirty="0"/>
              <a:t>Rejestracja przez centralę elektroniczną: pierwsza klasa: 125,36 €, druga i następna klasa: 81,21 €</a:t>
            </a:r>
          </a:p>
          <a:p>
            <a:pPr marL="139700" lvl="0" indent="0" algn="l">
              <a:buNone/>
            </a:pPr>
            <a:endParaRPr lang="es-ES" sz="1600"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a:t>Unit</a:t>
            </a:r>
            <a:r>
              <a:rPr lang="es-ES" dirty="0"/>
              <a:t> 3. ZNAK TOWAROWY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52543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a:solidFill>
                  <a:srgbClr val="E06666"/>
                </a:solidFill>
                <a:latin typeface="Cambria"/>
                <a:ea typeface="Cambria"/>
                <a:cs typeface="Cambria"/>
                <a:sym typeface="Cambria"/>
              </a:rPr>
              <a:t>DZIĘKUJĘ!</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679035" y="2045806"/>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Moduł 1.</a:t>
            </a:r>
            <a:r>
              <a:rPr lang="es-ES" sz="3200" b="0" dirty="0">
                <a:solidFill>
                  <a:srgbClr val="E06666"/>
                </a:solidFill>
                <a:latin typeface="Cambria"/>
                <a:ea typeface="Cambria"/>
                <a:cs typeface="Cambria"/>
                <a:sym typeface="Cambria"/>
              </a:rPr>
              <a:t> </a:t>
            </a:r>
            <a:r>
              <a:rPr lang="en-US" sz="3200" b="0" dirty="0">
                <a:solidFill>
                  <a:srgbClr val="E06666"/>
                </a:solidFill>
                <a:latin typeface="Cambria"/>
                <a:ea typeface="Cambria"/>
                <a:cs typeface="Cambria"/>
                <a:sym typeface="Cambria"/>
              </a:rPr>
              <a:t>POLITYKA PRYWATNOŚCI</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1018675"/>
            <a:ext cx="7138200" cy="2040114"/>
          </a:xfrm>
        </p:spPr>
        <p:txBody>
          <a:bodyPr/>
          <a:lstStyle/>
          <a:p>
            <a:r>
              <a:rPr lang="es-ES" b="0" dirty="0">
                <a:solidFill>
                  <a:srgbClr val="F24F4F"/>
                </a:solidFill>
                <a:latin typeface="Cambria" panose="02040503050406030204" pitchFamily="18" charset="0"/>
              </a:rPr>
              <a:t>UNIT 1. WDROŻENIE GŁÓWNYCH REGULACJI DOTYCZĄCYCH OCHRONY DANYCH</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511837"/>
            <a:ext cx="7138200" cy="1263600"/>
          </a:xfrm>
        </p:spPr>
        <p:txBody>
          <a:bodyPr/>
          <a:lstStyle/>
          <a:p>
            <a:r>
              <a:rPr lang="en-US" sz="2800" dirty="0" err="1">
                <a:solidFill>
                  <a:srgbClr val="F24F4F"/>
                </a:solidFill>
                <a:latin typeface="Cambria" panose="02040503050406030204" pitchFamily="18" charset="0"/>
              </a:rPr>
              <a:t>Wdrożenie</a:t>
            </a:r>
            <a:r>
              <a:rPr lang="en-US" sz="2800" dirty="0">
                <a:solidFill>
                  <a:srgbClr val="F24F4F"/>
                </a:solidFill>
                <a:latin typeface="Cambria" panose="02040503050406030204" pitchFamily="18" charset="0"/>
              </a:rPr>
              <a:t> </a:t>
            </a:r>
            <a:r>
              <a:rPr lang="en-US" sz="2800" dirty="0" err="1">
                <a:solidFill>
                  <a:srgbClr val="F24F4F"/>
                </a:solidFill>
                <a:latin typeface="Cambria" panose="02040503050406030204" pitchFamily="18" charset="0"/>
              </a:rPr>
              <a:t>głównych</a:t>
            </a:r>
            <a:r>
              <a:rPr lang="en-US" sz="2800" dirty="0">
                <a:solidFill>
                  <a:srgbClr val="F24F4F"/>
                </a:solidFill>
                <a:latin typeface="Cambria" panose="02040503050406030204" pitchFamily="18" charset="0"/>
              </a:rPr>
              <a:t> </a:t>
            </a:r>
            <a:r>
              <a:rPr lang="en-US" sz="2800" dirty="0" err="1">
                <a:solidFill>
                  <a:srgbClr val="F24F4F"/>
                </a:solidFill>
                <a:latin typeface="Cambria" panose="02040503050406030204" pitchFamily="18" charset="0"/>
              </a:rPr>
              <a:t>regulacji</a:t>
            </a:r>
            <a:r>
              <a:rPr lang="en-US" sz="2800" dirty="0">
                <a:solidFill>
                  <a:srgbClr val="F24F4F"/>
                </a:solidFill>
                <a:latin typeface="Cambria" panose="02040503050406030204" pitchFamily="18" charset="0"/>
              </a:rPr>
              <a:t> </a:t>
            </a:r>
            <a:r>
              <a:rPr lang="en-US" sz="2800" dirty="0" err="1">
                <a:solidFill>
                  <a:srgbClr val="F24F4F"/>
                </a:solidFill>
                <a:latin typeface="Cambria" panose="02040503050406030204" pitchFamily="18" charset="0"/>
              </a:rPr>
              <a:t>dotyczących</a:t>
            </a:r>
            <a:r>
              <a:rPr lang="en-US" sz="2800" dirty="0">
                <a:solidFill>
                  <a:srgbClr val="F24F4F"/>
                </a:solidFill>
                <a:latin typeface="Cambria" panose="02040503050406030204" pitchFamily="18" charset="0"/>
              </a:rPr>
              <a:t> </a:t>
            </a:r>
            <a:r>
              <a:rPr lang="en-US" sz="2800" dirty="0" err="1">
                <a:solidFill>
                  <a:srgbClr val="F24F4F"/>
                </a:solidFill>
                <a:latin typeface="Cambria" panose="02040503050406030204" pitchFamily="18" charset="0"/>
              </a:rPr>
              <a:t>ochrony</a:t>
            </a:r>
            <a:r>
              <a:rPr lang="en-US" sz="2800" dirty="0">
                <a:solidFill>
                  <a:srgbClr val="F24F4F"/>
                </a:solidFill>
                <a:latin typeface="Cambria" panose="02040503050406030204" pitchFamily="18" charset="0"/>
              </a:rPr>
              <a:t> </a:t>
            </a:r>
            <a:r>
              <a:rPr lang="en-US" sz="2800" dirty="0" err="1">
                <a:solidFill>
                  <a:srgbClr val="F24F4F"/>
                </a:solidFill>
                <a:latin typeface="Cambria" panose="02040503050406030204" pitchFamily="18" charset="0"/>
              </a:rPr>
              <a:t>danych</a:t>
            </a:r>
            <a:endParaRPr lang="es-ES"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50" y="1538126"/>
            <a:ext cx="7138200" cy="1741500"/>
          </a:xfrm>
        </p:spPr>
        <p:txBody>
          <a:bodyPr/>
          <a:lstStyle/>
          <a:p>
            <a:pPr marL="139700" indent="0" algn="just">
              <a:buNone/>
            </a:pPr>
            <a:br>
              <a:rPr lang="it-IT" dirty="0"/>
            </a:br>
            <a:r>
              <a:rPr lang="it-IT" sz="1200" dirty="0"/>
              <a:t>RODO </a:t>
            </a:r>
            <a:r>
              <a:rPr lang="it-IT" sz="1200" dirty="0" err="1"/>
              <a:t>dotyczy</a:t>
            </a:r>
            <a:r>
              <a:rPr lang="it-IT" sz="1200" dirty="0"/>
              <a:t>: </a:t>
            </a:r>
            <a:endParaRPr lang="pl-PL" sz="1200" dirty="0"/>
          </a:p>
          <a:p>
            <a:pPr marL="139700" indent="0" algn="just">
              <a:buNone/>
            </a:pPr>
            <a:r>
              <a:rPr lang="it-IT" sz="1200" dirty="0" err="1"/>
              <a:t>Firmy</a:t>
            </a:r>
            <a:r>
              <a:rPr lang="it-IT" sz="1200" dirty="0"/>
              <a:t> </a:t>
            </a:r>
            <a:r>
              <a:rPr lang="it-IT" sz="1200" dirty="0" err="1"/>
              <a:t>lub</a:t>
            </a:r>
            <a:r>
              <a:rPr lang="it-IT" sz="1200" dirty="0"/>
              <a:t> </a:t>
            </a:r>
            <a:r>
              <a:rPr lang="it-IT" sz="1200" dirty="0" err="1"/>
              <a:t>podmiotu</a:t>
            </a:r>
            <a:r>
              <a:rPr lang="it-IT" sz="1200" dirty="0"/>
              <a:t> </a:t>
            </a:r>
            <a:r>
              <a:rPr lang="it-IT" sz="1200" dirty="0" err="1"/>
              <a:t>przetwarzającego</a:t>
            </a:r>
            <a:r>
              <a:rPr lang="it-IT" sz="1200" dirty="0"/>
              <a:t> </a:t>
            </a:r>
            <a:r>
              <a:rPr lang="it-IT" sz="1200" dirty="0" err="1"/>
              <a:t>dane</a:t>
            </a:r>
            <a:r>
              <a:rPr lang="it-IT" sz="1200" dirty="0"/>
              <a:t> </a:t>
            </a:r>
            <a:r>
              <a:rPr lang="it-IT" sz="1200" dirty="0" err="1"/>
              <a:t>osobowe</a:t>
            </a:r>
            <a:r>
              <a:rPr lang="it-IT" sz="1200" dirty="0"/>
              <a:t> </a:t>
            </a:r>
            <a:r>
              <a:rPr lang="it-IT" sz="1200" dirty="0" err="1"/>
              <a:t>w</a:t>
            </a:r>
            <a:r>
              <a:rPr lang="it-IT" sz="1200" dirty="0"/>
              <a:t> </a:t>
            </a:r>
            <a:r>
              <a:rPr lang="it-IT" sz="1200" dirty="0" err="1"/>
              <a:t>ramach</a:t>
            </a:r>
            <a:r>
              <a:rPr lang="it-IT" sz="1200" dirty="0"/>
              <a:t> </a:t>
            </a:r>
            <a:r>
              <a:rPr lang="it-IT" sz="1200" dirty="0" err="1"/>
              <a:t>działalności</a:t>
            </a:r>
            <a:r>
              <a:rPr lang="it-IT" sz="1200" dirty="0"/>
              <a:t> </a:t>
            </a:r>
            <a:r>
              <a:rPr lang="it-IT" sz="1200" dirty="0" err="1"/>
              <a:t>jednego</a:t>
            </a:r>
            <a:r>
              <a:rPr lang="it-IT" sz="1200" dirty="0"/>
              <a:t> </a:t>
            </a:r>
            <a:r>
              <a:rPr lang="it-IT" sz="1200" dirty="0" err="1"/>
              <a:t>z</a:t>
            </a:r>
            <a:r>
              <a:rPr lang="it-IT" sz="1200" dirty="0"/>
              <a:t> </a:t>
            </a:r>
            <a:r>
              <a:rPr lang="it-IT" sz="1200" dirty="0" err="1"/>
              <a:t>jej</a:t>
            </a:r>
            <a:r>
              <a:rPr lang="it-IT" sz="1200" dirty="0"/>
              <a:t> </a:t>
            </a:r>
            <a:r>
              <a:rPr lang="it-IT" sz="1200" dirty="0" err="1"/>
              <a:t>oddziałów</a:t>
            </a:r>
            <a:r>
              <a:rPr lang="it-IT" sz="1200" dirty="0"/>
              <a:t> </a:t>
            </a:r>
            <a:r>
              <a:rPr lang="it-IT" sz="1200" dirty="0" err="1"/>
              <a:t>mających</a:t>
            </a:r>
            <a:r>
              <a:rPr lang="it-IT" sz="1200" dirty="0"/>
              <a:t> </a:t>
            </a:r>
            <a:r>
              <a:rPr lang="it-IT" sz="1200" dirty="0" err="1"/>
              <a:t>siedzibę</a:t>
            </a:r>
            <a:r>
              <a:rPr lang="it-IT" sz="1200" dirty="0"/>
              <a:t> </a:t>
            </a:r>
            <a:r>
              <a:rPr lang="it-IT" sz="1200" dirty="0" err="1"/>
              <a:t>w</a:t>
            </a:r>
            <a:r>
              <a:rPr lang="it-IT" sz="1200" dirty="0"/>
              <a:t> UE, </a:t>
            </a:r>
            <a:r>
              <a:rPr lang="it-IT" sz="1200" dirty="0" err="1"/>
              <a:t>niezależnie</a:t>
            </a:r>
            <a:r>
              <a:rPr lang="it-IT" sz="1200" dirty="0"/>
              <a:t> od </a:t>
            </a:r>
            <a:r>
              <a:rPr lang="it-IT" sz="1200" dirty="0" err="1"/>
              <a:t>tego</a:t>
            </a:r>
            <a:r>
              <a:rPr lang="it-IT" sz="1200" dirty="0"/>
              <a:t>, </a:t>
            </a:r>
            <a:r>
              <a:rPr lang="it-IT" sz="1200" dirty="0" err="1"/>
              <a:t>gdzie</a:t>
            </a:r>
            <a:r>
              <a:rPr lang="it-IT" sz="1200" dirty="0"/>
              <a:t> </a:t>
            </a:r>
            <a:r>
              <a:rPr lang="it-IT" sz="1200" dirty="0" err="1"/>
              <a:t>dane</a:t>
            </a:r>
            <a:r>
              <a:rPr lang="it-IT" sz="1200" dirty="0"/>
              <a:t> </a:t>
            </a:r>
            <a:r>
              <a:rPr lang="it-IT" sz="1200" dirty="0" err="1"/>
              <a:t>są</a:t>
            </a:r>
            <a:r>
              <a:rPr lang="it-IT" sz="1200" dirty="0"/>
              <a:t> </a:t>
            </a:r>
            <a:r>
              <a:rPr lang="it-IT" sz="1200" dirty="0" err="1"/>
              <a:t>przetwarzane</a:t>
            </a:r>
            <a:r>
              <a:rPr lang="it-IT" sz="1200" dirty="0"/>
              <a:t>; </a:t>
            </a:r>
            <a:endParaRPr lang="pl-PL" sz="1200" dirty="0"/>
          </a:p>
          <a:p>
            <a:pPr marL="139700" lvl="0" indent="0" algn="just">
              <a:buNone/>
            </a:pPr>
            <a:r>
              <a:rPr lang="it-IT" sz="1200" dirty="0" err="1"/>
              <a:t>Firmy</a:t>
            </a:r>
            <a:r>
              <a:rPr lang="it-IT" sz="1200" dirty="0"/>
              <a:t> </a:t>
            </a:r>
            <a:r>
              <a:rPr lang="it-IT" sz="1200" dirty="0" err="1"/>
              <a:t>z</a:t>
            </a:r>
            <a:r>
              <a:rPr lang="it-IT" sz="1200" dirty="0"/>
              <a:t> </a:t>
            </a:r>
            <a:r>
              <a:rPr lang="it-IT" sz="1200" dirty="0" err="1"/>
              <a:t>siedzibą</a:t>
            </a:r>
            <a:r>
              <a:rPr lang="it-IT" sz="1200" dirty="0"/>
              <a:t> </a:t>
            </a:r>
            <a:r>
              <a:rPr lang="it-IT" sz="1200" dirty="0" err="1"/>
              <a:t>poza</a:t>
            </a:r>
            <a:r>
              <a:rPr lang="it-IT" sz="1200" dirty="0"/>
              <a:t> UE </a:t>
            </a:r>
            <a:r>
              <a:rPr lang="it-IT" sz="1200" dirty="0" err="1"/>
              <a:t>oferującą</a:t>
            </a:r>
            <a:r>
              <a:rPr lang="it-IT" sz="1200" dirty="0"/>
              <a:t> </a:t>
            </a:r>
            <a:r>
              <a:rPr lang="it-IT" sz="1200" dirty="0" err="1"/>
              <a:t>towary</a:t>
            </a:r>
            <a:r>
              <a:rPr lang="it-IT" sz="1200" dirty="0"/>
              <a:t>/ </a:t>
            </a:r>
            <a:r>
              <a:rPr lang="it-IT" sz="1200" dirty="0" err="1"/>
              <a:t>usługi</a:t>
            </a:r>
            <a:r>
              <a:rPr lang="it-IT" sz="1200" dirty="0"/>
              <a:t> (</a:t>
            </a:r>
            <a:r>
              <a:rPr lang="it-IT" sz="1200" dirty="0" err="1"/>
              <a:t>płatne</a:t>
            </a:r>
            <a:r>
              <a:rPr lang="it-IT" sz="1200" dirty="0"/>
              <a:t> </a:t>
            </a:r>
            <a:r>
              <a:rPr lang="it-IT" sz="1200" dirty="0" err="1"/>
              <a:t>lub</a:t>
            </a:r>
            <a:r>
              <a:rPr lang="it-IT" sz="1200" dirty="0"/>
              <a:t> </a:t>
            </a:r>
            <a:r>
              <a:rPr lang="it-IT" sz="1200" dirty="0" err="1"/>
              <a:t>bezpłatne</a:t>
            </a:r>
            <a:r>
              <a:rPr lang="it-IT" sz="1200" dirty="0"/>
              <a:t>) </a:t>
            </a:r>
            <a:r>
              <a:rPr lang="it-IT" sz="1200" dirty="0" err="1"/>
              <a:t>lub</a:t>
            </a:r>
            <a:r>
              <a:rPr lang="it-IT" sz="1200" dirty="0"/>
              <a:t> </a:t>
            </a:r>
            <a:r>
              <a:rPr lang="it-IT" sz="1200" dirty="0" err="1"/>
              <a:t>monitorującą</a:t>
            </a:r>
            <a:r>
              <a:rPr lang="it-IT" sz="1200" dirty="0"/>
              <a:t> </a:t>
            </a:r>
            <a:r>
              <a:rPr lang="it-IT" sz="1200" dirty="0" err="1"/>
              <a:t>zachowanie</a:t>
            </a:r>
            <a:r>
              <a:rPr lang="it-IT" sz="1200" dirty="0"/>
              <a:t> </a:t>
            </a:r>
            <a:r>
              <a:rPr lang="it-IT" sz="1200" dirty="0" err="1"/>
              <a:t>osób</a:t>
            </a:r>
            <a:r>
              <a:rPr lang="it-IT" sz="1200" dirty="0"/>
              <a:t> </a:t>
            </a:r>
            <a:r>
              <a:rPr lang="it-IT" sz="1200" dirty="0" err="1"/>
              <a:t>fizycznych</a:t>
            </a:r>
            <a:r>
              <a:rPr lang="it-IT" sz="1200" dirty="0"/>
              <a:t> </a:t>
            </a:r>
            <a:r>
              <a:rPr lang="it-IT" sz="1200" dirty="0" err="1"/>
              <a:t>w</a:t>
            </a:r>
            <a:r>
              <a:rPr lang="it-IT" sz="1200" dirty="0"/>
              <a:t> UE.</a:t>
            </a:r>
            <a:endParaRPr lang="pl-PL" sz="1200" dirty="0"/>
          </a:p>
          <a:p>
            <a:pPr marL="139700" lvl="0" indent="0" algn="just">
              <a:buNone/>
            </a:pPr>
            <a:r>
              <a:rPr lang="it-IT" sz="1200" dirty="0" err="1"/>
              <a:t>Jeśli</a:t>
            </a:r>
            <a:r>
              <a:rPr lang="it-IT" sz="1200" dirty="0"/>
              <a:t> firma </a:t>
            </a:r>
            <a:r>
              <a:rPr lang="it-IT" sz="1200" dirty="0" err="1"/>
              <a:t>jest</a:t>
            </a:r>
            <a:r>
              <a:rPr lang="it-IT" sz="1200" dirty="0"/>
              <a:t> </a:t>
            </a:r>
            <a:r>
              <a:rPr lang="it-IT" sz="1200" dirty="0" err="1"/>
              <a:t>małym</a:t>
            </a:r>
            <a:r>
              <a:rPr lang="it-IT" sz="1200" dirty="0"/>
              <a:t> </a:t>
            </a:r>
            <a:r>
              <a:rPr lang="it-IT" sz="1200" dirty="0" err="1"/>
              <a:t>lub</a:t>
            </a:r>
            <a:r>
              <a:rPr lang="it-IT" sz="1200" dirty="0"/>
              <a:t> </a:t>
            </a:r>
            <a:r>
              <a:rPr lang="it-IT" sz="1200" dirty="0" err="1"/>
              <a:t>średnim</a:t>
            </a:r>
            <a:r>
              <a:rPr lang="it-IT" sz="1200" dirty="0"/>
              <a:t> </a:t>
            </a:r>
            <a:r>
              <a:rPr lang="it-IT" sz="1200" dirty="0" err="1"/>
              <a:t>przedsiębiorstwem</a:t>
            </a:r>
            <a:r>
              <a:rPr lang="it-IT" sz="1200" dirty="0"/>
              <a:t> („MŚP”), </a:t>
            </a:r>
            <a:r>
              <a:rPr lang="it-IT" sz="1200" dirty="0" err="1"/>
              <a:t>które</a:t>
            </a:r>
            <a:r>
              <a:rPr lang="it-IT" sz="1200" dirty="0"/>
              <a:t> </a:t>
            </a:r>
            <a:r>
              <a:rPr lang="it-IT" sz="1200" dirty="0" err="1"/>
              <a:t>przetwarza</a:t>
            </a:r>
            <a:r>
              <a:rPr lang="it-IT" sz="1200" dirty="0"/>
              <a:t> </a:t>
            </a:r>
            <a:r>
              <a:rPr lang="it-IT" sz="1200" dirty="0" err="1"/>
              <a:t>dane</a:t>
            </a:r>
            <a:r>
              <a:rPr lang="it-IT" sz="1200" dirty="0"/>
              <a:t> </a:t>
            </a:r>
            <a:r>
              <a:rPr lang="it-IT" sz="1200" dirty="0" err="1"/>
              <a:t>osobowe</a:t>
            </a:r>
            <a:r>
              <a:rPr lang="it-IT" sz="1200" dirty="0"/>
              <a:t> </a:t>
            </a:r>
            <a:r>
              <a:rPr lang="it-IT" sz="1200" dirty="0" err="1"/>
              <a:t>zgodnie</a:t>
            </a:r>
            <a:r>
              <a:rPr lang="it-IT" sz="1200" dirty="0"/>
              <a:t> </a:t>
            </a:r>
            <a:r>
              <a:rPr lang="it-IT" sz="1200" dirty="0" err="1"/>
              <a:t>z</a:t>
            </a:r>
            <a:r>
              <a:rPr lang="it-IT" sz="1200" dirty="0"/>
              <a:t> </a:t>
            </a:r>
            <a:r>
              <a:rPr lang="it-IT" sz="1200" dirty="0" err="1"/>
              <a:t>powyższym</a:t>
            </a:r>
            <a:r>
              <a:rPr lang="it-IT" sz="1200" dirty="0"/>
              <a:t> </a:t>
            </a:r>
            <a:r>
              <a:rPr lang="it-IT" sz="1200" dirty="0" err="1"/>
              <a:t>opisem</a:t>
            </a:r>
            <a:r>
              <a:rPr lang="it-IT" sz="1200" dirty="0"/>
              <a:t>, </a:t>
            </a:r>
            <a:r>
              <a:rPr lang="it-IT" sz="1200" dirty="0" err="1"/>
              <a:t>należy</a:t>
            </a:r>
            <a:r>
              <a:rPr lang="it-IT" sz="1200" dirty="0"/>
              <a:t> </a:t>
            </a:r>
            <a:r>
              <a:rPr lang="it-IT" sz="1200" dirty="0" err="1"/>
              <a:t>przestrzegać</a:t>
            </a:r>
            <a:r>
              <a:rPr lang="it-IT" sz="1200" dirty="0"/>
              <a:t> </a:t>
            </a:r>
            <a:r>
              <a:rPr lang="it-IT" sz="1200" dirty="0" err="1"/>
              <a:t>przepisów</a:t>
            </a:r>
            <a:r>
              <a:rPr lang="it-IT" sz="1200" dirty="0"/>
              <a:t> RODO. </a:t>
            </a:r>
            <a:r>
              <a:rPr lang="it-IT" sz="1200" dirty="0" err="1"/>
              <a:t>Jeśli</a:t>
            </a:r>
            <a:r>
              <a:rPr lang="it-IT" sz="1200" dirty="0"/>
              <a:t> </a:t>
            </a:r>
            <a:r>
              <a:rPr lang="it-IT" sz="1200" dirty="0" err="1"/>
              <a:t>jednak</a:t>
            </a:r>
            <a:r>
              <a:rPr lang="it-IT" sz="1200" dirty="0"/>
              <a:t> </a:t>
            </a:r>
            <a:r>
              <a:rPr lang="it-IT" sz="1200" dirty="0" err="1"/>
              <a:t>przetwarzanie</a:t>
            </a:r>
            <a:r>
              <a:rPr lang="it-IT" sz="1200" dirty="0"/>
              <a:t> </a:t>
            </a:r>
            <a:r>
              <a:rPr lang="it-IT" sz="1200" dirty="0" err="1"/>
              <a:t>danych</a:t>
            </a:r>
            <a:r>
              <a:rPr lang="it-IT" sz="1200" dirty="0"/>
              <a:t> </a:t>
            </a:r>
            <a:r>
              <a:rPr lang="it-IT" sz="1200" dirty="0" err="1"/>
              <a:t>osobowych</a:t>
            </a:r>
            <a:r>
              <a:rPr lang="it-IT" sz="1200" dirty="0"/>
              <a:t> </a:t>
            </a:r>
            <a:r>
              <a:rPr lang="it-IT" sz="1200" dirty="0" err="1"/>
              <a:t>nie</a:t>
            </a:r>
            <a:r>
              <a:rPr lang="it-IT" sz="1200" dirty="0"/>
              <a:t> </a:t>
            </a:r>
            <a:r>
              <a:rPr lang="it-IT" sz="1200" dirty="0" err="1"/>
              <a:t>jest</a:t>
            </a:r>
            <a:r>
              <a:rPr lang="it-IT" sz="1200" dirty="0"/>
              <a:t> </a:t>
            </a:r>
            <a:r>
              <a:rPr lang="it-IT" sz="1200" dirty="0" err="1"/>
              <a:t>podstawową</a:t>
            </a:r>
            <a:r>
              <a:rPr lang="it-IT" sz="1200" dirty="0"/>
              <a:t> </a:t>
            </a:r>
            <a:r>
              <a:rPr lang="it-IT" sz="1200" dirty="0" err="1"/>
              <a:t>częścią</a:t>
            </a:r>
            <a:r>
              <a:rPr lang="it-IT" sz="1200" dirty="0"/>
              <a:t> </a:t>
            </a:r>
            <a:r>
              <a:rPr lang="it-IT" sz="1200" dirty="0" err="1"/>
              <a:t>działalności</a:t>
            </a:r>
            <a:r>
              <a:rPr lang="it-IT" sz="1200" dirty="0"/>
              <a:t> </a:t>
            </a:r>
            <a:r>
              <a:rPr lang="it-IT" sz="1200" dirty="0" err="1"/>
              <a:t>firmy</a:t>
            </a:r>
            <a:r>
              <a:rPr lang="it-IT" sz="1200" dirty="0"/>
              <a:t>, a </a:t>
            </a:r>
            <a:r>
              <a:rPr lang="it-IT" sz="1200" dirty="0" err="1"/>
              <a:t>działalność</a:t>
            </a:r>
            <a:r>
              <a:rPr lang="it-IT" sz="1200" dirty="0"/>
              <a:t> </a:t>
            </a:r>
            <a:r>
              <a:rPr lang="it-IT" sz="1200" dirty="0" err="1"/>
              <a:t>nie</a:t>
            </a:r>
            <a:r>
              <a:rPr lang="it-IT" sz="1200" dirty="0"/>
              <a:t> </a:t>
            </a:r>
            <a:r>
              <a:rPr lang="it-IT" sz="1200" dirty="0" err="1"/>
              <a:t>stwarza</a:t>
            </a:r>
            <a:r>
              <a:rPr lang="it-IT" sz="1200" dirty="0"/>
              <a:t> </a:t>
            </a:r>
            <a:r>
              <a:rPr lang="it-IT" sz="1200" dirty="0" err="1"/>
              <a:t>ryzyka</a:t>
            </a:r>
            <a:r>
              <a:rPr lang="it-IT" sz="1200" dirty="0"/>
              <a:t> </a:t>
            </a:r>
            <a:r>
              <a:rPr lang="it-IT" sz="1200" dirty="0" err="1"/>
              <a:t>dla</a:t>
            </a:r>
            <a:r>
              <a:rPr lang="it-IT" sz="1200" dirty="0"/>
              <a:t> </a:t>
            </a:r>
            <a:r>
              <a:rPr lang="it-IT" sz="1200" dirty="0" err="1"/>
              <a:t>osób</a:t>
            </a:r>
            <a:r>
              <a:rPr lang="it-IT" sz="1200" dirty="0"/>
              <a:t> </a:t>
            </a:r>
            <a:r>
              <a:rPr lang="it-IT" sz="1200" dirty="0" err="1"/>
              <a:t>fizycznych</a:t>
            </a:r>
            <a:r>
              <a:rPr lang="it-IT" sz="1200" dirty="0"/>
              <a:t>, </a:t>
            </a:r>
            <a:r>
              <a:rPr lang="it-IT" sz="1200" dirty="0" err="1"/>
              <a:t>wówczas</a:t>
            </a:r>
            <a:r>
              <a:rPr lang="it-IT" sz="1200" dirty="0"/>
              <a:t> </a:t>
            </a:r>
            <a:r>
              <a:rPr lang="it-IT" sz="1200" dirty="0" err="1"/>
              <a:t>niektóre</a:t>
            </a:r>
            <a:r>
              <a:rPr lang="it-IT" sz="1200" dirty="0"/>
              <a:t> </a:t>
            </a:r>
            <a:r>
              <a:rPr lang="it-IT" sz="1200" dirty="0" err="1"/>
              <a:t>obowiązki</a:t>
            </a:r>
            <a:r>
              <a:rPr lang="it-IT" sz="1200" dirty="0"/>
              <a:t> </a:t>
            </a:r>
            <a:r>
              <a:rPr lang="it-IT" sz="1200" dirty="0" err="1"/>
              <a:t>wynikające</a:t>
            </a:r>
            <a:r>
              <a:rPr lang="it-IT" sz="1200" dirty="0"/>
              <a:t> </a:t>
            </a:r>
            <a:r>
              <a:rPr lang="it-IT" sz="1200" dirty="0" err="1"/>
              <a:t>z</a:t>
            </a:r>
            <a:r>
              <a:rPr lang="it-IT" sz="1200" dirty="0"/>
              <a:t> RODO </a:t>
            </a:r>
            <a:r>
              <a:rPr lang="it-IT" sz="1200" dirty="0" err="1"/>
              <a:t>nie</a:t>
            </a:r>
            <a:r>
              <a:rPr lang="it-IT" sz="1200" dirty="0"/>
              <a:t> </a:t>
            </a:r>
            <a:r>
              <a:rPr lang="it-IT" sz="1200" dirty="0" err="1"/>
              <a:t>będą</a:t>
            </a:r>
            <a:r>
              <a:rPr lang="it-IT" sz="1200" dirty="0"/>
              <a:t> </a:t>
            </a:r>
            <a:r>
              <a:rPr lang="it-IT" sz="1200" dirty="0" err="1"/>
              <a:t>miały</a:t>
            </a:r>
            <a:r>
              <a:rPr lang="it-IT" sz="1200" dirty="0"/>
              <a:t> </a:t>
            </a:r>
            <a:r>
              <a:rPr lang="it-IT" sz="1200" dirty="0" err="1"/>
              <a:t>zastosowania</a:t>
            </a:r>
            <a:r>
              <a:rPr lang="it-IT" sz="1200" dirty="0"/>
              <a:t> (</a:t>
            </a:r>
            <a:r>
              <a:rPr lang="it-IT" sz="1200" dirty="0" err="1"/>
              <a:t>na</a:t>
            </a:r>
            <a:r>
              <a:rPr lang="it-IT" sz="1200" dirty="0"/>
              <a:t> </a:t>
            </a:r>
            <a:r>
              <a:rPr lang="it-IT" sz="1200" dirty="0" err="1"/>
              <a:t>przykład</a:t>
            </a:r>
            <a:r>
              <a:rPr lang="it-IT" sz="1200" dirty="0"/>
              <a:t> </a:t>
            </a:r>
            <a:r>
              <a:rPr lang="it-IT" sz="1200" dirty="0" err="1"/>
              <a:t>powołanie</a:t>
            </a:r>
            <a:r>
              <a:rPr lang="it-IT" sz="1200" dirty="0"/>
              <a:t> </a:t>
            </a:r>
            <a:r>
              <a:rPr lang="it-IT" sz="1200" dirty="0" err="1"/>
              <a:t>inspektora</a:t>
            </a:r>
            <a:r>
              <a:rPr lang="it-IT" sz="1200" dirty="0"/>
              <a:t> </a:t>
            </a:r>
            <a:r>
              <a:rPr lang="it-IT" sz="1200" dirty="0" err="1"/>
              <a:t>ochrony</a:t>
            </a:r>
            <a:r>
              <a:rPr lang="it-IT" sz="1200" dirty="0"/>
              <a:t> </a:t>
            </a:r>
            <a:r>
              <a:rPr lang="it-IT" sz="1200" dirty="0" err="1"/>
              <a:t>danych</a:t>
            </a:r>
            <a:r>
              <a:rPr lang="it-IT" sz="1200" dirty="0"/>
              <a:t>). „</a:t>
            </a:r>
            <a:r>
              <a:rPr lang="it-IT" sz="1200" dirty="0" err="1"/>
              <a:t>Podstawowe</a:t>
            </a:r>
            <a:r>
              <a:rPr lang="it-IT" sz="1200" dirty="0"/>
              <a:t> </a:t>
            </a:r>
            <a:r>
              <a:rPr lang="it-IT" sz="1200" dirty="0" err="1"/>
              <a:t>działania</a:t>
            </a:r>
            <a:r>
              <a:rPr lang="it-IT" sz="1200" dirty="0"/>
              <a:t>” </a:t>
            </a:r>
            <a:r>
              <a:rPr lang="it-IT" sz="1200" dirty="0" err="1"/>
              <a:t>powinny</a:t>
            </a:r>
            <a:r>
              <a:rPr lang="it-IT" sz="1200" dirty="0"/>
              <a:t> </a:t>
            </a:r>
            <a:r>
              <a:rPr lang="it-IT" sz="1200" dirty="0" err="1"/>
              <a:t>obejmować</a:t>
            </a:r>
            <a:r>
              <a:rPr lang="it-IT" sz="1200" dirty="0"/>
              <a:t> </a:t>
            </a:r>
            <a:r>
              <a:rPr lang="it-IT" sz="1200" dirty="0" err="1"/>
              <a:t>działania</a:t>
            </a:r>
            <a:r>
              <a:rPr lang="it-IT" sz="1200" dirty="0"/>
              <a:t>, </a:t>
            </a:r>
            <a:r>
              <a:rPr lang="it-IT" sz="1200" dirty="0" err="1"/>
              <a:t>w</a:t>
            </a:r>
            <a:r>
              <a:rPr lang="it-IT" sz="1200" dirty="0"/>
              <a:t> </a:t>
            </a:r>
            <a:r>
              <a:rPr lang="it-IT" sz="1200" dirty="0" err="1"/>
              <a:t>których</a:t>
            </a:r>
            <a:r>
              <a:rPr lang="it-IT" sz="1200" dirty="0"/>
              <a:t> </a:t>
            </a:r>
            <a:r>
              <a:rPr lang="it-IT" sz="1200" dirty="0" err="1"/>
              <a:t>przetwarzanie</a:t>
            </a:r>
            <a:r>
              <a:rPr lang="it-IT" sz="1200" dirty="0"/>
              <a:t> </a:t>
            </a:r>
            <a:r>
              <a:rPr lang="it-IT" sz="1200" dirty="0" err="1"/>
              <a:t>danych</a:t>
            </a:r>
            <a:r>
              <a:rPr lang="it-IT" sz="1200" dirty="0"/>
              <a:t> </a:t>
            </a:r>
            <a:r>
              <a:rPr lang="it-IT" sz="1200" dirty="0" err="1"/>
              <a:t>stanowi</a:t>
            </a:r>
            <a:r>
              <a:rPr lang="it-IT" sz="1200" dirty="0"/>
              <a:t> </a:t>
            </a:r>
            <a:r>
              <a:rPr lang="it-IT" sz="1200" dirty="0" err="1"/>
              <a:t>nieodłączną</a:t>
            </a:r>
            <a:r>
              <a:rPr lang="it-IT" sz="1200" dirty="0"/>
              <a:t> </a:t>
            </a:r>
            <a:r>
              <a:rPr lang="it-IT" sz="1200" dirty="0" err="1"/>
              <a:t>część</a:t>
            </a:r>
            <a:r>
              <a:rPr lang="it-IT" sz="1200" dirty="0"/>
              <a:t> </a:t>
            </a:r>
            <a:r>
              <a:rPr lang="it-IT" sz="1200" dirty="0" err="1"/>
              <a:t>działań</a:t>
            </a:r>
            <a:r>
              <a:rPr lang="it-IT" sz="1200" dirty="0"/>
              <a:t> </a:t>
            </a:r>
            <a:r>
              <a:rPr lang="it-IT" sz="1200" dirty="0" err="1"/>
              <a:t>administratora</a:t>
            </a:r>
            <a:r>
              <a:rPr lang="it-IT" sz="1200" dirty="0"/>
              <a:t> </a:t>
            </a:r>
            <a:r>
              <a:rPr lang="it-IT" sz="1200" dirty="0" err="1"/>
              <a:t>lub</a:t>
            </a:r>
            <a:r>
              <a:rPr lang="it-IT" sz="1200" dirty="0"/>
              <a:t> </a:t>
            </a:r>
            <a:r>
              <a:rPr lang="it-IT" sz="1200" dirty="0" err="1"/>
              <a:t>podmiotu</a:t>
            </a:r>
            <a:r>
              <a:rPr lang="it-IT" sz="1200" dirty="0"/>
              <a:t> </a:t>
            </a:r>
            <a:r>
              <a:rPr lang="it-IT" sz="1200" dirty="0" err="1"/>
              <a:t>przetwarzającego</a:t>
            </a:r>
            <a:r>
              <a:rPr lang="it-IT" sz="1200" dirty="0"/>
              <a:t>.</a:t>
            </a:r>
            <a:endParaRPr lang="pl-PL" sz="1200" dirty="0"/>
          </a:p>
          <a:p>
            <a:pPr marL="139700" indent="0" algn="just">
              <a:buNone/>
            </a:pPr>
            <a:endParaRPr lang="en-US" sz="1200" dirty="0"/>
          </a:p>
          <a:p>
            <a:pPr marL="139700" indent="0" algn="just">
              <a:buNone/>
            </a:pPr>
            <a:endParaRPr lang="es-ES" dirty="0"/>
          </a:p>
        </p:txBody>
      </p:sp>
      <p:sp>
        <p:nvSpPr>
          <p:cNvPr id="4" name="3 CuadroTexto"/>
          <p:cNvSpPr txBox="1"/>
          <p:nvPr/>
        </p:nvSpPr>
        <p:spPr>
          <a:xfrm>
            <a:off x="292817" y="164658"/>
            <a:ext cx="4668188" cy="461665"/>
          </a:xfrm>
          <a:prstGeom prst="rect">
            <a:avLst/>
          </a:prstGeom>
          <a:noFill/>
        </p:spPr>
        <p:txBody>
          <a:bodyPr wrap="square" rtlCol="0">
            <a:spAutoFit/>
          </a:bodyPr>
          <a:lstStyle/>
          <a:p>
            <a:r>
              <a:rPr lang="es-ES" sz="1200" dirty="0"/>
              <a:t>Unit 1. </a:t>
            </a:r>
            <a:r>
              <a:rPr lang="en-GB" sz="1200" dirty="0"/>
              <a:t>WDROŻENIE GŁÓWNYCH REGULACJI DOTYCZĄCYCH OCHRONY DANYCH</a:t>
            </a:r>
            <a:endParaRPr lang="es-ES" sz="1200"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327" y="1679543"/>
            <a:ext cx="8271164" cy="1263600"/>
          </a:xfrm>
        </p:spPr>
        <p:txBody>
          <a:bodyPr/>
          <a:lstStyle/>
          <a:p>
            <a:r>
              <a:rPr lang="es-ES" sz="3600" b="0" dirty="0">
                <a:solidFill>
                  <a:srgbClr val="F24F4F"/>
                </a:solidFill>
                <a:latin typeface="Cambria" panose="02040503050406030204" pitchFamily="18" charset="0"/>
              </a:rPr>
              <a:t>UNIT 2. WŁASNOŚĆ INTELEKTUALNA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sz="2800" dirty="0" err="1">
                <a:solidFill>
                  <a:srgbClr val="F24F4F"/>
                </a:solidFill>
                <a:latin typeface="Cambria" panose="02040503050406030204" pitchFamily="18" charset="0"/>
              </a:rPr>
              <a:t>Prawo</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dotyczące</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własności</a:t>
            </a:r>
            <a:r>
              <a:rPr lang="es-ES" sz="2800" dirty="0">
                <a:solidFill>
                  <a:srgbClr val="F24F4F"/>
                </a:solidFill>
                <a:latin typeface="Cambria" panose="02040503050406030204" pitchFamily="18" charset="0"/>
              </a:rPr>
              <a:t> </a:t>
            </a:r>
            <a:r>
              <a:rPr lang="es-ES" sz="2800" dirty="0" err="1">
                <a:solidFill>
                  <a:srgbClr val="F24F4F"/>
                </a:solidFill>
                <a:latin typeface="Cambria" panose="02040503050406030204" pitchFamily="18" charset="0"/>
              </a:rPr>
              <a:t>intelektualnej</a:t>
            </a:r>
            <a:r>
              <a:rPr lang="es-ES" sz="28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98612" y="1392484"/>
            <a:ext cx="8881289" cy="3256266"/>
          </a:xfrm>
        </p:spPr>
        <p:txBody>
          <a:bodyPr/>
          <a:lstStyle/>
          <a:p>
            <a:pPr marL="139700" indent="0" algn="just">
              <a:buNone/>
            </a:pPr>
            <a:r>
              <a:rPr lang="it-IT" sz="1200" dirty="0" err="1"/>
              <a:t>Własność</a:t>
            </a:r>
            <a:r>
              <a:rPr lang="it-IT" sz="1200" dirty="0"/>
              <a:t> </a:t>
            </a:r>
            <a:r>
              <a:rPr lang="it-IT" sz="1200" dirty="0" err="1"/>
              <a:t>intelektualna</a:t>
            </a:r>
            <a:r>
              <a:rPr lang="it-IT" sz="1200" dirty="0"/>
              <a:t> to </a:t>
            </a:r>
            <a:r>
              <a:rPr lang="it-IT" sz="1200" dirty="0" err="1"/>
              <a:t>prawa</a:t>
            </a:r>
            <a:r>
              <a:rPr lang="it-IT" sz="1200" dirty="0"/>
              <a:t> </a:t>
            </a:r>
            <a:r>
              <a:rPr lang="it-IT" sz="1200" dirty="0" err="1"/>
              <a:t>związane</a:t>
            </a:r>
            <a:r>
              <a:rPr lang="it-IT" sz="1200" dirty="0"/>
              <a:t> </a:t>
            </a:r>
            <a:r>
              <a:rPr lang="it-IT" sz="1200" dirty="0" err="1"/>
              <a:t>z</a:t>
            </a:r>
            <a:r>
              <a:rPr lang="it-IT" sz="1200" dirty="0"/>
              <a:t> </a:t>
            </a:r>
            <a:r>
              <a:rPr lang="it-IT" sz="1200" dirty="0" err="1"/>
              <a:t>intelektualną</a:t>
            </a:r>
            <a:r>
              <a:rPr lang="it-IT" sz="1200" dirty="0"/>
              <a:t> </a:t>
            </a:r>
            <a:r>
              <a:rPr lang="it-IT" sz="1200" dirty="0" err="1"/>
              <a:t>działalnością</a:t>
            </a:r>
            <a:r>
              <a:rPr lang="it-IT" sz="1200" dirty="0"/>
              <a:t> </a:t>
            </a:r>
            <a:r>
              <a:rPr lang="it-IT" sz="1200" dirty="0" err="1"/>
              <a:t>w</a:t>
            </a:r>
            <a:r>
              <a:rPr lang="it-IT" sz="1200" dirty="0"/>
              <a:t> </a:t>
            </a:r>
            <a:r>
              <a:rPr lang="it-IT" sz="1200" dirty="0" err="1"/>
              <a:t>dziedzinie</a:t>
            </a:r>
            <a:r>
              <a:rPr lang="it-IT" sz="1200" dirty="0"/>
              <a:t> </a:t>
            </a:r>
            <a:r>
              <a:rPr lang="it-IT" sz="1200" dirty="0" err="1"/>
              <a:t>artystycznej</a:t>
            </a:r>
            <a:r>
              <a:rPr lang="it-IT" sz="1200" dirty="0"/>
              <a:t>, </a:t>
            </a:r>
            <a:r>
              <a:rPr lang="it-IT" sz="1200" dirty="0" err="1"/>
              <a:t>naukowej</a:t>
            </a:r>
            <a:r>
              <a:rPr lang="it-IT" sz="1200" dirty="0"/>
              <a:t>, </a:t>
            </a:r>
            <a:r>
              <a:rPr lang="it-IT" sz="1200" dirty="0" err="1"/>
              <a:t>literackiej</a:t>
            </a:r>
            <a:r>
              <a:rPr lang="it-IT" sz="1200" dirty="0"/>
              <a:t> </a:t>
            </a:r>
            <a:r>
              <a:rPr lang="it-IT" sz="1200" dirty="0" err="1"/>
              <a:t>oraz</a:t>
            </a:r>
            <a:r>
              <a:rPr lang="it-IT" sz="1200" dirty="0"/>
              <a:t> </a:t>
            </a:r>
            <a:r>
              <a:rPr lang="it-IT" sz="1200" dirty="0" err="1"/>
              <a:t>przemysłowej</a:t>
            </a:r>
            <a:r>
              <a:rPr lang="it-IT" sz="1200" dirty="0"/>
              <a:t>,</a:t>
            </a:r>
            <a:r>
              <a:rPr lang="pl-PL" sz="1200" dirty="0"/>
              <a:t> które w odniesieniu do utworów przysługują autorom, a w odniesieniu do autorskich praw pokrewnym innym podmiotom (artystom-wykonawcom, producentom) i korzyści wynikających z ich powstania.</a:t>
            </a:r>
          </a:p>
          <a:p>
            <a:pPr marL="139700" indent="0" algn="just">
              <a:buNone/>
            </a:pPr>
            <a:r>
              <a:rPr lang="pl-PL" sz="1200" dirty="0"/>
              <a:t>Utwór podlega pełnej ochronie prawnej od momentu jego stworzenia bez konieczności dokonania jakichkolwiek działań formalnych, np. rejestracji lub zgłoszenia. </a:t>
            </a:r>
          </a:p>
          <a:p>
            <a:pPr marL="139700" indent="0" algn="just">
              <a:buNone/>
            </a:pPr>
            <a:endParaRPr lang="pl-PL" sz="1200" dirty="0"/>
          </a:p>
          <a:p>
            <a:pPr marL="139700" indent="0" algn="just">
              <a:buNone/>
            </a:pPr>
            <a:r>
              <a:rPr lang="pl-PL" sz="1200" dirty="0"/>
              <a:t>CZY REJESTRACJA JEST KONIECZNA?</a:t>
            </a:r>
          </a:p>
          <a:p>
            <a:pPr marL="139700" indent="0" algn="just">
              <a:buNone/>
            </a:pPr>
            <a:r>
              <a:rPr lang="pl-PL" sz="1200" dirty="0"/>
              <a:t>NIE, jednak wygodnie jest wskazać zastrzeżenie praw i symbol ©, w przypadku utworu. Rejestracja jest ochroną praw własności intelektualnej, ponieważ stanowi kwalifikowany dowód na istnienie zarejestrowanych praw. Taka rejestracja jest formą ochrony prawa własności intelektualnej, ponieważ stanowi kwalifikowany dowód na istnienie zarejestrowanych praw. </a:t>
            </a:r>
          </a:p>
          <a:p>
            <a:pPr marL="139700" indent="0" algn="just">
              <a:buNone/>
            </a:pPr>
            <a:r>
              <a:rPr lang="pl-PL" sz="1200" dirty="0"/>
              <a:t>Prawo autorskie chroni oryginalne dzieła literackie, artystyczne lub naukowe, choreografie, dzieła audiowizualne, rzeźby, dzieła obrazkowe, plany, modele, mapy, zdjęcia, programy komputerowe i bazy danych.</a:t>
            </a:r>
          </a:p>
          <a:p>
            <a:pPr marL="139700" lvl="0" indent="0" algn="just">
              <a:buNone/>
            </a:pPr>
            <a:endParaRPr lang="en-US" sz="1600" dirty="0"/>
          </a:p>
          <a:p>
            <a:pPr marL="139700" lvl="0" indent="0" algn="l">
              <a:buNone/>
            </a:pPr>
            <a:endParaRPr lang="en-US" sz="1600" dirty="0"/>
          </a:p>
          <a:p>
            <a:pPr marL="139700" lvl="0" indent="0" algn="l">
              <a:buNone/>
            </a:pPr>
            <a:endParaRPr lang="es-ES" sz="1600" dirty="0"/>
          </a:p>
        </p:txBody>
      </p:sp>
      <p:sp>
        <p:nvSpPr>
          <p:cNvPr id="4" name="3 CuadroTexto"/>
          <p:cNvSpPr txBox="1"/>
          <p:nvPr/>
        </p:nvSpPr>
        <p:spPr>
          <a:xfrm>
            <a:off x="333838" y="239709"/>
            <a:ext cx="3295187" cy="276999"/>
          </a:xfrm>
          <a:prstGeom prst="rect">
            <a:avLst/>
          </a:prstGeom>
          <a:noFill/>
        </p:spPr>
        <p:txBody>
          <a:bodyPr wrap="square" rtlCol="0">
            <a:spAutoFit/>
          </a:bodyPr>
          <a:lstStyle/>
          <a:p>
            <a:r>
              <a:rPr lang="es-ES" sz="1200" dirty="0"/>
              <a:t>Unit 2. WŁASNOŚĆ INTELEKTUALNA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Rejestracja</a:t>
            </a:r>
            <a:r>
              <a:rPr lang="es-ES" dirty="0">
                <a:solidFill>
                  <a:srgbClr val="F24F4F"/>
                </a:solidFill>
                <a:latin typeface="Cambria" panose="02040503050406030204" pitchFamily="18" charset="0"/>
              </a:rPr>
              <a:t>/Copyleft</a:t>
            </a:r>
          </a:p>
        </p:txBody>
      </p:sp>
      <p:sp>
        <p:nvSpPr>
          <p:cNvPr id="3" name="2 Marcador de texto"/>
          <p:cNvSpPr>
            <a:spLocks noGrp="1"/>
          </p:cNvSpPr>
          <p:nvPr>
            <p:ph type="body" idx="1"/>
          </p:nvPr>
        </p:nvSpPr>
        <p:spPr>
          <a:xfrm>
            <a:off x="98612" y="1201434"/>
            <a:ext cx="8881289" cy="3256266"/>
          </a:xfrm>
        </p:spPr>
        <p:txBody>
          <a:bodyPr/>
          <a:lstStyle/>
          <a:p>
            <a:pPr marL="139700" indent="0" algn="just">
              <a:buNone/>
            </a:pPr>
            <a:r>
              <a:rPr lang="pl-PL" dirty="0"/>
              <a:t>Rejestracja nie jest obowiązkowa, ale dobrowolna. W prawie anglosaskim stosuje się pojęcie prawa autorskiego, które zasadniczo obejmuje wyłącznie prawa ekonomiczne, tj. majątkowe. Autorskie prawa majątkowe trwają przez całe życie autorów i do 70 lat po śmierci autora (prawo europejskie). </a:t>
            </a:r>
          </a:p>
          <a:p>
            <a:pPr marL="139700" indent="0" algn="just">
              <a:buNone/>
            </a:pPr>
            <a:r>
              <a:rPr lang="pl-PL" dirty="0"/>
              <a:t>Prawo regulujące własność intelektualną znajduje odzwierciedlenie w tekście przekształconym, zatwierdzonym królewskim dekretem ustawodawczym 1/1996 z 12 kwietnia. </a:t>
            </a:r>
          </a:p>
          <a:p>
            <a:pPr marL="139700" lvl="0" indent="0" algn="l">
              <a:buNone/>
            </a:pPr>
            <a:endParaRPr lang="it-IT" dirty="0"/>
          </a:p>
          <a:p>
            <a:pPr marL="139700" lvl="0" indent="0" algn="l">
              <a:buNone/>
            </a:pPr>
            <a:r>
              <a:rPr lang="it-IT" dirty="0" err="1"/>
              <a:t>Czy</a:t>
            </a:r>
            <a:r>
              <a:rPr lang="it-IT" i="1" dirty="0"/>
              <a:t> </a:t>
            </a:r>
            <a:r>
              <a:rPr lang="it-IT" i="1" dirty="0" err="1"/>
              <a:t>Copyleft</a:t>
            </a:r>
            <a:r>
              <a:rPr lang="it-IT" i="1" dirty="0"/>
              <a:t> </a:t>
            </a:r>
            <a:r>
              <a:rPr lang="it-IT" dirty="0"/>
              <a:t>to </a:t>
            </a:r>
            <a:r>
              <a:rPr lang="it-IT" dirty="0" err="1"/>
              <a:t>naprawdę</a:t>
            </a:r>
            <a:r>
              <a:rPr lang="it-IT" dirty="0"/>
              <a:t> </a:t>
            </a:r>
            <a:r>
              <a:rPr lang="it-IT" dirty="0" err="1"/>
              <a:t>licencja</a:t>
            </a:r>
            <a:r>
              <a:rPr lang="it-IT" dirty="0"/>
              <a:t>?</a:t>
            </a:r>
            <a:endParaRPr lang="pl-PL" dirty="0"/>
          </a:p>
          <a:p>
            <a:pPr marL="139700" indent="0" algn="just">
              <a:buNone/>
            </a:pPr>
            <a:r>
              <a:rPr lang="it-IT" i="1" dirty="0" err="1"/>
              <a:t>Copyleft</a:t>
            </a:r>
            <a:r>
              <a:rPr lang="it-IT" i="1" dirty="0"/>
              <a:t> </a:t>
            </a:r>
            <a:r>
              <a:rPr lang="it-IT" dirty="0"/>
              <a:t>– to </a:t>
            </a:r>
            <a:r>
              <a:rPr lang="it-IT" dirty="0" err="1"/>
              <a:t>rodzaj</a:t>
            </a:r>
            <a:r>
              <a:rPr lang="it-IT" dirty="0"/>
              <a:t> </a:t>
            </a:r>
            <a:r>
              <a:rPr lang="it-IT" dirty="0" err="1">
                <a:solidFill>
                  <a:schemeClr val="bg2"/>
                </a:solidFill>
              </a:rPr>
              <a:t>systemu</a:t>
            </a:r>
            <a:r>
              <a:rPr lang="it-IT" dirty="0">
                <a:solidFill>
                  <a:schemeClr val="bg2"/>
                </a:solidFill>
              </a:rPr>
              <a:t> </a:t>
            </a:r>
            <a:r>
              <a:rPr lang="it-IT" dirty="0" err="1">
                <a:solidFill>
                  <a:schemeClr val="bg2"/>
                </a:solidFill>
              </a:rPr>
              <a:t>licencjonowania</a:t>
            </a:r>
            <a:r>
              <a:rPr lang="it-IT" dirty="0">
                <a:solidFill>
                  <a:schemeClr val="bg2"/>
                </a:solidFill>
              </a:rPr>
              <a:t> </a:t>
            </a:r>
            <a:r>
              <a:rPr lang="it-IT" dirty="0" err="1">
                <a:solidFill>
                  <a:schemeClr val="bg2"/>
                </a:solidFill>
              </a:rPr>
              <a:t>praw</a:t>
            </a:r>
            <a:r>
              <a:rPr lang="it-IT" dirty="0">
                <a:solidFill>
                  <a:schemeClr val="bg2"/>
                </a:solidFill>
              </a:rPr>
              <a:t> </a:t>
            </a:r>
            <a:r>
              <a:rPr lang="it-IT" dirty="0" err="1">
                <a:solidFill>
                  <a:schemeClr val="bg2"/>
                </a:solidFill>
              </a:rPr>
              <a:t>autorskich</a:t>
            </a:r>
            <a:r>
              <a:rPr lang="it-IT" dirty="0"/>
              <a:t>, </a:t>
            </a:r>
            <a:r>
              <a:rPr lang="it-IT" dirty="0" err="1"/>
              <a:t>zezwalający</a:t>
            </a:r>
            <a:r>
              <a:rPr lang="it-IT" dirty="0"/>
              <a:t> </a:t>
            </a:r>
            <a:r>
              <a:rPr lang="it-IT" dirty="0" err="1"/>
              <a:t>na</a:t>
            </a:r>
            <a:r>
              <a:rPr lang="it-IT" dirty="0"/>
              <a:t> </a:t>
            </a:r>
            <a:r>
              <a:rPr lang="it-IT" dirty="0" err="1"/>
              <a:t>modyfikację</a:t>
            </a:r>
            <a:r>
              <a:rPr lang="it-IT" dirty="0"/>
              <a:t> </a:t>
            </a:r>
            <a:r>
              <a:rPr lang="it-IT" dirty="0" err="1"/>
              <a:t>pracy</a:t>
            </a:r>
            <a:r>
              <a:rPr lang="it-IT" dirty="0"/>
              <a:t> i </a:t>
            </a:r>
            <a:r>
              <a:rPr lang="it-IT" dirty="0" err="1"/>
              <a:t>jej</a:t>
            </a:r>
            <a:r>
              <a:rPr lang="it-IT" dirty="0"/>
              <a:t> </a:t>
            </a:r>
            <a:r>
              <a:rPr lang="it-IT" dirty="0" err="1"/>
              <a:t>dalszą</a:t>
            </a:r>
            <a:r>
              <a:rPr lang="it-IT" dirty="0"/>
              <a:t> </a:t>
            </a:r>
            <a:r>
              <a:rPr lang="it-IT" dirty="0" err="1"/>
              <a:t>redystrybucję</a:t>
            </a:r>
            <a:r>
              <a:rPr lang="it-IT" dirty="0"/>
              <a:t> </a:t>
            </a:r>
            <a:r>
              <a:rPr lang="it-IT" dirty="0" err="1"/>
              <a:t>na</a:t>
            </a:r>
            <a:r>
              <a:rPr lang="it-IT" dirty="0"/>
              <a:t> </a:t>
            </a:r>
            <a:r>
              <a:rPr lang="it-IT" dirty="0" err="1"/>
              <a:t>identycznych</a:t>
            </a:r>
            <a:r>
              <a:rPr lang="it-IT" dirty="0"/>
              <a:t> </a:t>
            </a:r>
            <a:r>
              <a:rPr lang="it-IT" dirty="0" err="1"/>
              <a:t>warunkach</a:t>
            </a:r>
            <a:r>
              <a:rPr lang="it-IT" dirty="0"/>
              <a:t>. </a:t>
            </a:r>
            <a:r>
              <a:rPr lang="it-IT" i="1" dirty="0" err="1"/>
              <a:t>Copyleft</a:t>
            </a:r>
            <a:r>
              <a:rPr lang="it-IT" dirty="0"/>
              <a:t> </a:t>
            </a:r>
            <a:r>
              <a:rPr lang="it-IT" dirty="0" err="1"/>
              <a:t>nie</a:t>
            </a:r>
            <a:r>
              <a:rPr lang="it-IT" dirty="0"/>
              <a:t> </a:t>
            </a:r>
            <a:r>
              <a:rPr lang="it-IT" dirty="0" err="1"/>
              <a:t>jest</a:t>
            </a:r>
            <a:r>
              <a:rPr lang="it-IT" dirty="0"/>
              <a:t> </a:t>
            </a:r>
            <a:r>
              <a:rPr lang="it-IT" dirty="0" err="1"/>
              <a:t>konkretną</a:t>
            </a:r>
            <a:r>
              <a:rPr lang="it-IT" dirty="0"/>
              <a:t> </a:t>
            </a:r>
            <a:r>
              <a:rPr lang="it-IT" dirty="0" err="1"/>
              <a:t>licencją</a:t>
            </a:r>
            <a:r>
              <a:rPr lang="it-IT" dirty="0"/>
              <a:t>, </a:t>
            </a:r>
            <a:r>
              <a:rPr lang="it-IT" dirty="0" err="1"/>
              <a:t>ale</a:t>
            </a:r>
            <a:r>
              <a:rPr lang="it-IT" dirty="0"/>
              <a:t> </a:t>
            </a:r>
            <a:r>
              <a:rPr lang="it-IT" dirty="0" err="1"/>
              <a:t>ogólną</a:t>
            </a:r>
            <a:r>
              <a:rPr lang="it-IT" dirty="0"/>
              <a:t> </a:t>
            </a:r>
            <a:r>
              <a:rPr lang="it-IT" dirty="0" err="1"/>
              <a:t>zasadą</a:t>
            </a:r>
            <a:r>
              <a:rPr lang="it-IT" dirty="0"/>
              <a:t> </a:t>
            </a:r>
            <a:r>
              <a:rPr lang="it-IT" dirty="0" err="1"/>
              <a:t>wynikającą</a:t>
            </a:r>
            <a:r>
              <a:rPr lang="it-IT" dirty="0"/>
              <a:t> </a:t>
            </a:r>
            <a:r>
              <a:rPr lang="it-IT" dirty="0" err="1"/>
              <a:t>z</a:t>
            </a:r>
            <a:r>
              <a:rPr lang="it-IT" dirty="0"/>
              <a:t> </a:t>
            </a:r>
            <a:r>
              <a:rPr lang="it-IT" dirty="0" err="1"/>
              <a:t>chęci</a:t>
            </a:r>
            <a:r>
              <a:rPr lang="it-IT" dirty="0"/>
              <a:t> </a:t>
            </a:r>
            <a:r>
              <a:rPr lang="it-IT" dirty="0" err="1"/>
              <a:t>zapewnienia</a:t>
            </a:r>
            <a:r>
              <a:rPr lang="it-IT" dirty="0"/>
              <a:t> </a:t>
            </a:r>
            <a:r>
              <a:rPr lang="it-IT" dirty="0" err="1"/>
              <a:t>jak</a:t>
            </a:r>
            <a:r>
              <a:rPr lang="it-IT" dirty="0"/>
              <a:t> </a:t>
            </a:r>
            <a:r>
              <a:rPr lang="it-IT" dirty="0" err="1"/>
              <a:t>największej</a:t>
            </a:r>
            <a:r>
              <a:rPr lang="it-IT" dirty="0"/>
              <a:t> </a:t>
            </a:r>
            <a:r>
              <a:rPr lang="it-IT" dirty="0" err="1"/>
              <a:t>wolności</a:t>
            </a:r>
            <a:r>
              <a:rPr lang="it-IT" dirty="0"/>
              <a:t> </a:t>
            </a:r>
            <a:r>
              <a:rPr lang="it-IT" dirty="0" err="1"/>
              <a:t>użytkownikom</a:t>
            </a:r>
            <a:r>
              <a:rPr lang="it-IT" dirty="0"/>
              <a:t> </a:t>
            </a:r>
            <a:r>
              <a:rPr lang="it-IT" dirty="0" err="1"/>
              <a:t>utworów</a:t>
            </a:r>
            <a:r>
              <a:rPr lang="it-IT" dirty="0"/>
              <a:t> </a:t>
            </a:r>
            <a:r>
              <a:rPr lang="it-IT" dirty="0" err="1"/>
              <a:t>zależnych</a:t>
            </a:r>
            <a:r>
              <a:rPr lang="it-IT" dirty="0"/>
              <a:t>. </a:t>
            </a:r>
            <a:br>
              <a:rPr lang="it-IT" dirty="0"/>
            </a:br>
            <a:r>
              <a:rPr lang="it-IT" dirty="0" err="1"/>
              <a:t>Wybierając</a:t>
            </a:r>
            <a:r>
              <a:rPr lang="it-IT" dirty="0"/>
              <a:t> </a:t>
            </a:r>
            <a:r>
              <a:rPr lang="it-IT" dirty="0" err="1"/>
              <a:t>licencję</a:t>
            </a:r>
            <a:r>
              <a:rPr lang="it-IT" dirty="0"/>
              <a:t>, </a:t>
            </a:r>
            <a:r>
              <a:rPr lang="it-IT" dirty="0" err="1"/>
              <a:t>która</a:t>
            </a:r>
            <a:r>
              <a:rPr lang="it-IT" dirty="0"/>
              <a:t> </a:t>
            </a:r>
            <a:r>
              <a:rPr lang="it-IT" dirty="0" err="1"/>
              <a:t>najlepiej</a:t>
            </a:r>
            <a:r>
              <a:rPr lang="it-IT" dirty="0"/>
              <a:t> </a:t>
            </a:r>
            <a:r>
              <a:rPr lang="it-IT" dirty="0" err="1"/>
              <a:t>odpowiada</a:t>
            </a:r>
            <a:r>
              <a:rPr lang="it-IT" dirty="0"/>
              <a:t> </a:t>
            </a:r>
            <a:r>
              <a:rPr lang="it-IT" dirty="0" err="1"/>
              <a:t>mojej</a:t>
            </a:r>
            <a:r>
              <a:rPr lang="it-IT" dirty="0"/>
              <a:t> </a:t>
            </a:r>
            <a:r>
              <a:rPr lang="it-IT" dirty="0" err="1"/>
              <a:t>pracy</a:t>
            </a:r>
            <a:r>
              <a:rPr lang="it-IT" dirty="0"/>
              <a:t>, </a:t>
            </a:r>
            <a:r>
              <a:rPr lang="it-IT" dirty="0" err="1"/>
              <a:t>należy</a:t>
            </a:r>
            <a:r>
              <a:rPr lang="it-IT" dirty="0"/>
              <a:t> </a:t>
            </a:r>
            <a:r>
              <a:rPr lang="it-IT" dirty="0" err="1"/>
              <a:t>jak</a:t>
            </a:r>
            <a:r>
              <a:rPr lang="it-IT" dirty="0"/>
              <a:t> </a:t>
            </a:r>
            <a:r>
              <a:rPr lang="it-IT" dirty="0" err="1"/>
              <a:t>najdokładniej</a:t>
            </a:r>
            <a:r>
              <a:rPr lang="it-IT" dirty="0"/>
              <a:t> </a:t>
            </a:r>
            <a:r>
              <a:rPr lang="it-IT" dirty="0" err="1"/>
              <a:t>wskazać</a:t>
            </a:r>
            <a:r>
              <a:rPr lang="it-IT" dirty="0"/>
              <a:t>, </a:t>
            </a:r>
            <a:r>
              <a:rPr lang="it-IT" dirty="0" err="1"/>
              <a:t>w</a:t>
            </a:r>
            <a:r>
              <a:rPr lang="it-IT" dirty="0"/>
              <a:t> </a:t>
            </a:r>
            <a:r>
              <a:rPr lang="it-IT" dirty="0" err="1"/>
              <a:t>ramach</a:t>
            </a:r>
            <a:r>
              <a:rPr lang="it-IT" dirty="0"/>
              <a:t> </a:t>
            </a:r>
            <a:r>
              <a:rPr lang="it-IT" dirty="0" err="1"/>
              <a:t>jakich</a:t>
            </a:r>
            <a:r>
              <a:rPr lang="it-IT" dirty="0"/>
              <a:t> </a:t>
            </a:r>
            <a:r>
              <a:rPr lang="it-IT" dirty="0" err="1"/>
              <a:t>funkcji</a:t>
            </a:r>
            <a:r>
              <a:rPr lang="it-IT" dirty="0"/>
              <a:t> </a:t>
            </a:r>
            <a:r>
              <a:rPr lang="it-IT" dirty="0" err="1"/>
              <a:t>jest</a:t>
            </a:r>
            <a:r>
              <a:rPr lang="it-IT" dirty="0"/>
              <a:t> ona </a:t>
            </a:r>
            <a:r>
              <a:rPr lang="it-IT" dirty="0" err="1"/>
              <a:t>regulowana</a:t>
            </a:r>
            <a:r>
              <a:rPr lang="it-IT" dirty="0"/>
              <a:t>. </a:t>
            </a:r>
            <a:endParaRPr lang="en-US" sz="1600" dirty="0"/>
          </a:p>
          <a:p>
            <a:pPr marL="139700" lvl="0" indent="0" algn="l">
              <a:buNone/>
            </a:pPr>
            <a:endParaRPr lang="es-ES" sz="1600" dirty="0"/>
          </a:p>
        </p:txBody>
      </p:sp>
      <p:sp>
        <p:nvSpPr>
          <p:cNvPr id="4" name="3 CuadroTexto"/>
          <p:cNvSpPr txBox="1"/>
          <p:nvPr/>
        </p:nvSpPr>
        <p:spPr>
          <a:xfrm>
            <a:off x="333838" y="239709"/>
            <a:ext cx="3295187" cy="523220"/>
          </a:xfrm>
          <a:prstGeom prst="rect">
            <a:avLst/>
          </a:prstGeom>
          <a:noFill/>
        </p:spPr>
        <p:txBody>
          <a:bodyPr wrap="square" rtlCol="0">
            <a:spAutoFit/>
          </a:bodyPr>
          <a:lstStyle/>
          <a:p>
            <a:r>
              <a:rPr lang="es-ES" dirty="0" err="1"/>
              <a:t>Unit</a:t>
            </a:r>
            <a:r>
              <a:rPr lang="es-ES" dirty="0"/>
              <a:t> 2. WŁASNOŚĆ INTELEKTUALNA</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444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3. ZNAK TOWAROWY</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409707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err="1">
                <a:solidFill>
                  <a:srgbClr val="F24F4F"/>
                </a:solidFill>
                <a:latin typeface="Cambria" panose="02040503050406030204" pitchFamily="18" charset="0"/>
              </a:rPr>
              <a:t>Procedury</a:t>
            </a:r>
            <a:r>
              <a:rPr lang="es-ES" dirty="0">
                <a:solidFill>
                  <a:srgbClr val="F24F4F"/>
                </a:solidFill>
                <a:latin typeface="Cambria" panose="02040503050406030204" pitchFamily="18" charset="0"/>
              </a:rPr>
              <a:t> i </a:t>
            </a:r>
            <a:r>
              <a:rPr lang="es-ES" dirty="0" err="1">
                <a:solidFill>
                  <a:srgbClr val="F24F4F"/>
                </a:solidFill>
                <a:latin typeface="Cambria" panose="02040503050406030204" pitchFamily="18" charset="0"/>
              </a:rPr>
              <a:t>koszty</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98612" y="1560181"/>
            <a:ext cx="8881289" cy="3256266"/>
          </a:xfrm>
        </p:spPr>
        <p:txBody>
          <a:bodyPr/>
          <a:lstStyle/>
          <a:p>
            <a:pPr marL="139700" indent="0" algn="l">
              <a:buNone/>
            </a:pPr>
            <a:r>
              <a:rPr lang="it-IT" dirty="0"/>
              <a:t>Po </a:t>
            </a:r>
            <a:r>
              <a:rPr lang="it-IT" dirty="0" err="1"/>
              <a:t>wybraniu</a:t>
            </a:r>
            <a:r>
              <a:rPr lang="it-IT" dirty="0"/>
              <a:t> </a:t>
            </a:r>
            <a:r>
              <a:rPr lang="it-IT" dirty="0" err="1"/>
              <a:t>nazwy</a:t>
            </a:r>
            <a:r>
              <a:rPr lang="it-IT" dirty="0"/>
              <a:t> i </a:t>
            </a:r>
            <a:r>
              <a:rPr lang="it-IT" dirty="0" err="1"/>
              <a:t>utworzeniu</a:t>
            </a:r>
            <a:r>
              <a:rPr lang="it-IT" dirty="0"/>
              <a:t> logo, </a:t>
            </a:r>
            <a:r>
              <a:rPr lang="it-IT" dirty="0" err="1"/>
              <a:t>które</a:t>
            </a:r>
            <a:r>
              <a:rPr lang="it-IT" dirty="0"/>
              <a:t> </a:t>
            </a:r>
            <a:r>
              <a:rPr lang="it-IT" dirty="0" err="1"/>
              <a:t>zawiera</a:t>
            </a:r>
            <a:r>
              <a:rPr lang="it-IT" dirty="0"/>
              <a:t> </a:t>
            </a:r>
            <a:r>
              <a:rPr lang="it-IT" dirty="0" err="1"/>
              <a:t>unikalną</a:t>
            </a:r>
            <a:r>
              <a:rPr lang="it-IT" dirty="0"/>
              <a:t> </a:t>
            </a:r>
            <a:r>
              <a:rPr lang="it-IT" dirty="0" err="1"/>
              <a:t>ofertę</a:t>
            </a:r>
            <a:r>
              <a:rPr lang="it-IT" dirty="0"/>
              <a:t> </a:t>
            </a:r>
            <a:r>
              <a:rPr lang="it-IT" dirty="0" err="1"/>
              <a:t>pora</a:t>
            </a:r>
            <a:r>
              <a:rPr lang="it-IT" dirty="0"/>
              <a:t> </a:t>
            </a:r>
            <a:r>
              <a:rPr lang="it-IT" dirty="0" err="1"/>
              <a:t>zarejestrować</a:t>
            </a:r>
            <a:r>
              <a:rPr lang="it-IT" dirty="0"/>
              <a:t> </a:t>
            </a:r>
            <a:r>
              <a:rPr lang="it-IT" dirty="0" err="1"/>
              <a:t>markę</a:t>
            </a:r>
            <a:r>
              <a:rPr lang="it-IT" dirty="0"/>
              <a:t>, </a:t>
            </a:r>
            <a:r>
              <a:rPr lang="it-IT" dirty="0" err="1"/>
              <a:t>aby</a:t>
            </a:r>
            <a:r>
              <a:rPr lang="it-IT" dirty="0"/>
              <a:t> </a:t>
            </a:r>
            <a:r>
              <a:rPr lang="it-IT" dirty="0" err="1"/>
              <a:t>chronić</a:t>
            </a:r>
            <a:r>
              <a:rPr lang="it-IT" dirty="0"/>
              <a:t> </a:t>
            </a:r>
            <a:r>
              <a:rPr lang="it-IT" dirty="0" err="1"/>
              <a:t>ją</a:t>
            </a:r>
            <a:r>
              <a:rPr lang="it-IT" dirty="0"/>
              <a:t> </a:t>
            </a:r>
            <a:r>
              <a:rPr lang="it-IT" dirty="0" err="1"/>
              <a:t>przed</a:t>
            </a:r>
            <a:r>
              <a:rPr lang="it-IT" dirty="0"/>
              <a:t> </a:t>
            </a:r>
            <a:r>
              <a:rPr lang="it-IT" dirty="0" err="1"/>
              <a:t>konkurencją</a:t>
            </a:r>
            <a:r>
              <a:rPr lang="it-IT" dirty="0"/>
              <a:t> i </a:t>
            </a:r>
            <a:r>
              <a:rPr lang="it-IT" dirty="0" err="1"/>
              <a:t>aby</a:t>
            </a:r>
            <a:r>
              <a:rPr lang="it-IT" dirty="0"/>
              <a:t> </a:t>
            </a:r>
            <a:r>
              <a:rPr lang="it-IT" dirty="0" err="1"/>
              <a:t>nie</a:t>
            </a:r>
            <a:r>
              <a:rPr lang="it-IT" dirty="0"/>
              <a:t> </a:t>
            </a:r>
            <a:r>
              <a:rPr lang="it-IT" dirty="0" err="1"/>
              <a:t>mogła</a:t>
            </a:r>
            <a:r>
              <a:rPr lang="it-IT" dirty="0"/>
              <a:t> ona </a:t>
            </a:r>
            <a:r>
              <a:rPr lang="it-IT" dirty="0" err="1"/>
              <a:t>być</a:t>
            </a:r>
            <a:r>
              <a:rPr lang="it-IT" dirty="0"/>
              <a:t> </a:t>
            </a:r>
            <a:r>
              <a:rPr lang="it-IT" dirty="0" err="1"/>
              <a:t>używana</a:t>
            </a:r>
            <a:r>
              <a:rPr lang="it-IT" dirty="0"/>
              <a:t> </a:t>
            </a:r>
            <a:r>
              <a:rPr lang="it-IT" dirty="0" err="1"/>
              <a:t>przez</a:t>
            </a:r>
            <a:r>
              <a:rPr lang="it-IT" dirty="0"/>
              <a:t> </a:t>
            </a:r>
            <a:r>
              <a:rPr lang="it-IT" dirty="0" err="1"/>
              <a:t>innych</a:t>
            </a:r>
            <a:r>
              <a:rPr lang="it-IT" dirty="0"/>
              <a:t>.</a:t>
            </a:r>
            <a:br>
              <a:rPr lang="it-IT" dirty="0"/>
            </a:br>
            <a:r>
              <a:rPr lang="it-IT" dirty="0" err="1"/>
              <a:t>Rejestracja</a:t>
            </a:r>
            <a:r>
              <a:rPr lang="it-IT" dirty="0"/>
              <a:t> </a:t>
            </a:r>
            <a:r>
              <a:rPr lang="it-IT" dirty="0" err="1"/>
              <a:t>odbywa</a:t>
            </a:r>
            <a:r>
              <a:rPr lang="it-IT" dirty="0"/>
              <a:t> </a:t>
            </a:r>
            <a:r>
              <a:rPr lang="it-IT" dirty="0" err="1"/>
              <a:t>się</a:t>
            </a:r>
            <a:r>
              <a:rPr lang="it-IT" dirty="0"/>
              <a:t> </a:t>
            </a:r>
            <a:r>
              <a:rPr lang="it-IT" dirty="0" err="1"/>
              <a:t>w</a:t>
            </a:r>
            <a:r>
              <a:rPr lang="it-IT" dirty="0"/>
              <a:t> H</a:t>
            </a:r>
            <a:r>
              <a:rPr lang="it-IT"/>
              <a:t>iszpańskim</a:t>
            </a:r>
            <a:r>
              <a:rPr lang="it-IT" dirty="0"/>
              <a:t> </a:t>
            </a:r>
            <a:r>
              <a:rPr lang="it-IT" dirty="0" err="1"/>
              <a:t>Biurze</a:t>
            </a:r>
            <a:r>
              <a:rPr lang="it-IT" dirty="0"/>
              <a:t> </a:t>
            </a:r>
            <a:r>
              <a:rPr lang="it-IT" dirty="0" err="1"/>
              <a:t>Patentów</a:t>
            </a:r>
            <a:r>
              <a:rPr lang="it-IT" dirty="0"/>
              <a:t> i </a:t>
            </a:r>
            <a:r>
              <a:rPr lang="it-IT" dirty="0" err="1"/>
              <a:t>Znaków</a:t>
            </a:r>
            <a:r>
              <a:rPr lang="it-IT" dirty="0"/>
              <a:t> </a:t>
            </a:r>
            <a:r>
              <a:rPr lang="it-IT" dirty="0" err="1"/>
              <a:t>Towarowych</a:t>
            </a:r>
            <a:r>
              <a:rPr lang="it-IT" dirty="0"/>
              <a:t> (SPTO), </a:t>
            </a:r>
            <a:r>
              <a:rPr lang="it-IT" dirty="0" err="1"/>
              <a:t>którego</a:t>
            </a:r>
            <a:r>
              <a:rPr lang="it-IT" dirty="0"/>
              <a:t> </a:t>
            </a:r>
            <a:r>
              <a:rPr lang="it-IT" dirty="0" err="1"/>
              <a:t>strona</a:t>
            </a:r>
            <a:r>
              <a:rPr lang="it-IT" dirty="0"/>
              <a:t> </a:t>
            </a:r>
            <a:r>
              <a:rPr lang="it-IT" dirty="0" err="1"/>
              <a:t>internetowa</a:t>
            </a:r>
            <a:r>
              <a:rPr lang="it-IT" dirty="0"/>
              <a:t> to </a:t>
            </a:r>
            <a:r>
              <a:rPr lang="it-IT" u="sng" dirty="0">
                <a:hlinkClick r:id="rId2"/>
              </a:rPr>
              <a:t>http://www.oepm.es</a:t>
            </a:r>
            <a:r>
              <a:rPr lang="it-IT" dirty="0"/>
              <a:t>.</a:t>
            </a:r>
          </a:p>
          <a:p>
            <a:pPr marL="139700" indent="0" algn="l">
              <a:buNone/>
            </a:pPr>
            <a:endParaRPr lang="pl-PL" dirty="0"/>
          </a:p>
          <a:p>
            <a:pPr marL="139700" indent="0" algn="l">
              <a:buNone/>
            </a:pPr>
            <a:r>
              <a:rPr lang="it-IT" dirty="0" err="1"/>
              <a:t>Uwaga</a:t>
            </a:r>
            <a:r>
              <a:rPr lang="it-IT" dirty="0"/>
              <a:t>! </a:t>
            </a:r>
            <a:r>
              <a:rPr lang="it-IT" dirty="0" err="1"/>
              <a:t>Chronione</a:t>
            </a:r>
            <a:r>
              <a:rPr lang="it-IT" dirty="0"/>
              <a:t> </a:t>
            </a:r>
            <a:r>
              <a:rPr lang="it-IT" dirty="0" err="1"/>
              <a:t>są</a:t>
            </a:r>
            <a:r>
              <a:rPr lang="it-IT" dirty="0"/>
              <a:t> </a:t>
            </a:r>
            <a:r>
              <a:rPr lang="it-IT" dirty="0" err="1"/>
              <a:t>tylko</a:t>
            </a:r>
            <a:r>
              <a:rPr lang="it-IT" dirty="0"/>
              <a:t> te </a:t>
            </a:r>
            <a:r>
              <a:rPr lang="it-IT" dirty="0" err="1"/>
              <a:t>klasy</a:t>
            </a:r>
            <a:r>
              <a:rPr lang="it-IT" dirty="0"/>
              <a:t>, </a:t>
            </a:r>
            <a:r>
              <a:rPr lang="it-IT" dirty="0" err="1"/>
              <a:t>w</a:t>
            </a:r>
            <a:r>
              <a:rPr lang="it-IT" dirty="0"/>
              <a:t> </a:t>
            </a:r>
            <a:r>
              <a:rPr lang="it-IT" dirty="0" err="1"/>
              <a:t>których</a:t>
            </a:r>
            <a:r>
              <a:rPr lang="it-IT" dirty="0"/>
              <a:t> </a:t>
            </a:r>
            <a:r>
              <a:rPr lang="it-IT" dirty="0" err="1"/>
              <a:t>marka</a:t>
            </a:r>
            <a:r>
              <a:rPr lang="it-IT" dirty="0"/>
              <a:t> </a:t>
            </a:r>
            <a:r>
              <a:rPr lang="it-IT" dirty="0" err="1"/>
              <a:t>jest</a:t>
            </a:r>
            <a:r>
              <a:rPr lang="it-IT" dirty="0"/>
              <a:t> </a:t>
            </a:r>
            <a:r>
              <a:rPr lang="it-IT" dirty="0" err="1"/>
              <a:t>zarejestrowana</a:t>
            </a:r>
            <a:r>
              <a:rPr lang="it-IT" dirty="0"/>
              <a:t>. </a:t>
            </a:r>
            <a:br>
              <a:rPr lang="it-IT" dirty="0"/>
            </a:br>
            <a:r>
              <a:rPr lang="it-IT" dirty="0" err="1"/>
              <a:t>W</a:t>
            </a:r>
            <a:r>
              <a:rPr lang="it-IT" dirty="0"/>
              <a:t> </a:t>
            </a:r>
            <a:r>
              <a:rPr lang="it-IT" dirty="0" err="1"/>
              <a:t>poniższym</a:t>
            </a:r>
            <a:r>
              <a:rPr lang="it-IT" dirty="0"/>
              <a:t> </a:t>
            </a:r>
            <a:r>
              <a:rPr lang="it-IT" dirty="0" err="1"/>
              <a:t>linku</a:t>
            </a:r>
            <a:r>
              <a:rPr lang="it-IT" dirty="0"/>
              <a:t> </a:t>
            </a:r>
            <a:r>
              <a:rPr lang="it-IT" dirty="0" err="1"/>
              <a:t>można</a:t>
            </a:r>
            <a:r>
              <a:rPr lang="it-IT" dirty="0"/>
              <a:t> </a:t>
            </a:r>
            <a:r>
              <a:rPr lang="it-IT" dirty="0" err="1"/>
              <a:t>zobaczyć</a:t>
            </a:r>
            <a:r>
              <a:rPr lang="it-IT" dirty="0"/>
              <a:t> </a:t>
            </a:r>
            <a:r>
              <a:rPr lang="it-IT" dirty="0" err="1"/>
              <a:t>dostępne</a:t>
            </a:r>
            <a:r>
              <a:rPr lang="it-IT" dirty="0"/>
              <a:t> </a:t>
            </a:r>
            <a:r>
              <a:rPr lang="it-IT" dirty="0" err="1"/>
              <a:t>klasy</a:t>
            </a:r>
            <a:r>
              <a:rPr lang="it-IT" dirty="0"/>
              <a:t>, </a:t>
            </a:r>
            <a:r>
              <a:rPr lang="it-IT" dirty="0" err="1"/>
              <a:t>aby</a:t>
            </a:r>
            <a:r>
              <a:rPr lang="it-IT" dirty="0"/>
              <a:t> </a:t>
            </a:r>
            <a:r>
              <a:rPr lang="it-IT" dirty="0" err="1"/>
              <a:t>wybrać</a:t>
            </a:r>
            <a:r>
              <a:rPr lang="it-IT" dirty="0"/>
              <a:t> </a:t>
            </a:r>
            <a:r>
              <a:rPr lang="it-IT" dirty="0" err="1"/>
              <a:t>najbardziej</a:t>
            </a:r>
            <a:r>
              <a:rPr lang="it-IT" dirty="0"/>
              <a:t> </a:t>
            </a:r>
            <a:r>
              <a:rPr lang="it-IT" dirty="0" err="1"/>
              <a:t>odpowiednią</a:t>
            </a:r>
            <a:r>
              <a:rPr lang="it-IT" dirty="0"/>
              <a:t>.</a:t>
            </a:r>
            <a:br>
              <a:rPr lang="it-IT" dirty="0"/>
            </a:br>
            <a:r>
              <a:rPr lang="it-IT" dirty="0" err="1"/>
              <a:t>Międzynarodowa</a:t>
            </a:r>
            <a:r>
              <a:rPr lang="it-IT" dirty="0"/>
              <a:t> </a:t>
            </a:r>
            <a:r>
              <a:rPr lang="it-IT" dirty="0" err="1"/>
              <a:t>klasyfikacja</a:t>
            </a:r>
            <a:r>
              <a:rPr lang="it-IT" dirty="0"/>
              <a:t> </a:t>
            </a:r>
            <a:r>
              <a:rPr lang="it-IT" dirty="0" err="1"/>
              <a:t>markowych</a:t>
            </a:r>
            <a:r>
              <a:rPr lang="it-IT" dirty="0"/>
              <a:t> </a:t>
            </a:r>
            <a:r>
              <a:rPr lang="it-IT" dirty="0" err="1"/>
              <a:t>produktów</a:t>
            </a:r>
            <a:r>
              <a:rPr lang="it-IT" dirty="0"/>
              <a:t> i </a:t>
            </a:r>
            <a:r>
              <a:rPr lang="it-IT" dirty="0" err="1"/>
              <a:t>usług</a:t>
            </a:r>
            <a:r>
              <a:rPr lang="it-IT" dirty="0"/>
              <a:t> (CLINMAR) (</a:t>
            </a:r>
            <a:r>
              <a:rPr lang="it-IT" dirty="0" err="1"/>
              <a:t>klasyfikacja</a:t>
            </a:r>
            <a:r>
              <a:rPr lang="it-IT" dirty="0"/>
              <a:t> </a:t>
            </a:r>
            <a:r>
              <a:rPr lang="it-IT" dirty="0" err="1"/>
              <a:t>nicejska</a:t>
            </a:r>
            <a:r>
              <a:rPr lang="it-IT" dirty="0"/>
              <a:t> 10. </a:t>
            </a:r>
            <a:r>
              <a:rPr lang="it-IT" dirty="0" err="1"/>
              <a:t>edycja</a:t>
            </a:r>
            <a:r>
              <a:rPr lang="it-IT" dirty="0"/>
              <a:t>, 2012)</a:t>
            </a:r>
            <a:endParaRPr lang="pl-PL" dirty="0"/>
          </a:p>
          <a:p>
            <a:pPr marL="139700" lvl="0" indent="0" algn="l">
              <a:buNone/>
            </a:pPr>
            <a:endParaRPr lang="en-US" sz="1600" b="1" dirty="0"/>
          </a:p>
        </p:txBody>
      </p:sp>
      <p:sp>
        <p:nvSpPr>
          <p:cNvPr id="4" name="3 CuadroTexto"/>
          <p:cNvSpPr txBox="1"/>
          <p:nvPr/>
        </p:nvSpPr>
        <p:spPr>
          <a:xfrm>
            <a:off x="333838" y="239709"/>
            <a:ext cx="3295187" cy="307777"/>
          </a:xfrm>
          <a:prstGeom prst="rect">
            <a:avLst/>
          </a:prstGeom>
          <a:noFill/>
        </p:spPr>
        <p:txBody>
          <a:bodyPr wrap="square" rtlCol="0">
            <a:spAutoFit/>
          </a:bodyPr>
          <a:lstStyle/>
          <a:p>
            <a:r>
              <a:rPr lang="es-ES" dirty="0" err="1"/>
              <a:t>Unit</a:t>
            </a:r>
            <a:r>
              <a:rPr lang="es-ES" dirty="0"/>
              <a:t> 3. ZNAK TOWAROWY</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37748894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1080</Words>
  <Application>Microsoft Macintosh PowerPoint</Application>
  <PresentationFormat>Pokaz na ekranie (16:9)</PresentationFormat>
  <Paragraphs>67</Paragraphs>
  <Slides>11</Slides>
  <Notes>3</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11</vt:i4>
      </vt:variant>
    </vt:vector>
  </HeadingPairs>
  <TitlesOfParts>
    <vt:vector size="19" baseType="lpstr">
      <vt:lpstr>Cambria</vt:lpstr>
      <vt:lpstr>Century Gothic</vt:lpstr>
      <vt:lpstr>EB Garamond</vt:lpstr>
      <vt:lpstr>Times New Roman</vt:lpstr>
      <vt:lpstr>EB Garamond Medium</vt:lpstr>
      <vt:lpstr>Arial</vt:lpstr>
      <vt:lpstr>Garamond</vt:lpstr>
      <vt:lpstr>Simple Light</vt:lpstr>
      <vt:lpstr> ARTCademy “Arts and Crafts Academy”</vt:lpstr>
      <vt:lpstr>Moduł 1. POLITYKA PRYWATNOŚCI</vt:lpstr>
      <vt:lpstr>UNIT 1. WDROŻENIE GŁÓWNYCH REGULACJI DOTYCZĄCYCH OCHRONY DANYCH</vt:lpstr>
      <vt:lpstr>Wdrożenie głównych regulacji dotyczących ochrony danych</vt:lpstr>
      <vt:lpstr>UNIT 2. WŁASNOŚĆ INTELEKTUALNA </vt:lpstr>
      <vt:lpstr>Prawo dotyczące własności intelektualnej </vt:lpstr>
      <vt:lpstr>Rejestracja/Copyleft</vt:lpstr>
      <vt:lpstr>UNIT 3. ZNAK TOWAROWY</vt:lpstr>
      <vt:lpstr>Procedury i koszty</vt:lpstr>
      <vt:lpstr>Procedury i koszty</vt:lpstr>
      <vt:lpstr>DZIĘKUJĘ!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Microsoft Office User</cp:lastModifiedBy>
  <cp:revision>41</cp:revision>
  <dcterms:modified xsi:type="dcterms:W3CDTF">2020-02-19T10:28:11Z</dcterms:modified>
</cp:coreProperties>
</file>