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72" r:id="rId3"/>
    <p:sldId id="283" r:id="rId4"/>
    <p:sldId id="275" r:id="rId5"/>
    <p:sldId id="285" r:id="rId6"/>
    <p:sldId id="282" r:id="rId7"/>
    <p:sldId id="290" r:id="rId8"/>
    <p:sldId id="286" r:id="rId9"/>
    <p:sldId id="289" r:id="rId10"/>
    <p:sldId id="291" r:id="rId11"/>
    <p:sldId id="274"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EB Garamond" panose="020B0604020202020204" charset="0"/>
      <p:regular r:id="rId22"/>
      <p:bold r:id="rId23"/>
      <p:italic r:id="rId24"/>
      <p:boldItalic r:id="rId25"/>
    </p:embeddedFont>
    <p:embeddedFont>
      <p:font typeface="EB Garamond Medium" panose="020B0604020202020204" charset="0"/>
      <p:regular r:id="rId26"/>
      <p:bold r:id="rId27"/>
      <p:italic r:id="rId28"/>
      <p:boldItalic r:id="rId29"/>
    </p:embeddedFont>
    <p:embeddedFont>
      <p:font typeface="Garamond" panose="020204040303010108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3114675"/>
            <a:ext cx="4976100" cy="11538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191563" y="4418523"/>
            <a:ext cx="6265682" cy="523220"/>
          </a:xfrm>
          <a:prstGeom prst="rect">
            <a:avLst/>
          </a:prstGeom>
        </p:spPr>
        <p:txBody>
          <a:bodyPr wrap="square">
            <a:spAutoFit/>
          </a:bodyPr>
          <a:lstStyle/>
          <a:p>
            <a:r>
              <a:rPr lang="el-GR" dirty="0">
                <a:solidFill>
                  <a:srgbClr val="E06666"/>
                </a:solidFill>
                <a:latin typeface="Cambria"/>
              </a:rPr>
              <a:t>Νέες Απαιτήσεις για την Προστασία Προσωπικών Δεδομένων Πνευματικής Ιδιοκτησίας και Εμπορικών Σημάτων</a:t>
            </a:r>
            <a:endParaRPr lang="es-ES" dirty="0">
              <a:solidFill>
                <a:srgbClr val="E06666"/>
              </a:solidFill>
              <a:latin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Διαδικασίες και Κόστος</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256266"/>
          </a:xfrm>
        </p:spPr>
        <p:txBody>
          <a:bodyPr/>
          <a:lstStyle/>
          <a:p>
            <a:pPr marL="139700" lvl="0" indent="0" algn="l">
              <a:buNone/>
            </a:pPr>
            <a:r>
              <a:rPr lang="el-GR" sz="1600" dirty="0"/>
              <a:t>Κόστος εγγραφής μάρκας</a:t>
            </a:r>
          </a:p>
          <a:p>
            <a:pPr marL="139700" lvl="0" indent="0" algn="l">
              <a:buNone/>
            </a:pPr>
            <a:r>
              <a:rPr lang="el-GR" sz="1600" dirty="0"/>
              <a:t>Ναι, η εγγραφή μάρκας έχει κόστος, τώρα. Εάν το κάνετε μόνοι σας όπως εξηγούμε εδώ, η εξοικονόμηση θα διαπιστώσετε ότι είναι σημαντική σε σχέση με την καθιέρωσή της ως καταχωρηση. Οι τιμές για το 2018 είναι οι εξής:</a:t>
            </a:r>
          </a:p>
          <a:p>
            <a:pPr marL="139700" lvl="0" indent="0" algn="l">
              <a:buNone/>
            </a:pPr>
            <a:r>
              <a:rPr lang="el-GR" sz="1600" dirty="0"/>
              <a:t>Εγγραφή πρόσωπο με πρόσωπο:</a:t>
            </a:r>
          </a:p>
          <a:p>
            <a:pPr marL="139700" lvl="0" indent="0" algn="l">
              <a:buNone/>
            </a:pPr>
            <a:r>
              <a:rPr lang="el-GR" sz="1600" dirty="0"/>
              <a:t>Πρώτη θέση: € 147,49</a:t>
            </a:r>
          </a:p>
          <a:p>
            <a:pPr marL="139700" lvl="0" indent="0" algn="l">
              <a:buNone/>
            </a:pPr>
            <a:r>
              <a:rPr lang="el-GR" sz="1600" dirty="0"/>
              <a:t>Δεύτερη και επόμενες τάξεις: 95,55 ευρώ</a:t>
            </a:r>
          </a:p>
          <a:p>
            <a:pPr marL="139700" lvl="0" indent="0" algn="l">
              <a:buNone/>
            </a:pPr>
            <a:r>
              <a:rPr lang="el-GR" sz="1600" dirty="0"/>
              <a:t>Εγγραφή μέσω της ηλεκτρονικής έδρας:</a:t>
            </a:r>
          </a:p>
          <a:p>
            <a:pPr marL="139700" lvl="0" indent="0" algn="l">
              <a:buNone/>
            </a:pPr>
            <a:r>
              <a:rPr lang="el-GR" sz="1600" dirty="0"/>
              <a:t>Πρώτη θέση: € 125,36</a:t>
            </a:r>
          </a:p>
          <a:p>
            <a:pPr marL="139700" lvl="0" indent="0" algn="l">
              <a:buNone/>
            </a:pPr>
            <a:r>
              <a:rPr lang="el-GR" sz="1600" dirty="0"/>
              <a:t>Δεύτερη και επόμενες τάξεις: 81,21 ευρώ</a:t>
            </a:r>
            <a:endParaRPr lang="es-ES" sz="1600"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l-GR" dirty="0"/>
              <a:t>Μονάδα 3. ΕΜΠΟΡΙΚΟ ΣΗΜΑ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52543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6000" dirty="0">
                <a:solidFill>
                  <a:srgbClr val="E06666"/>
                </a:solidFill>
                <a:latin typeface="Cambria"/>
                <a:ea typeface="Cambria"/>
                <a:cs typeface="Cambria"/>
                <a:sym typeface="Cambria"/>
              </a:rPr>
              <a:t>ΕΥΧΑΡΙΣΤΩ</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679035" y="2045806"/>
            <a:ext cx="7239345" cy="1586432"/>
          </a:xfrm>
          <a:prstGeom prst="rect">
            <a:avLst/>
          </a:prstGeom>
        </p:spPr>
        <p:txBody>
          <a:bodyPr spcFirstLastPara="1" wrap="square" lIns="91425" tIns="91425" rIns="91425" bIns="91425" anchor="t" anchorCtr="0">
            <a:noAutofit/>
          </a:bodyPr>
          <a:lstStyle/>
          <a:p>
            <a:pPr lvl="0"/>
            <a:r>
              <a:rPr lang="el-GR" sz="3200" b="0" dirty="0">
                <a:solidFill>
                  <a:srgbClr val="E06666"/>
                </a:solidFill>
                <a:latin typeface="Cambria"/>
                <a:ea typeface="Cambria"/>
                <a:cs typeface="Cambria"/>
                <a:sym typeface="Cambria"/>
              </a:rPr>
              <a:t>Ενότητα 1. ΠΟΛΙΤΙΚΗ ΙΔΙΩΤΙΚΟΤΗΤΑΣ</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111" y="1086774"/>
            <a:ext cx="7745989" cy="1616555"/>
          </a:xfrm>
        </p:spPr>
        <p:txBody>
          <a:bodyPr/>
          <a:lstStyle/>
          <a:p>
            <a:r>
              <a:rPr lang="el-GR" b="0" dirty="0">
                <a:solidFill>
                  <a:srgbClr val="F24F4F"/>
                </a:solidFill>
                <a:latin typeface="Cambria" panose="02040503050406030204" pitchFamily="18" charset="0"/>
              </a:rPr>
              <a:t>ΕΝΟΤΗΤΑ 1. Εφαρμογή του Κανονισμού Περί Γενικής Προστασίας Δεδομένων</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511837"/>
            <a:ext cx="7138200" cy="1263600"/>
          </a:xfrm>
        </p:spPr>
        <p:txBody>
          <a:bodyPr/>
          <a:lstStyle/>
          <a:p>
            <a:r>
              <a:rPr lang="el-GR" dirty="0">
                <a:solidFill>
                  <a:srgbClr val="F24F4F"/>
                </a:solidFill>
                <a:latin typeface="Cambria" panose="02040503050406030204" pitchFamily="18" charset="0"/>
              </a:rPr>
              <a:t>Εφαρμογή του Κανονισμού Περί Γενικής Προστασίας Δεδομένων</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32449" y="1538126"/>
            <a:ext cx="8237417" cy="1741500"/>
          </a:xfrm>
        </p:spPr>
        <p:txBody>
          <a:bodyPr/>
          <a:lstStyle/>
          <a:p>
            <a:pPr marL="139700" indent="0" algn="just">
              <a:buNone/>
            </a:pPr>
            <a:r>
              <a:rPr lang="el-GR" sz="1200" dirty="0"/>
              <a:t>Το GDPR ισχύει για:</a:t>
            </a:r>
          </a:p>
          <a:p>
            <a:pPr marL="139700" indent="0" algn="just">
              <a:buNone/>
            </a:pPr>
            <a:r>
              <a:rPr lang="el-GR" sz="1200" dirty="0"/>
              <a:t>Εταιρεία ή οντότητα που επεξεργάζεται δεδομένα προσωπικού χαρακτήρα ως μέρος των δραστηριοτήτων ενός από τα υποκαταστήματά της που είναι εγκατεστημένα στην ΕΕ, ανεξάρτητα από τον τόπο επεξεργασίας των δεδομένων, ή</a:t>
            </a:r>
          </a:p>
          <a:p>
            <a:pPr marL="139700" indent="0" algn="just">
              <a:buNone/>
            </a:pPr>
            <a:r>
              <a:rPr lang="el-GR" sz="1200" dirty="0"/>
              <a:t>Μια εταιρεία εγκατεστημένη εκτός της ΕΕ και προσφέρει αγαθά / υπηρεσίες (αμειβόμενες ή δωρεάν) ή παρακολουθεί τη συμπεριφορά των ατόμων στην ΕΕ.</a:t>
            </a:r>
          </a:p>
          <a:p>
            <a:pPr marL="139700" indent="0" algn="just">
              <a:buNone/>
            </a:pPr>
            <a:r>
              <a:rPr lang="el-GR" sz="1200" dirty="0"/>
              <a:t>Εάν η εταιρεία σας είναι μια μικρή και μεσαία επιχείρηση («ΜΜΕ») που επεξεργάζεται τα προσωπικά δεδομένα όπως περιγράφεται παραπάνω, πρέπει να συμμορφώνεστε με το GDPR. Ωστόσο, αν η επεξεργασία προσωπικών δεδομένων δεν αποτελεί βασικό μέρος της επιχείρησής σας και η δραστηριότητά σας δεν δημιουργεί κινδύνους για τα άτομα, τότε ορισμένες υποχρεώσεις του GDPR δεν θα ισχύουν για εσάς (για παράδειγμα, ο διορισμός ενός υπεύθυνου προστασίας δεδομένων'). Σημειώστε ότι οι «βασικές δραστηριότητες» πρέπει να περιλαμβάνουν δραστηριότητες όπου η επεξεργασία δεδομένων αποτελεί αναπόσπαστο μέρος των δραστηριοτήτων του ελεγκτή ή του μεταποιητή</a:t>
            </a:r>
            <a:endParaRPr lang="es-ES" sz="1200" dirty="0"/>
          </a:p>
        </p:txBody>
      </p:sp>
      <p:sp>
        <p:nvSpPr>
          <p:cNvPr id="4" name="3 CuadroTexto"/>
          <p:cNvSpPr txBox="1"/>
          <p:nvPr/>
        </p:nvSpPr>
        <p:spPr>
          <a:xfrm>
            <a:off x="432450" y="206156"/>
            <a:ext cx="4668188" cy="523220"/>
          </a:xfrm>
          <a:prstGeom prst="rect">
            <a:avLst/>
          </a:prstGeom>
          <a:noFill/>
        </p:spPr>
        <p:txBody>
          <a:bodyPr wrap="square" rtlCol="0">
            <a:spAutoFit/>
          </a:bodyPr>
          <a:lstStyle/>
          <a:p>
            <a:r>
              <a:rPr lang="el-GR" dirty="0"/>
              <a:t>Μονάδα 1. ΕΦΑΡΜΟΓΗ ΤΟΥ ΚΑΝΟΝΙΣΜΟΥ ΠΕΡΙ ΓΕΝΙΚΗΣ ΠΡΟΣΤΑΣΙΑΣ ΔΕΔΟΜΕΝΩΝ</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9543"/>
            <a:ext cx="7138200" cy="1263600"/>
          </a:xfrm>
        </p:spPr>
        <p:txBody>
          <a:bodyPr/>
          <a:lstStyle/>
          <a:p>
            <a:r>
              <a:rPr lang="el-GR" b="0" dirty="0">
                <a:solidFill>
                  <a:srgbClr val="F24F4F"/>
                </a:solidFill>
                <a:latin typeface="Cambria" panose="02040503050406030204" pitchFamily="18" charset="0"/>
              </a:rPr>
              <a:t>ΜΟΝΑΔΑ 2. ΠΝΕΥΜΑΤΙΚΗ ΙΔΙΟΚΤΗΣΙΑ</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3839" y="765679"/>
            <a:ext cx="8476324" cy="815400"/>
          </a:xfrm>
        </p:spPr>
        <p:txBody>
          <a:bodyPr/>
          <a:lstStyle/>
          <a:p>
            <a:r>
              <a:rPr lang="el-GR" dirty="0">
                <a:solidFill>
                  <a:srgbClr val="F24F4F"/>
                </a:solidFill>
                <a:latin typeface="Cambria" panose="02040503050406030204" pitchFamily="18" charset="0"/>
              </a:rPr>
              <a:t>Δικαιώματα Πνευματικής Ιδιοκτησίας</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560180"/>
            <a:ext cx="8881289" cy="3031089"/>
          </a:xfrm>
        </p:spPr>
        <p:txBody>
          <a:bodyPr/>
          <a:lstStyle/>
          <a:p>
            <a:pPr marL="139700" lvl="0" indent="0" algn="l">
              <a:buNone/>
            </a:pPr>
            <a:r>
              <a:rPr lang="el-GR" dirty="0"/>
              <a:t>Η πνευματική ιδιοκτησία είναι το σύνολο δικαιωμάτων που αντιστοιχούν στους δημιουργούς και άλλους ιδιοκτήτες (καλλιτέχνες, παραγωγοί, ραδιοτηλεοπτικοί φορείς ...) σχετικά με τα έργα και τα οφέλη που προκύπτουν από τη δημιουργία τους.</a:t>
            </a:r>
          </a:p>
          <a:p>
            <a:pPr marL="139700" lvl="0" indent="0" algn="l">
              <a:buNone/>
            </a:pPr>
            <a:r>
              <a:rPr lang="el-GR" dirty="0"/>
              <a:t>Ένα έργο προστατεύεται πλήρως από το νόμο ταυτόχρονα με τη δημιουργία του και χωρίς την ανάγκη τυχόν τυπικών απαιτήσεων.</a:t>
            </a:r>
          </a:p>
          <a:p>
            <a:pPr marL="139700" lvl="0" indent="0" algn="l">
              <a:buNone/>
            </a:pPr>
            <a:r>
              <a:rPr lang="el-GR" dirty="0"/>
              <a:t>ΠΡΕΠΕΙ ΝΑ ΕΓΓΡΑΦΕΙ ΕΡΓΑΣΙΑ ΓΙΑ ΤΗΝ ΠΡΟΣΤΑΣΙΑ ΤΟΥ;</a:t>
            </a:r>
          </a:p>
          <a:p>
            <a:pPr marL="139700" lvl="0" indent="0" algn="l">
              <a:buNone/>
            </a:pPr>
            <a:r>
              <a:rPr lang="el-GR" dirty="0"/>
              <a:t>ΟΧΙ, ωστόσο, είναι εύκολο να υποδείξετε την κράτηση των δικαιωμάτων και το σύμβολο ΟΧΙ, ωστόσο, είναι σκόπιμο να δηλώσετε την κράτηση δικαιωμάτων και το σύμβολο ©, στην περίπτωση ενός έργου.</a:t>
            </a:r>
          </a:p>
          <a:p>
            <a:pPr marL="139700" lvl="0" indent="0" algn="l">
              <a:buNone/>
            </a:pPr>
            <a:r>
              <a:rPr lang="el-GR" dirty="0"/>
              <a:t>Η εγγραφή αποτελεί προστασία των δικαιωμάτων πνευματικής ιδιοκτησίας, καθώς αποτελεί επαρκή απόδειξη της ύπαρξης καταχωρημένων δικαιωμάτων.</a:t>
            </a:r>
            <a:endParaRPr lang="es-ES" dirty="0"/>
          </a:p>
        </p:txBody>
      </p:sp>
      <p:sp>
        <p:nvSpPr>
          <p:cNvPr id="4" name="3 CuadroTexto"/>
          <p:cNvSpPr txBox="1"/>
          <p:nvPr/>
        </p:nvSpPr>
        <p:spPr>
          <a:xfrm>
            <a:off x="333838" y="239709"/>
            <a:ext cx="3831762" cy="307777"/>
          </a:xfrm>
          <a:prstGeom prst="rect">
            <a:avLst/>
          </a:prstGeom>
          <a:noFill/>
        </p:spPr>
        <p:txBody>
          <a:bodyPr wrap="square" rtlCol="0">
            <a:spAutoFit/>
          </a:bodyPr>
          <a:lstStyle/>
          <a:p>
            <a:r>
              <a:rPr lang="el-GR" dirty="0"/>
              <a:t>Μονάδα 2. ΠΝΕΥΜΑΤΙΚΗ ΙΔΙΟΚΤΗΣΙΑ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Εγγραφή</a:t>
            </a:r>
            <a:r>
              <a:rPr lang="es-ES" dirty="0">
                <a:solidFill>
                  <a:srgbClr val="F24F4F"/>
                </a:solidFill>
                <a:latin typeface="Cambria" panose="02040503050406030204" pitchFamily="18" charset="0"/>
              </a:rPr>
              <a:t>/Copyleft</a:t>
            </a:r>
          </a:p>
        </p:txBody>
      </p:sp>
      <p:sp>
        <p:nvSpPr>
          <p:cNvPr id="3" name="2 Marcador de texto"/>
          <p:cNvSpPr>
            <a:spLocks noGrp="1"/>
          </p:cNvSpPr>
          <p:nvPr>
            <p:ph type="body" idx="1"/>
          </p:nvPr>
        </p:nvSpPr>
        <p:spPr>
          <a:xfrm>
            <a:off x="98612" y="1201434"/>
            <a:ext cx="8881289" cy="3256266"/>
          </a:xfrm>
        </p:spPr>
        <p:txBody>
          <a:bodyPr/>
          <a:lstStyle/>
          <a:p>
            <a:pPr marL="139700" lvl="0" indent="0" algn="l">
              <a:buNone/>
            </a:pPr>
            <a:r>
              <a:rPr lang="el-GR" dirty="0"/>
              <a:t>Εγγραφή</a:t>
            </a:r>
            <a:r>
              <a:rPr lang="en-US" dirty="0"/>
              <a:t>:</a:t>
            </a:r>
          </a:p>
          <a:p>
            <a:pPr marL="139700" lvl="0" indent="0" algn="l">
              <a:buNone/>
            </a:pPr>
            <a:r>
              <a:rPr lang="el-GR" dirty="0"/>
              <a:t>Η εγγραφή δεν είναι υποχρεωτική, αλλά είναι εθελοντική. Στον αγγλοσαξονικό νόμο χρησιμοποιείται η έννοια της πνευματικής ιδιοκτησίας, η οποία περιλαμβάνει γενικά το περιουσιακό στοιχείο των δικαιωμάτων πνευματικής ιδιοκτησίας (οικονομικά δικαιώματα).</a:t>
            </a:r>
          </a:p>
          <a:p>
            <a:pPr marL="139700" lvl="0" indent="0" algn="l">
              <a:buNone/>
            </a:pPr>
            <a:r>
              <a:rPr lang="el-GR" dirty="0"/>
              <a:t>Τα δικαιώματα εκμετάλλευσης ή τα οικονομικά δικαιώματα διαρκούν τη διάρκεια ζωής των δημιουργών και μέχρι 70 χρόνια μετά το θάνατο του συγγραφέα (ευρωπαϊκό δίκαιο). Ο νόμος που διέπει την πνευματική ιδιοκτησία αντικατοπτρίζεται στο κείμενο αναδιατύπωσης, που εγκρίθηκε με το βασιλικό νομοθετικό διάταγμα 1/1996, της 12ης Απριλίου.</a:t>
            </a:r>
          </a:p>
          <a:p>
            <a:pPr marL="139700" lvl="0" indent="0" algn="l">
              <a:buNone/>
            </a:pPr>
            <a:r>
              <a:rPr lang="el-GR" dirty="0"/>
              <a:t>Αποτελεί το Copyleft μια πραγματική άδεια;</a:t>
            </a:r>
          </a:p>
          <a:p>
            <a:pPr marL="139700" lvl="0" indent="0" algn="l">
              <a:buNone/>
            </a:pPr>
            <a:r>
              <a:rPr lang="el-GR" dirty="0"/>
              <a:t>Το Copyleft δεν αποτελεί άδεια από μόνη της, αλλά ορισμένες οδηγίες σχετικά με τον τρόπο διαχείρισης της άδειας ή της σύμβασης εργασίας (εκμετάλλευση, αντιγραφή, διανομή κ.λπ.).</a:t>
            </a:r>
          </a:p>
          <a:p>
            <a:pPr marL="139700" lvl="0" indent="0" algn="l">
              <a:buNone/>
            </a:pPr>
            <a:r>
              <a:rPr lang="el-GR" dirty="0"/>
              <a:t>Όταν επιλέγω την άδεια που ταιριάζει καλύτερα στη δουλειά μου, θα πρέπει να υποδείξω όσο το δυνατόν σαφέστερα ποια χαρακτηριστικά διέπονται.</a:t>
            </a:r>
            <a:endParaRPr lang="es-ES"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l-GR" dirty="0"/>
              <a:t>Μονάδα 2. ΠΝΕΥΜΑΤΙΚΗ ΙΔΙΟΚΤΗΣΙΑ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444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ΜΟΝΑΔΑ 3. ΕΜΠΟΡΙΚΟ ΣΗΜΑ</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09707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Διαδικασίες και Κόστος</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256266"/>
          </a:xfrm>
        </p:spPr>
        <p:txBody>
          <a:bodyPr/>
          <a:lstStyle/>
          <a:p>
            <a:pPr marL="139700" lvl="0" indent="0" algn="l">
              <a:buNone/>
            </a:pPr>
            <a:r>
              <a:rPr lang="el-GR" sz="1600" dirty="0"/>
              <a:t>Μόλις επιλέξετε το όνομά σας και δημιουργήσετε το λογότυπο, το οποίο περιλαμβάνει τη μοναδική πρόταση αξίας σας, ήρθε η ώρα να καταχωρίσετε το εμπορικό σήμα για να το προστατεύσετε από τον ανταγωνισμό και ότι δεν μπορεί να χρησιμοποιηθεί από άλλους.</a:t>
            </a:r>
          </a:p>
          <a:p>
            <a:pPr marL="139700" lvl="0" indent="0" algn="l">
              <a:buNone/>
            </a:pPr>
            <a:r>
              <a:rPr lang="el-GR" sz="1600" dirty="0"/>
              <a:t>Η εγγραφή γίνεται στο γραφείο ισπανικών διπλωμάτων ευρεσιτεχνίας και εμπορικών σημάτων (SPTO), του οποίου ο ιστότοπος είναι http://www.oepm.es.</a:t>
            </a:r>
          </a:p>
          <a:p>
            <a:pPr marL="139700" lvl="0" indent="0" algn="l">
              <a:buNone/>
            </a:pPr>
            <a:r>
              <a:rPr lang="el-GR" sz="1600" dirty="0"/>
              <a:t>Θυμηθείτε !: Προστατεύετε μόνο τις τάξεις στις οποίες καταχωρείτε το εμπορικό σήμα σας</a:t>
            </a:r>
          </a:p>
          <a:p>
            <a:pPr marL="139700" lvl="0" indent="0" algn="l">
              <a:buNone/>
            </a:pPr>
            <a:r>
              <a:rPr lang="el-GR" sz="1600" dirty="0"/>
              <a:t>Στον παρακάτω σύνδεσμο μπορείτε να δείτε τις διαθέσιμες κατηγορίες για να επιλέξετε το πιο κατάλληλο</a:t>
            </a:r>
          </a:p>
          <a:p>
            <a:pPr marL="139700" lvl="0" indent="0" algn="l">
              <a:buNone/>
            </a:pPr>
            <a:r>
              <a:rPr lang="el-GR" sz="1600" dirty="0"/>
              <a:t>Διεθνής ταξινόμηση προϊόντων και υπηρεσιών μάρκας (CLINMAR) (Νίκαια κατάταξη 10η έκδοση, 2012)</a:t>
            </a:r>
            <a:endParaRPr lang="es-ES" sz="1600"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l-GR" dirty="0"/>
              <a:t>Μονάδα 3. ΕΜΠΟΡΙΚΟ ΣΗΜΑ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3774889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1101</Words>
  <Application>Microsoft Office PowerPoint</Application>
  <PresentationFormat>On-screen Show (16:9)</PresentationFormat>
  <Paragraphs>73</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Cambria</vt:lpstr>
      <vt:lpstr>Century Gothic</vt:lpstr>
      <vt:lpstr>Garamond</vt:lpstr>
      <vt:lpstr>EB Garamond</vt:lpstr>
      <vt:lpstr>EB Garamond Medium</vt:lpstr>
      <vt:lpstr>Arial</vt:lpstr>
      <vt:lpstr>Simple Light</vt:lpstr>
      <vt:lpstr> ARTCademy “Arts and Crafts Academy”</vt:lpstr>
      <vt:lpstr>Ενότητα 1. ΠΟΛΙΤΙΚΗ ΙΔΙΩΤΙΚΟΤΗΤΑΣ</vt:lpstr>
      <vt:lpstr>ΕΝΟΤΗΤΑ 1. Εφαρμογή του Κανονισμού Περί Γενικής Προστασίας Δεδομένων</vt:lpstr>
      <vt:lpstr>Εφαρμογή του Κανονισμού Περί Γενικής Προστασίας Δεδομένων</vt:lpstr>
      <vt:lpstr>ΜΟΝΑΔΑ 2. ΠΝΕΥΜΑΤΙΚΗ ΙΔΙΟΚΤΗΣΙΑ</vt:lpstr>
      <vt:lpstr>Δικαιώματα Πνευματικής Ιδιοκτησίας</vt:lpstr>
      <vt:lpstr>Εγγραφή/Copyleft</vt:lpstr>
      <vt:lpstr>ΜΟΝΑΔΑ 3. ΕΜΠΟΡΙΚΟ ΣΗΜΑ</vt:lpstr>
      <vt:lpstr>Διαδικασίες και Κόστος</vt:lpstr>
      <vt:lpstr>Διαδικασίες και Κόστος</vt:lpstr>
      <vt:lpstr>ΕΥΧΑΡΙΣΤΩ!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dell</cp:lastModifiedBy>
  <cp:revision>39</cp:revision>
  <dcterms:modified xsi:type="dcterms:W3CDTF">2020-02-11T22:12:31Z</dcterms:modified>
</cp:coreProperties>
</file>