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3"/>
  </p:notesMasterIdLst>
  <p:sldIdLst>
    <p:sldId id="256" r:id="rId2"/>
    <p:sldId id="272" r:id="rId3"/>
    <p:sldId id="283" r:id="rId4"/>
    <p:sldId id="275" r:id="rId5"/>
    <p:sldId id="276" r:id="rId6"/>
    <p:sldId id="280" r:id="rId7"/>
    <p:sldId id="282" r:id="rId8"/>
    <p:sldId id="284" r:id="rId9"/>
    <p:sldId id="286" r:id="rId10"/>
    <p:sldId id="287" r:id="rId11"/>
    <p:sldId id="274" r:id="rId12"/>
  </p:sldIdLst>
  <p:sldSz cx="9144000" cy="5143500" type="screen16x9"/>
  <p:notesSz cx="6858000" cy="9144000"/>
  <p:embeddedFontLst>
    <p:embeddedFont>
      <p:font typeface="Cambria" panose="02040503050406030204" pitchFamily="18"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
      <p:font typeface="Garamond" panose="02020404030301010803" pitchFamily="18" charset="0"/>
      <p:regular r:id="rId22"/>
      <p:bold r:id="rId23"/>
      <p: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ACF5"/>
    <a:srgbClr val="008000"/>
    <a:srgbClr val="552579"/>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74"/>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514918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dirty="0">
                <a:solidFill>
                  <a:srgbClr val="E06666"/>
                </a:solidFill>
                <a:latin typeface="Cambria"/>
                <a:ea typeface="Cambria"/>
                <a:cs typeface="Cambria"/>
                <a:sym typeface="Cambria"/>
              </a:rPr>
              <a:t>“Academ</a:t>
            </a:r>
            <a:r>
              <a:rPr lang="es-ES_tradnl" sz="2400" b="0" dirty="0" err="1">
                <a:solidFill>
                  <a:srgbClr val="E06666"/>
                </a:solidFill>
                <a:latin typeface="Cambria"/>
                <a:ea typeface="Cambria"/>
                <a:cs typeface="Cambria"/>
                <a:sym typeface="Cambria"/>
              </a:rPr>
              <a:t>ia</a:t>
            </a:r>
            <a:r>
              <a:rPr lang="es-ES_tradnl" sz="2400" b="0" dirty="0">
                <a:solidFill>
                  <a:srgbClr val="E06666"/>
                </a:solidFill>
                <a:latin typeface="Cambria"/>
                <a:ea typeface="Cambria"/>
                <a:cs typeface="Cambria"/>
                <a:sym typeface="Cambria"/>
              </a:rPr>
              <a:t> de artesanos</a:t>
            </a:r>
            <a:r>
              <a:rPr lang="es" sz="2400" b="0" dirty="0">
                <a:solidFill>
                  <a:srgbClr val="E06666"/>
                </a:solidFill>
                <a:latin typeface="Cambria"/>
                <a:ea typeface="Cambria"/>
                <a:cs typeface="Cambria"/>
                <a:sym typeface="Cambria"/>
              </a:rPr>
              <a:t>”</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pic>
        <p:nvPicPr>
          <p:cNvPr id="2" name="Imagen 1">
            <a:extLst>
              <a:ext uri="{FF2B5EF4-FFF2-40B4-BE49-F238E27FC236}">
                <a16:creationId xmlns:a16="http://schemas.microsoft.com/office/drawing/2014/main" id="{D58EA1CB-E3F8-4DF0-BE6B-0204C2105BD9}"/>
              </a:ext>
            </a:extLst>
          </p:cNvPr>
          <p:cNvPicPr>
            <a:picLocks noChangeAspect="1"/>
          </p:cNvPicPr>
          <p:nvPr/>
        </p:nvPicPr>
        <p:blipFill>
          <a:blip r:embed="rId3"/>
          <a:stretch>
            <a:fillRect/>
          </a:stretch>
        </p:blipFill>
        <p:spPr>
          <a:xfrm>
            <a:off x="1433315" y="3186066"/>
            <a:ext cx="2584502" cy="12280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418" y="513933"/>
            <a:ext cx="9008689" cy="774862"/>
          </a:xfrm>
        </p:spPr>
        <p:txBody>
          <a:bodyPr/>
          <a:lstStyle/>
          <a:p>
            <a:r>
              <a:rPr lang="es-ES" dirty="0">
                <a:solidFill>
                  <a:srgbClr val="F24F4F"/>
                </a:solidFill>
                <a:latin typeface="Cambria" panose="02040503050406030204" pitchFamily="18" charset="0"/>
              </a:rPr>
              <a:t>Gestión de logística  integral </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307777"/>
          </a:xfrm>
          <a:prstGeom prst="rect">
            <a:avLst/>
          </a:prstGeom>
          <a:noFill/>
        </p:spPr>
        <p:txBody>
          <a:bodyPr wrap="square" rtlCol="0">
            <a:spAutoFit/>
          </a:bodyPr>
          <a:lstStyle/>
          <a:p>
            <a:r>
              <a:rPr lang="es-ES" dirty="0"/>
              <a:t>Unidad 3. COMERCIO </a:t>
            </a:r>
            <a:r>
              <a:rPr lang="en-GB" dirty="0"/>
              <a:t>INTERNATIONAL </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133464" y="1337729"/>
            <a:ext cx="8877071" cy="3123651"/>
          </a:xfrm>
        </p:spPr>
        <p:txBody>
          <a:bodyPr/>
          <a:lstStyle/>
          <a:p>
            <a:pPr algn="l"/>
            <a:endParaRPr lang="en-US" sz="1600" dirty="0"/>
          </a:p>
          <a:p>
            <a:pPr lvl="0" algn="l"/>
            <a:r>
              <a:rPr lang="en-US" sz="1600" dirty="0"/>
              <a:t>El </a:t>
            </a:r>
            <a:r>
              <a:rPr lang="en-US" sz="1600" dirty="0" err="1"/>
              <a:t>aspecto</a:t>
            </a:r>
            <a:r>
              <a:rPr lang="en-US" sz="1600" dirty="0"/>
              <a:t> clave de la </a:t>
            </a:r>
            <a:r>
              <a:rPr lang="en-US" sz="1600" dirty="0" err="1"/>
              <a:t>logística</a:t>
            </a:r>
            <a:r>
              <a:rPr lang="en-US" sz="1600" dirty="0"/>
              <a:t> </a:t>
            </a:r>
            <a:r>
              <a:rPr lang="es-ES_tradnl" sz="1600" dirty="0"/>
              <a:t>es colocar los productos correctos, en el lugar correcto, en el momento correcto y en las condiciones deseadas, para contribuir, en la medida de lo posible, con la rentabilidad de una empresa.</a:t>
            </a:r>
            <a:endParaRPr lang="en-US" sz="1600" dirty="0"/>
          </a:p>
          <a:p>
            <a:pPr lvl="0" algn="l"/>
            <a:r>
              <a:rPr lang="es-ES_tradnl" sz="1600" dirty="0"/>
              <a:t>La función logística es clave para satisfacer al consumidor, lo que implica: entrega oportuna, grandes inventarios, amplio surtido y políticas de devolución. </a:t>
            </a:r>
          </a:p>
          <a:p>
            <a:pPr lvl="0" algn="l"/>
            <a:r>
              <a:rPr lang="es-ES_tradnl" sz="1600" dirty="0"/>
              <a:t>La implementación de la logística integral implica la provisión de un mejor servicio al cliente y la reducción de los costes de distribución.</a:t>
            </a:r>
            <a:endParaRPr lang="en-US" sz="1600" dirty="0"/>
          </a:p>
        </p:txBody>
      </p:sp>
    </p:spTree>
    <p:extLst>
      <p:ext uri="{BB962C8B-B14F-4D97-AF65-F5344CB8AC3E}">
        <p14:creationId xmlns:p14="http://schemas.microsoft.com/office/powerpoint/2010/main" val="214584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120502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_tradnl" sz="6000">
                <a:solidFill>
                  <a:srgbClr val="E06666"/>
                </a:solidFill>
                <a:latin typeface="Cambria"/>
                <a:ea typeface="Cambria"/>
                <a:cs typeface="Cambria"/>
                <a:sym typeface="Cambria"/>
              </a:rPr>
              <a:t>¡GRACIAS</a:t>
            </a:r>
            <a:r>
              <a:rPr lang="es" sz="6000" dirty="0">
                <a:solidFill>
                  <a:srgbClr val="E06666"/>
                </a:solidFill>
                <a:latin typeface="Cambria"/>
                <a:ea typeface="Cambria"/>
                <a:cs typeface="Cambria"/>
                <a:sym typeface="Cambria"/>
              </a:rPr>
              <a:t>!</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311368" y="78555"/>
            <a:ext cx="1787596" cy="884336"/>
          </a:xfrm>
          <a:prstGeom prst="rect">
            <a:avLst/>
          </a:prstGeom>
          <a:noFill/>
          <a:ln>
            <a:noFill/>
          </a:ln>
        </p:spPr>
      </p:pic>
      <p:pic>
        <p:nvPicPr>
          <p:cNvPr id="5" name="Google Shape;442;p31"/>
          <p:cNvPicPr preferRelativeResize="0"/>
          <p:nvPr/>
        </p:nvPicPr>
        <p:blipFill>
          <a:blip r:embed="rId4">
            <a:alphaModFix/>
          </a:blip>
          <a:stretch>
            <a:fillRect/>
          </a:stretch>
        </p:blipFill>
        <p:spPr>
          <a:xfrm>
            <a:off x="6885710" y="151705"/>
            <a:ext cx="2094192" cy="5271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2"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1503218" y="1246220"/>
            <a:ext cx="6229425" cy="1586432"/>
          </a:xfrm>
          <a:prstGeom prst="rect">
            <a:avLst/>
          </a:prstGeom>
        </p:spPr>
        <p:txBody>
          <a:bodyPr spcFirstLastPara="1" wrap="square" lIns="91425" tIns="91425" rIns="91425" bIns="91425" anchor="t" anchorCtr="0">
            <a:noAutofit/>
          </a:bodyPr>
          <a:lstStyle/>
          <a:p>
            <a:pPr lvl="0"/>
            <a:r>
              <a:rPr lang="es" sz="3200" b="0" dirty="0">
                <a:solidFill>
                  <a:srgbClr val="E06666"/>
                </a:solidFill>
                <a:latin typeface="Cambria"/>
                <a:ea typeface="Cambria"/>
                <a:cs typeface="Cambria"/>
                <a:sym typeface="Cambria"/>
              </a:rPr>
              <a:t>M</a:t>
            </a:r>
            <a:r>
              <a:rPr lang="es-ES_tradnl" sz="3200" b="0" dirty="0">
                <a:solidFill>
                  <a:srgbClr val="E06666"/>
                </a:solidFill>
                <a:latin typeface="Cambria"/>
                <a:ea typeface="Cambria"/>
                <a:cs typeface="Cambria"/>
                <a:sym typeface="Cambria"/>
              </a:rPr>
              <a:t>ó</a:t>
            </a:r>
            <a:r>
              <a:rPr lang="es" sz="3200" b="0" dirty="0">
                <a:solidFill>
                  <a:srgbClr val="E06666"/>
                </a:solidFill>
                <a:latin typeface="Cambria"/>
                <a:ea typeface="Cambria"/>
                <a:cs typeface="Cambria"/>
                <a:sym typeface="Cambria"/>
              </a:rPr>
              <a:t>dul</a:t>
            </a:r>
            <a:r>
              <a:rPr lang="es-ES_tradnl" sz="3200" b="0" dirty="0">
                <a:solidFill>
                  <a:srgbClr val="E06666"/>
                </a:solidFill>
                <a:latin typeface="Cambria"/>
                <a:ea typeface="Cambria"/>
                <a:cs typeface="Cambria"/>
                <a:sym typeface="Cambria"/>
              </a:rPr>
              <a:t>o</a:t>
            </a:r>
            <a:r>
              <a:rPr lang="es" sz="3200" b="0" dirty="0">
                <a:solidFill>
                  <a:srgbClr val="E06666"/>
                </a:solidFill>
                <a:latin typeface="Cambria"/>
                <a:ea typeface="Cambria"/>
                <a:cs typeface="Cambria"/>
                <a:sym typeface="Cambria"/>
              </a:rPr>
              <a:t> 2</a:t>
            </a:r>
            <a:r>
              <a:rPr lang="es-ES" sz="3200" b="0" dirty="0">
                <a:solidFill>
                  <a:srgbClr val="E06666"/>
                </a:solidFill>
                <a:latin typeface="Cambria"/>
                <a:ea typeface="Cambria"/>
                <a:cs typeface="Cambria"/>
                <a:sym typeface="Cambria"/>
              </a:rPr>
              <a:t> </a:t>
            </a:r>
            <a:br>
              <a:rPr lang="es-ES" sz="3200" b="0" dirty="0">
                <a:solidFill>
                  <a:srgbClr val="E06666"/>
                </a:solidFill>
                <a:latin typeface="Cambria"/>
                <a:ea typeface="Cambria"/>
                <a:cs typeface="Cambria"/>
                <a:sym typeface="Cambria"/>
              </a:rPr>
            </a:br>
            <a:r>
              <a:rPr lang="es-ES" sz="3200" b="0" dirty="0">
                <a:solidFill>
                  <a:srgbClr val="E06666"/>
                </a:solidFill>
                <a:latin typeface="Cambria"/>
                <a:ea typeface="Cambria"/>
                <a:cs typeface="Cambria"/>
                <a:sym typeface="Cambria"/>
              </a:rPr>
              <a:t>E</a:t>
            </a:r>
            <a:r>
              <a:rPr lang="en-US" sz="3200" b="0" dirty="0">
                <a:solidFill>
                  <a:srgbClr val="E06666"/>
                </a:solidFill>
                <a:latin typeface="Cambria"/>
                <a:ea typeface="Cambria"/>
                <a:cs typeface="Cambria"/>
                <a:sym typeface="Cambria"/>
              </a:rPr>
              <a:t>STRATEGIA PAR ART-STARTUPS &amp; ART-PRENDEDORES &amp; ART-EMPRESAS </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4">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6809" y="1282730"/>
            <a:ext cx="6506264" cy="2304230"/>
          </a:xfrm>
        </p:spPr>
        <p:txBody>
          <a:bodyPr/>
          <a:lstStyle/>
          <a:p>
            <a:r>
              <a:rPr lang="es-ES" b="0" dirty="0">
                <a:solidFill>
                  <a:srgbClr val="F24F4F"/>
                </a:solidFill>
                <a:latin typeface="Cambria" panose="02040503050406030204" pitchFamily="18" charset="0"/>
              </a:rPr>
              <a:t>UNIDAD 3</a:t>
            </a:r>
            <a:br>
              <a:rPr lang="es-ES" b="0" dirty="0">
                <a:solidFill>
                  <a:srgbClr val="F24F4F"/>
                </a:solidFill>
                <a:latin typeface="Cambria" panose="02040503050406030204" pitchFamily="18" charset="0"/>
              </a:rPr>
            </a:br>
            <a:r>
              <a:rPr lang="es-ES" b="0" dirty="0">
                <a:solidFill>
                  <a:srgbClr val="F24F4F"/>
                </a:solidFill>
                <a:latin typeface="Cambria" panose="02040503050406030204" pitchFamily="18" charset="0"/>
              </a:rPr>
              <a:t>COMERCIO INTERNATIONAL , DISTRIBUCIÓN Y LOGÍSTICA</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s-ES" dirty="0">
                <a:solidFill>
                  <a:srgbClr val="F24F4F"/>
                </a:solidFill>
                <a:latin typeface="Cambria" panose="02040503050406030204" pitchFamily="18" charset="0"/>
              </a:rPr>
              <a:t>Objetivos de aprendizaje</a:t>
            </a:r>
          </a:p>
        </p:txBody>
      </p:sp>
      <p:sp>
        <p:nvSpPr>
          <p:cNvPr id="3" name="2 Marcador de texto"/>
          <p:cNvSpPr>
            <a:spLocks noGrp="1"/>
          </p:cNvSpPr>
          <p:nvPr>
            <p:ph type="body" idx="1"/>
          </p:nvPr>
        </p:nvSpPr>
        <p:spPr>
          <a:xfrm>
            <a:off x="824345" y="1951041"/>
            <a:ext cx="7613073" cy="2212249"/>
          </a:xfrm>
        </p:spPr>
        <p:txBody>
          <a:bodyPr/>
          <a:lstStyle/>
          <a:p>
            <a:pPr algn="l"/>
            <a:endParaRPr lang="en-US" sz="1600" dirty="0"/>
          </a:p>
          <a:p>
            <a:pPr algn="l"/>
            <a:r>
              <a:rPr lang="en-US" sz="1600" dirty="0"/>
              <a:t> </a:t>
            </a:r>
            <a:r>
              <a:rPr lang="en-US" sz="1600" dirty="0" err="1"/>
              <a:t>Conocer</a:t>
            </a:r>
            <a:r>
              <a:rPr lang="en-US" sz="1600" dirty="0"/>
              <a:t> </a:t>
            </a:r>
            <a:r>
              <a:rPr lang="en-US" sz="1600" dirty="0" err="1"/>
              <a:t>las</a:t>
            </a:r>
            <a:r>
              <a:rPr lang="en-US" sz="1600" dirty="0"/>
              <a:t> </a:t>
            </a:r>
            <a:r>
              <a:rPr lang="en-US" sz="1600" dirty="0" err="1"/>
              <a:t>diferentes</a:t>
            </a:r>
            <a:r>
              <a:rPr lang="en-US" sz="1600" dirty="0"/>
              <a:t> </a:t>
            </a:r>
            <a:r>
              <a:rPr lang="en-US" sz="1600" dirty="0" err="1"/>
              <a:t>formas</a:t>
            </a:r>
            <a:r>
              <a:rPr lang="en-US" sz="1600" dirty="0"/>
              <a:t> de </a:t>
            </a:r>
            <a:r>
              <a:rPr lang="en-US" sz="1600" dirty="0" err="1"/>
              <a:t>entrada</a:t>
            </a:r>
            <a:r>
              <a:rPr lang="en-US" sz="1600" dirty="0"/>
              <a:t> a </a:t>
            </a:r>
            <a:r>
              <a:rPr lang="en-US" sz="1600" dirty="0" err="1"/>
              <a:t>mercados</a:t>
            </a:r>
            <a:r>
              <a:rPr lang="en-US" sz="1600" dirty="0"/>
              <a:t> </a:t>
            </a:r>
            <a:r>
              <a:rPr lang="en-US" sz="1600" dirty="0" err="1"/>
              <a:t>globales</a:t>
            </a:r>
            <a:r>
              <a:rPr lang="en-US" sz="1600" dirty="0"/>
              <a:t> </a:t>
            </a:r>
            <a:endParaRPr lang="es-ES_tradnl" sz="1600" dirty="0"/>
          </a:p>
          <a:p>
            <a:pPr algn="l"/>
            <a:r>
              <a:rPr lang="en-US" sz="1600" dirty="0"/>
              <a:t> </a:t>
            </a:r>
            <a:r>
              <a:rPr lang="en-US" sz="1600" dirty="0" err="1"/>
              <a:t>Diseñar</a:t>
            </a:r>
            <a:r>
              <a:rPr lang="en-US" sz="1600" dirty="0"/>
              <a:t> </a:t>
            </a:r>
            <a:r>
              <a:rPr lang="en-US" sz="1600" dirty="0" err="1"/>
              <a:t>una</a:t>
            </a:r>
            <a:r>
              <a:rPr lang="en-US" sz="1600" dirty="0"/>
              <a:t> </a:t>
            </a:r>
            <a:r>
              <a:rPr lang="en-US" sz="1600" dirty="0" err="1"/>
              <a:t>estrategia</a:t>
            </a:r>
            <a:r>
              <a:rPr lang="en-US" sz="1600" dirty="0"/>
              <a:t> global </a:t>
            </a:r>
            <a:r>
              <a:rPr lang="en-US" sz="1600" dirty="0" err="1"/>
              <a:t>para</a:t>
            </a:r>
            <a:r>
              <a:rPr lang="en-US" sz="1600" dirty="0"/>
              <a:t> la </a:t>
            </a:r>
            <a:r>
              <a:rPr lang="en-US" sz="1600" dirty="0" err="1"/>
              <a:t>comercialización</a:t>
            </a:r>
            <a:r>
              <a:rPr lang="en-US" sz="1600" dirty="0"/>
              <a:t> de </a:t>
            </a:r>
            <a:r>
              <a:rPr lang="en-US" sz="1600" dirty="0" err="1"/>
              <a:t>productos</a:t>
            </a:r>
            <a:r>
              <a:rPr lang="en-US" sz="1600" dirty="0"/>
              <a:t> </a:t>
            </a:r>
            <a:r>
              <a:rPr lang="en-US" sz="1600" dirty="0" err="1"/>
              <a:t>artesanales</a:t>
            </a:r>
            <a:r>
              <a:rPr lang="en-US" sz="1600" dirty="0"/>
              <a:t> </a:t>
            </a:r>
            <a:endParaRPr lang="es-ES_tradnl" sz="1600" dirty="0"/>
          </a:p>
          <a:p>
            <a:pPr algn="l"/>
            <a:r>
              <a:rPr lang="en-US" sz="1600" dirty="0"/>
              <a:t> </a:t>
            </a:r>
            <a:r>
              <a:rPr lang="en-US" sz="1600" dirty="0" err="1"/>
              <a:t>Diseñar</a:t>
            </a:r>
            <a:r>
              <a:rPr lang="en-US" sz="1600" dirty="0"/>
              <a:t> un canal de </a:t>
            </a:r>
            <a:r>
              <a:rPr lang="en-US" sz="1600" dirty="0" err="1"/>
              <a:t>distribución</a:t>
            </a:r>
            <a:r>
              <a:rPr lang="en-US" sz="1600" dirty="0"/>
              <a:t>  </a:t>
            </a:r>
            <a:endParaRPr lang="es-ES_tradnl" sz="1600" dirty="0"/>
          </a:p>
          <a:p>
            <a:pPr algn="l"/>
            <a:r>
              <a:rPr lang="en-US" sz="1600" dirty="0"/>
              <a:t> </a:t>
            </a:r>
            <a:r>
              <a:rPr lang="en-US" sz="1600" dirty="0" err="1"/>
              <a:t>Conocer</a:t>
            </a:r>
            <a:r>
              <a:rPr lang="en-US" sz="1600" dirty="0"/>
              <a:t> </a:t>
            </a:r>
            <a:r>
              <a:rPr lang="en-US" sz="1600" dirty="0" err="1"/>
              <a:t>cómo</a:t>
            </a:r>
            <a:r>
              <a:rPr lang="en-US" sz="1600" dirty="0"/>
              <a:t> </a:t>
            </a:r>
            <a:r>
              <a:rPr lang="en-US" sz="1600" dirty="0" err="1"/>
              <a:t>alcanzar</a:t>
            </a:r>
            <a:r>
              <a:rPr lang="en-US" sz="1600" dirty="0"/>
              <a:t> </a:t>
            </a:r>
            <a:r>
              <a:rPr lang="en-US" sz="1600" dirty="0" err="1"/>
              <a:t>clientes</a:t>
            </a:r>
            <a:r>
              <a:rPr lang="en-US" sz="1600" dirty="0"/>
              <a:t> en </a:t>
            </a:r>
            <a:r>
              <a:rPr lang="en-US" sz="1600" dirty="0" err="1"/>
              <a:t>mercados</a:t>
            </a:r>
            <a:r>
              <a:rPr lang="en-US" sz="1600" dirty="0"/>
              <a:t> </a:t>
            </a:r>
            <a:r>
              <a:rPr lang="en-US" sz="1600" dirty="0" err="1"/>
              <a:t>internacionales</a:t>
            </a:r>
            <a:r>
              <a:rPr lang="en-US" sz="1600" dirty="0"/>
              <a:t> </a:t>
            </a:r>
          </a:p>
          <a:p>
            <a:pPr lvl="0" algn="l"/>
            <a:r>
              <a:rPr lang="en-US" sz="1600" dirty="0" err="1"/>
              <a:t>Desarrollar</a:t>
            </a:r>
            <a:r>
              <a:rPr lang="en-US" sz="1600" dirty="0"/>
              <a:t> un plan de </a:t>
            </a:r>
            <a:r>
              <a:rPr lang="en-US" sz="1600" dirty="0" err="1"/>
              <a:t>logísitica</a:t>
            </a:r>
            <a:r>
              <a:rPr lang="en-US" sz="1600" dirty="0"/>
              <a:t> integral </a:t>
            </a:r>
            <a:endParaRPr lang="es-ES" sz="1600" dirty="0"/>
          </a:p>
          <a:p>
            <a:endParaRPr lang="es-ES" sz="1600" dirty="0"/>
          </a:p>
        </p:txBody>
      </p:sp>
      <p:sp>
        <p:nvSpPr>
          <p:cNvPr id="4" name="3 CuadroTexto"/>
          <p:cNvSpPr txBox="1"/>
          <p:nvPr/>
        </p:nvSpPr>
        <p:spPr>
          <a:xfrm>
            <a:off x="432450" y="206156"/>
            <a:ext cx="4139550" cy="307777"/>
          </a:xfrm>
          <a:prstGeom prst="rect">
            <a:avLst/>
          </a:prstGeom>
          <a:noFill/>
        </p:spPr>
        <p:txBody>
          <a:bodyPr wrap="square" rtlCol="0">
            <a:spAutoFit/>
          </a:bodyPr>
          <a:lstStyle/>
          <a:p>
            <a:r>
              <a:rPr lang="es-ES" dirty="0"/>
              <a:t>Unidad 3.COMERCIO </a:t>
            </a:r>
            <a:r>
              <a:rPr lang="en-GB" dirty="0"/>
              <a:t>INTERNATIONAL </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2961" y="382571"/>
            <a:ext cx="7138200" cy="1263600"/>
          </a:xfrm>
        </p:spPr>
        <p:txBody>
          <a:bodyPr/>
          <a:lstStyle/>
          <a:p>
            <a:r>
              <a:rPr lang="en-GB" sz="3200" dirty="0" err="1">
                <a:solidFill>
                  <a:srgbClr val="F24F4F"/>
                </a:solidFill>
                <a:latin typeface="Cambria" panose="02040503050406030204" pitchFamily="18" charset="0"/>
              </a:rPr>
              <a:t>Comercio</a:t>
            </a:r>
            <a:r>
              <a:rPr lang="en-GB" sz="3200" dirty="0">
                <a:solidFill>
                  <a:srgbClr val="F24F4F"/>
                </a:solidFill>
                <a:latin typeface="Cambria" panose="02040503050406030204" pitchFamily="18" charset="0"/>
              </a:rPr>
              <a:t> </a:t>
            </a:r>
            <a:r>
              <a:rPr lang="en-GB" sz="3200" dirty="0" err="1">
                <a:solidFill>
                  <a:srgbClr val="F24F4F"/>
                </a:solidFill>
                <a:latin typeface="Cambria" panose="02040503050406030204" pitchFamily="18" charset="0"/>
              </a:rPr>
              <a:t>Internacional</a:t>
            </a:r>
            <a:r>
              <a:rPr lang="en-GB" sz="3200" dirty="0">
                <a:solidFill>
                  <a:srgbClr val="F24F4F"/>
                </a:solidFill>
                <a:latin typeface="Cambria" panose="02040503050406030204" pitchFamily="18" charset="0"/>
              </a:rPr>
              <a:t>  </a:t>
            </a:r>
            <a:r>
              <a:rPr lang="en-GB" sz="3200" dirty="0" err="1">
                <a:solidFill>
                  <a:srgbClr val="F24F4F"/>
                </a:solidFill>
                <a:latin typeface="Cambria" panose="02040503050406030204" pitchFamily="18" charset="0"/>
              </a:rPr>
              <a:t>para</a:t>
            </a:r>
            <a:r>
              <a:rPr lang="en-GB" sz="3200" dirty="0">
                <a:solidFill>
                  <a:srgbClr val="F24F4F"/>
                </a:solidFill>
                <a:latin typeface="Cambria" panose="02040503050406030204" pitchFamily="18" charset="0"/>
              </a:rPr>
              <a:t>  </a:t>
            </a:r>
            <a:r>
              <a:rPr lang="en-GB" sz="3200" dirty="0" err="1">
                <a:solidFill>
                  <a:srgbClr val="F24F4F"/>
                </a:solidFill>
                <a:latin typeface="Cambria" panose="02040503050406030204" pitchFamily="18" charset="0"/>
              </a:rPr>
              <a:t>microempresas</a:t>
            </a:r>
            <a:r>
              <a:rPr lang="en-GB" sz="3200" dirty="0">
                <a:solidFill>
                  <a:srgbClr val="F24F4F"/>
                </a:solidFill>
                <a:latin typeface="Cambria" panose="02040503050406030204" pitchFamily="18" charset="0"/>
              </a:rPr>
              <a:t> </a:t>
            </a:r>
            <a:r>
              <a:rPr lang="en-GB" sz="3200" dirty="0" err="1">
                <a:solidFill>
                  <a:srgbClr val="F24F4F"/>
                </a:solidFill>
                <a:latin typeface="Cambria" panose="02040503050406030204" pitchFamily="18" charset="0"/>
              </a:rPr>
              <a:t>artesanales</a:t>
            </a:r>
            <a:endParaRPr lang="es-ES"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464127" y="1757987"/>
            <a:ext cx="7943273" cy="2602346"/>
          </a:xfrm>
        </p:spPr>
        <p:txBody>
          <a:bodyPr/>
          <a:lstStyle/>
          <a:p>
            <a:pPr algn="l"/>
            <a:r>
              <a:rPr lang="es-ES_tradnl" sz="1600" dirty="0"/>
              <a:t>El nuevo entorno está cambiando a un ritmo acelerado como resultado de fuerzas importantes como los avances tecnológicos, la globalización y la desregulación. Estas fuerzas han creado nuevos comportamientos y desafíos.</a:t>
            </a:r>
          </a:p>
          <a:p>
            <a:pPr algn="l"/>
            <a:r>
              <a:rPr lang="es-ES_tradnl" sz="1600" dirty="0"/>
              <a:t>Hoy, cualquier empresa puede abordar aventuras internacionales y una buena estrategia de distribución ayuda a crear valor para la empresa y obtener una ventaja competitiva.</a:t>
            </a:r>
            <a:endParaRPr lang="es-ES" sz="1600" dirty="0"/>
          </a:p>
          <a:p>
            <a:pPr algn="l"/>
            <a:r>
              <a:rPr lang="es-ES_tradnl" sz="1600" dirty="0"/>
              <a:t>Antes de comenzar cualquier proceso de selección, la empresa debe decidir el número óptimo de mercados al que irá. Esta es una decisión estratégica que presenta dos alternativas extremas: concentración o diversificación.</a:t>
            </a:r>
          </a:p>
          <a:p>
            <a:pPr algn="l"/>
            <a:endParaRPr lang="es-ES" sz="1600"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6" y="4303643"/>
            <a:ext cx="1599006" cy="767121"/>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1" name="3 CuadroTexto">
            <a:extLst>
              <a:ext uri="{FF2B5EF4-FFF2-40B4-BE49-F238E27FC236}">
                <a16:creationId xmlns:a16="http://schemas.microsoft.com/office/drawing/2014/main" id="{645719E1-8982-4FDF-8C60-23E0306A6203}"/>
              </a:ext>
            </a:extLst>
          </p:cNvPr>
          <p:cNvSpPr txBox="1"/>
          <p:nvPr/>
        </p:nvSpPr>
        <p:spPr>
          <a:xfrm>
            <a:off x="321613" y="89141"/>
            <a:ext cx="4139550" cy="307777"/>
          </a:xfrm>
          <a:prstGeom prst="rect">
            <a:avLst/>
          </a:prstGeom>
          <a:noFill/>
        </p:spPr>
        <p:txBody>
          <a:bodyPr wrap="square" rtlCol="0">
            <a:spAutoFit/>
          </a:bodyPr>
          <a:lstStyle/>
          <a:p>
            <a:r>
              <a:rPr lang="es-ES" dirty="0"/>
              <a:t>Unidad 3. COMERCIO </a:t>
            </a:r>
            <a:r>
              <a:rPr lang="en-GB" dirty="0"/>
              <a:t>INTERNATIONAL </a:t>
            </a:r>
            <a:endParaRPr lang="es-ES" dirty="0"/>
          </a:p>
        </p:txBody>
      </p:sp>
    </p:spTree>
    <p:extLst>
      <p:ext uri="{BB962C8B-B14F-4D97-AF65-F5344CB8AC3E}">
        <p14:creationId xmlns:p14="http://schemas.microsoft.com/office/powerpoint/2010/main" val="4129512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541867" y="609599"/>
            <a:ext cx="7575953" cy="836579"/>
          </a:xfrm>
        </p:spPr>
        <p:txBody>
          <a:bodyPr/>
          <a:lstStyle/>
          <a:p>
            <a:pPr algn="ctr"/>
            <a:r>
              <a:rPr lang="en-GB" sz="3200" dirty="0" err="1">
                <a:solidFill>
                  <a:srgbClr val="F24F4F"/>
                </a:solidFill>
                <a:latin typeface="Cambria" panose="02040503050406030204" pitchFamily="18" charset="0"/>
              </a:rPr>
              <a:t>Barreras</a:t>
            </a:r>
            <a:r>
              <a:rPr lang="en-GB" sz="3200" dirty="0">
                <a:solidFill>
                  <a:srgbClr val="F24F4F"/>
                </a:solidFill>
                <a:latin typeface="Cambria" panose="02040503050406030204" pitchFamily="18" charset="0"/>
              </a:rPr>
              <a:t> </a:t>
            </a:r>
            <a:r>
              <a:rPr lang="en-GB" sz="3200" dirty="0" err="1">
                <a:solidFill>
                  <a:srgbClr val="F24F4F"/>
                </a:solidFill>
                <a:latin typeface="Cambria" panose="02040503050406030204" pitchFamily="18" charset="0"/>
              </a:rPr>
              <a:t>para</a:t>
            </a:r>
            <a:r>
              <a:rPr lang="en-GB" sz="3200" dirty="0">
                <a:solidFill>
                  <a:srgbClr val="F24F4F"/>
                </a:solidFill>
                <a:latin typeface="Cambria" panose="02040503050406030204" pitchFamily="18" charset="0"/>
              </a:rPr>
              <a:t> </a:t>
            </a:r>
            <a:r>
              <a:rPr lang="en-GB" sz="3200" dirty="0" err="1">
                <a:solidFill>
                  <a:srgbClr val="F24F4F"/>
                </a:solidFill>
                <a:latin typeface="Cambria" panose="02040503050406030204" pitchFamily="18" charset="0"/>
              </a:rPr>
              <a:t>pequeños</a:t>
            </a:r>
            <a:r>
              <a:rPr lang="en-GB" sz="3200" dirty="0">
                <a:solidFill>
                  <a:srgbClr val="F24F4F"/>
                </a:solidFill>
                <a:latin typeface="Cambria" panose="02040503050406030204" pitchFamily="18" charset="0"/>
              </a:rPr>
              <a:t> </a:t>
            </a:r>
            <a:r>
              <a:rPr lang="en-GB" sz="3200" dirty="0" err="1">
                <a:solidFill>
                  <a:srgbClr val="F24F4F"/>
                </a:solidFill>
                <a:latin typeface="Cambria" panose="02040503050406030204" pitchFamily="18" charset="0"/>
              </a:rPr>
              <a:t>negocios</a:t>
            </a:r>
            <a:r>
              <a:rPr lang="en-GB" sz="3200" dirty="0">
                <a:solidFill>
                  <a:srgbClr val="F24F4F"/>
                </a:solidFill>
                <a:latin typeface="Cambria" panose="02040503050406030204" pitchFamily="18" charset="0"/>
              </a:rPr>
              <a:t> en un </a:t>
            </a:r>
            <a:r>
              <a:rPr lang="en-GB" sz="3200" dirty="0" err="1">
                <a:solidFill>
                  <a:srgbClr val="F24F4F"/>
                </a:solidFill>
                <a:latin typeface="Cambria" panose="02040503050406030204" pitchFamily="18" charset="0"/>
              </a:rPr>
              <a:t>mercado</a:t>
            </a:r>
            <a:r>
              <a:rPr lang="en-GB" sz="3200" dirty="0">
                <a:solidFill>
                  <a:srgbClr val="F24F4F"/>
                </a:solidFill>
                <a:latin typeface="Cambria" panose="02040503050406030204" pitchFamily="18" charset="0"/>
              </a:rPr>
              <a:t> global </a:t>
            </a:r>
            <a:endParaRPr lang="es-ES" sz="3200" b="1"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796338" y="1524447"/>
            <a:ext cx="7551323" cy="2886686"/>
          </a:xfrm>
        </p:spPr>
        <p:txBody>
          <a:bodyPr/>
          <a:lstStyle/>
          <a:p>
            <a:pPr lvl="0" algn="l"/>
            <a:r>
              <a:rPr lang="es-ES_tradnl" sz="1600" b="1" dirty="0"/>
              <a:t>Las limitaciones de los recursos financieros </a:t>
            </a:r>
            <a:r>
              <a:rPr lang="es-ES_tradnl" sz="1600" dirty="0"/>
              <a:t>pueden afectar varios aspectos de la actividad de la empresa. La firma necesita recursos para financiar sus actividades comerciales y de marketing.</a:t>
            </a:r>
          </a:p>
          <a:p>
            <a:pPr lvl="0" algn="l"/>
            <a:r>
              <a:rPr lang="es-ES_tradnl" sz="1600" b="1" dirty="0"/>
              <a:t>Falta de personal directivo preparado</a:t>
            </a:r>
            <a:r>
              <a:rPr lang="es-ES_tradnl" sz="1600" dirty="0"/>
              <a:t>. La falta de recursos humanos preparados a veces se manifiesta porque muchas microempresas no cuenten con personal que hable idiomas o tenga conocimientos de técnicas de comercio exterior. </a:t>
            </a:r>
          </a:p>
          <a:p>
            <a:pPr lvl="0"/>
            <a:r>
              <a:rPr lang="es-ES_tradnl" sz="1600" b="1" dirty="0"/>
              <a:t>Dificultad para identificar clientes, socios potenciales y oportunidades de negocios en otros países</a:t>
            </a:r>
            <a:r>
              <a:rPr lang="es-ES_tradnl" sz="1600" dirty="0"/>
              <a:t>. Internet ofrece mucha información, pero es necesario tener la capacidad de estudiarla y depurarla adecuadamente.</a:t>
            </a:r>
          </a:p>
          <a:p>
            <a:pPr lvl="0"/>
            <a:r>
              <a:rPr lang="es-ES_tradnl" sz="1600" dirty="0"/>
              <a:t> </a:t>
            </a:r>
          </a:p>
          <a:p>
            <a:pPr lvl="0"/>
            <a:r>
              <a:rPr lang="es-ES_tradnl" sz="1600" dirty="0"/>
              <a:t> </a:t>
            </a:r>
          </a:p>
          <a:p>
            <a:pPr lvl="1" algn="l"/>
            <a:endParaRPr lang="es-ES" sz="1600" dirty="0"/>
          </a:p>
          <a:p>
            <a:pPr algn="l"/>
            <a:endParaRPr lang="es-ES" sz="1600"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9"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
        <p:nvSpPr>
          <p:cNvPr id="10" name="3 CuadroTexto">
            <a:extLst>
              <a:ext uri="{FF2B5EF4-FFF2-40B4-BE49-F238E27FC236}">
                <a16:creationId xmlns:a16="http://schemas.microsoft.com/office/drawing/2014/main" id="{332EDEAD-19FF-4F96-9C9E-3EC636C3620A}"/>
              </a:ext>
            </a:extLst>
          </p:cNvPr>
          <p:cNvSpPr txBox="1"/>
          <p:nvPr/>
        </p:nvSpPr>
        <p:spPr>
          <a:xfrm>
            <a:off x="432450" y="206156"/>
            <a:ext cx="4139550" cy="307777"/>
          </a:xfrm>
          <a:prstGeom prst="rect">
            <a:avLst/>
          </a:prstGeom>
          <a:noFill/>
        </p:spPr>
        <p:txBody>
          <a:bodyPr wrap="square" rtlCol="0">
            <a:spAutoFit/>
          </a:bodyPr>
          <a:lstStyle/>
          <a:p>
            <a:r>
              <a:rPr lang="es-ES" dirty="0"/>
              <a:t>Unidad 3. COMERCIO </a:t>
            </a:r>
            <a:r>
              <a:rPr lang="en-GB" dirty="0"/>
              <a:t>INTERNATIONAL </a:t>
            </a:r>
            <a:r>
              <a:rPr lang="es-ES" dirty="0"/>
              <a:t> </a:t>
            </a:r>
          </a:p>
        </p:txBody>
      </p:sp>
    </p:spTree>
    <p:extLst>
      <p:ext uri="{BB962C8B-B14F-4D97-AF65-F5344CB8AC3E}">
        <p14:creationId xmlns:p14="http://schemas.microsoft.com/office/powerpoint/2010/main" val="187993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a:solidFill>
                  <a:srgbClr val="F24F4F"/>
                </a:solidFill>
                <a:latin typeface="Cambria" panose="02040503050406030204" pitchFamily="18" charset="0"/>
              </a:rPr>
              <a:t>Entrada en  mercados  globales</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307777"/>
          </a:xfrm>
          <a:prstGeom prst="rect">
            <a:avLst/>
          </a:prstGeom>
          <a:noFill/>
        </p:spPr>
        <p:txBody>
          <a:bodyPr wrap="square" rtlCol="0">
            <a:spAutoFit/>
          </a:bodyPr>
          <a:lstStyle/>
          <a:p>
            <a:r>
              <a:rPr lang="es-ES" dirty="0"/>
              <a:t>Unidad 3.  COMERCIO </a:t>
            </a:r>
            <a:r>
              <a:rPr lang="en-GB" dirty="0"/>
              <a:t>INTERNATIONAL </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561109" y="1459134"/>
            <a:ext cx="7848599" cy="2696214"/>
          </a:xfrm>
        </p:spPr>
        <p:txBody>
          <a:bodyPr/>
          <a:lstStyle/>
          <a:p>
            <a:pPr lvl="0" algn="l"/>
            <a:endParaRPr lang="es-ES_tradnl" sz="1600" dirty="0"/>
          </a:p>
          <a:p>
            <a:pPr lvl="0" algn="l"/>
            <a:r>
              <a:rPr lang="es-ES" sz="1600" dirty="0"/>
              <a:t>El tamaño de la empresa es una condición clave para la internacionalización, quizás la más importante.</a:t>
            </a:r>
            <a:endParaRPr lang="en-US" sz="1600" dirty="0"/>
          </a:p>
          <a:p>
            <a:pPr lvl="0" algn="l"/>
            <a:endParaRPr lang="es-ES" sz="1600" dirty="0"/>
          </a:p>
          <a:p>
            <a:pPr algn="l"/>
            <a:r>
              <a:rPr lang="es-ES" sz="1600" dirty="0"/>
              <a:t>Las empresas que no alcanzan ese tamaño mínimo por sí solas pueden compensarlo con otros mecanismos: cooperación o asociación con otras empresas, uso de consultores de comercio exterior, etc.</a:t>
            </a:r>
          </a:p>
          <a:p>
            <a:pPr algn="l"/>
            <a:endParaRPr lang="es-ES" sz="1600" dirty="0"/>
          </a:p>
          <a:p>
            <a:pPr algn="l"/>
            <a:r>
              <a:rPr lang="es-ES" sz="1600" dirty="0"/>
              <a:t>La creación de consorcios de exportación es una posibilidad interesante para las microempresas del sector artesanal.</a:t>
            </a:r>
            <a:r>
              <a:rPr lang="es-ES_tradnl" sz="1600" dirty="0"/>
              <a:t> </a:t>
            </a:r>
            <a:endParaRPr lang="es-ES" sz="1600" dirty="0"/>
          </a:p>
        </p:txBody>
      </p:sp>
    </p:spTree>
    <p:extLst>
      <p:ext uri="{BB962C8B-B14F-4D97-AF65-F5344CB8AC3E}">
        <p14:creationId xmlns:p14="http://schemas.microsoft.com/office/powerpoint/2010/main" val="2231527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0" y="736600"/>
            <a:ext cx="7095658" cy="691894"/>
          </a:xfrm>
        </p:spPr>
        <p:txBody>
          <a:bodyPr/>
          <a:lstStyle/>
          <a:p>
            <a:r>
              <a:rPr lang="es-ES" dirty="0">
                <a:solidFill>
                  <a:srgbClr val="F24F4F"/>
                </a:solidFill>
                <a:latin typeface="Cambria" panose="02040503050406030204" pitchFamily="18" charset="0"/>
              </a:rPr>
              <a:t>Objetivos del canal de distribución</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57200" y="206157"/>
            <a:ext cx="3949700" cy="307777"/>
          </a:xfrm>
          <a:prstGeom prst="rect">
            <a:avLst/>
          </a:prstGeom>
          <a:noFill/>
        </p:spPr>
        <p:txBody>
          <a:bodyPr wrap="square" rtlCol="0">
            <a:spAutoFit/>
          </a:bodyPr>
          <a:lstStyle/>
          <a:p>
            <a:r>
              <a:rPr lang="es-ES" dirty="0"/>
              <a:t>Unidad 3. COMERCIO INTERNACIONAL</a:t>
            </a:r>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581890" y="1362151"/>
            <a:ext cx="8091055" cy="3043593"/>
          </a:xfrm>
        </p:spPr>
        <p:txBody>
          <a:bodyPr/>
          <a:lstStyle/>
          <a:p>
            <a:pPr lvl="0" algn="l"/>
            <a:r>
              <a:rPr lang="es-ES" sz="1600" dirty="0"/>
              <a:t>Las microempresas de artesanía podrían delegar parte del trabajo de venta a intermediarios, aunque ello supone una pérdida de cierto control de cómo y a quién se venden las mercancías. </a:t>
            </a:r>
            <a:endParaRPr lang="en-US" sz="1600" dirty="0"/>
          </a:p>
          <a:p>
            <a:pPr algn="l"/>
            <a:r>
              <a:rPr lang="es-ES_tradnl" sz="1600" dirty="0"/>
              <a:t>Muchos productores carecen de los recursos financieros para llevar a cabo el marketing directo.</a:t>
            </a:r>
            <a:r>
              <a:rPr lang="es-ES" sz="1600" dirty="0"/>
              <a:t> </a:t>
            </a:r>
            <a:endParaRPr lang="es-ES_tradnl" sz="1600" dirty="0"/>
          </a:p>
          <a:p>
            <a:pPr algn="l"/>
            <a:r>
              <a:rPr lang="es-ES_tradnl" sz="1600" dirty="0"/>
              <a:t>La implementación del marketing directo simplemente no es posible para algunos productos.</a:t>
            </a:r>
          </a:p>
          <a:p>
            <a:pPr lvl="0" algn="l"/>
            <a:r>
              <a:rPr lang="es-ES" sz="1600" dirty="0"/>
              <a:t> </a:t>
            </a:r>
            <a:r>
              <a:rPr lang="es-ES_tradnl" sz="1600" dirty="0"/>
              <a:t>Los productores que establecen sus propios canales a menudo pueden obtener un mayor rendimiento al aumentar su inversión en su negocio principal.</a:t>
            </a:r>
          </a:p>
          <a:p>
            <a:pPr marL="139700" indent="0" algn="l">
              <a:buNone/>
            </a:pPr>
            <a:r>
              <a:rPr lang="es-ES" sz="1600" dirty="0"/>
              <a:t>.  </a:t>
            </a:r>
          </a:p>
          <a:p>
            <a:pPr marL="139700" lvl="0" indent="0" algn="l">
              <a:buNone/>
            </a:pPr>
            <a:endParaRPr lang="en-US" sz="1600" dirty="0"/>
          </a:p>
          <a:p>
            <a:pPr marL="139700" lvl="0" indent="0" algn="l">
              <a:buNone/>
            </a:pPr>
            <a:endParaRPr lang="en-US" sz="1600" dirty="0"/>
          </a:p>
        </p:txBody>
      </p:sp>
    </p:spTree>
    <p:extLst>
      <p:ext uri="{BB962C8B-B14F-4D97-AF65-F5344CB8AC3E}">
        <p14:creationId xmlns:p14="http://schemas.microsoft.com/office/powerpoint/2010/main" val="3397035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418" y="513933"/>
            <a:ext cx="9008689" cy="774862"/>
          </a:xfrm>
        </p:spPr>
        <p:txBody>
          <a:bodyPr/>
          <a:lstStyle/>
          <a:p>
            <a:r>
              <a:rPr lang="es-ES" dirty="0">
                <a:solidFill>
                  <a:srgbClr val="F24F4F"/>
                </a:solidFill>
                <a:latin typeface="Cambria" panose="02040503050406030204" pitchFamily="18" charset="0"/>
              </a:rPr>
              <a:t>Diseño del canal de marketing</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307777"/>
          </a:xfrm>
          <a:prstGeom prst="rect">
            <a:avLst/>
          </a:prstGeom>
          <a:noFill/>
        </p:spPr>
        <p:txBody>
          <a:bodyPr wrap="square" rtlCol="0">
            <a:spAutoFit/>
          </a:bodyPr>
          <a:lstStyle/>
          <a:p>
            <a:r>
              <a:rPr lang="es-ES" dirty="0"/>
              <a:t>Unidad 3. COMERCIO </a:t>
            </a:r>
            <a:r>
              <a:rPr lang="en-GB" dirty="0"/>
              <a:t>INTERNATIONAL </a:t>
            </a:r>
            <a:endParaRPr lang="es-ES" dirty="0"/>
          </a:p>
        </p:txBody>
      </p:sp>
      <p:sp>
        <p:nvSpPr>
          <p:cNvPr id="10" name="1 Título"/>
          <p:cNvSpPr txBox="1">
            <a:spLocks/>
          </p:cNvSpPr>
          <p:nvPr/>
        </p:nvSpPr>
        <p:spPr>
          <a:xfrm>
            <a:off x="2813438" y="1772841"/>
            <a:ext cx="3136800" cy="412158"/>
          </a:xfrm>
          <a:prstGeom prst="rect">
            <a:avLst/>
          </a:prstGeom>
          <a:solidFill>
            <a:srgbClr val="0A1280"/>
          </a:solid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9pPr>
          </a:lstStyle>
          <a:p>
            <a:pPr algn="l"/>
            <a:r>
              <a:rPr lang="es-ES" sz="1400" dirty="0">
                <a:solidFill>
                  <a:srgbClr val="F24F4F"/>
                </a:solidFill>
                <a:latin typeface="Cambria" panose="02040503050406030204" pitchFamily="18" charset="0"/>
              </a:rPr>
              <a:t>  </a:t>
            </a:r>
            <a:r>
              <a:rPr lang="es-ES" sz="1200" dirty="0">
                <a:solidFill>
                  <a:srgbClr val="FFFF00"/>
                </a:solidFill>
                <a:latin typeface="Cambria" panose="02040503050406030204" pitchFamily="18" charset="0"/>
              </a:rPr>
              <a:t>Análisis de las necesidades del cliente</a:t>
            </a:r>
          </a:p>
        </p:txBody>
      </p:sp>
      <p:sp>
        <p:nvSpPr>
          <p:cNvPr id="12" name="1 Título">
            <a:extLst>
              <a:ext uri="{FF2B5EF4-FFF2-40B4-BE49-F238E27FC236}">
                <a16:creationId xmlns:a16="http://schemas.microsoft.com/office/drawing/2014/main" id="{806A1F99-D96B-3B4D-A198-537E48B314FB}"/>
              </a:ext>
            </a:extLst>
          </p:cNvPr>
          <p:cNvSpPr txBox="1">
            <a:spLocks/>
          </p:cNvSpPr>
          <p:nvPr/>
        </p:nvSpPr>
        <p:spPr>
          <a:xfrm>
            <a:off x="2813438" y="2359376"/>
            <a:ext cx="3136800" cy="412158"/>
          </a:xfrm>
          <a:prstGeom prst="rect">
            <a:avLst/>
          </a:prstGeom>
          <a:solidFill>
            <a:srgbClr val="0A1280"/>
          </a:solid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rial"/>
              <a:buNone/>
              <a:defRPr sz="3600" b="1" i="0" u="none" strike="noStrike" cap="none">
                <a:solidFill>
                  <a:srgbClr val="E06666"/>
                </a:solidFill>
                <a:latin typeface="Arial"/>
                <a:ea typeface="Arial"/>
                <a:cs typeface="Arial"/>
                <a:sym typeface="Arial"/>
              </a:defRPr>
            </a:lvl1pPr>
            <a:lvl2pPr marR="0" lvl="1" algn="l" rtl="0">
              <a:lnSpc>
                <a:spcPct val="100000"/>
              </a:lnSpc>
              <a:spcBef>
                <a:spcPts val="0"/>
              </a:spcBef>
              <a:spcAft>
                <a:spcPts val="0"/>
              </a:spcAft>
              <a:buClr>
                <a:schemeClr val="dk1"/>
              </a:buClr>
              <a:buSzPts val="3600"/>
              <a:buFont typeface="Arial"/>
              <a:buNone/>
              <a:defRPr sz="3600" b="1" i="0" u="none" strike="noStrike" cap="none">
                <a:solidFill>
                  <a:srgbClr val="E06666"/>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1" i="0" u="none" strike="noStrike" cap="none">
                <a:solidFill>
                  <a:srgbClr val="E06666"/>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1" i="0" u="none" strike="noStrike" cap="none">
                <a:solidFill>
                  <a:srgbClr val="E06666"/>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1" i="0" u="none" strike="noStrike" cap="none">
                <a:solidFill>
                  <a:srgbClr val="E06666"/>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1" i="0" u="none" strike="noStrike" cap="none">
                <a:solidFill>
                  <a:srgbClr val="E06666"/>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1" i="0" u="none" strike="noStrike" cap="none">
                <a:solidFill>
                  <a:srgbClr val="E06666"/>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1" i="0" u="none" strike="noStrike" cap="none">
                <a:solidFill>
                  <a:srgbClr val="E06666"/>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1" i="0" u="none" strike="noStrike" cap="none">
                <a:solidFill>
                  <a:srgbClr val="E06666"/>
                </a:solidFill>
                <a:latin typeface="Arial"/>
                <a:ea typeface="Arial"/>
                <a:cs typeface="Arial"/>
                <a:sym typeface="Arial"/>
              </a:defRPr>
            </a:lvl9pPr>
          </a:lstStyle>
          <a:p>
            <a:r>
              <a:rPr lang="es-ES" sz="1400" dirty="0">
                <a:solidFill>
                  <a:srgbClr val="F24F4F"/>
                </a:solidFill>
                <a:latin typeface="Cambria" panose="02040503050406030204" pitchFamily="18" charset="0"/>
              </a:rPr>
              <a:t> </a:t>
            </a:r>
            <a:r>
              <a:rPr lang="es-ES" sz="1200" dirty="0">
                <a:solidFill>
                  <a:srgbClr val="FFFF00"/>
                </a:solidFill>
                <a:latin typeface="Cambria" panose="02040503050406030204" pitchFamily="18" charset="0"/>
              </a:rPr>
              <a:t>Objetivos y apertura del canal</a:t>
            </a:r>
          </a:p>
        </p:txBody>
      </p:sp>
      <p:sp>
        <p:nvSpPr>
          <p:cNvPr id="13" name="1 Título">
            <a:extLst>
              <a:ext uri="{FF2B5EF4-FFF2-40B4-BE49-F238E27FC236}">
                <a16:creationId xmlns:a16="http://schemas.microsoft.com/office/drawing/2014/main" id="{87E2E47B-7E74-0F41-89CC-B03D3BD9AC4B}"/>
              </a:ext>
            </a:extLst>
          </p:cNvPr>
          <p:cNvSpPr txBox="1">
            <a:spLocks/>
          </p:cNvSpPr>
          <p:nvPr/>
        </p:nvSpPr>
        <p:spPr>
          <a:xfrm>
            <a:off x="2813438" y="2945911"/>
            <a:ext cx="3136800" cy="412158"/>
          </a:xfrm>
          <a:prstGeom prst="rect">
            <a:avLst/>
          </a:prstGeom>
          <a:solidFill>
            <a:srgbClr val="0A1280"/>
          </a:solid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rial"/>
              <a:buNone/>
              <a:defRPr sz="3600" b="1" i="0" u="none" strike="noStrike" cap="none">
                <a:solidFill>
                  <a:srgbClr val="E06666"/>
                </a:solidFill>
                <a:latin typeface="Arial"/>
                <a:ea typeface="Arial"/>
                <a:cs typeface="Arial"/>
                <a:sym typeface="Arial"/>
              </a:defRPr>
            </a:lvl1pPr>
            <a:lvl2pPr marR="0" lvl="1" algn="l" rtl="0">
              <a:lnSpc>
                <a:spcPct val="100000"/>
              </a:lnSpc>
              <a:spcBef>
                <a:spcPts val="0"/>
              </a:spcBef>
              <a:spcAft>
                <a:spcPts val="0"/>
              </a:spcAft>
              <a:buClr>
                <a:schemeClr val="dk1"/>
              </a:buClr>
              <a:buSzPts val="3600"/>
              <a:buFont typeface="Arial"/>
              <a:buNone/>
              <a:defRPr sz="3600" b="1" i="0" u="none" strike="noStrike" cap="none">
                <a:solidFill>
                  <a:srgbClr val="E06666"/>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1" i="0" u="none" strike="noStrike" cap="none">
                <a:solidFill>
                  <a:srgbClr val="E06666"/>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1" i="0" u="none" strike="noStrike" cap="none">
                <a:solidFill>
                  <a:srgbClr val="E06666"/>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1" i="0" u="none" strike="noStrike" cap="none">
                <a:solidFill>
                  <a:srgbClr val="E06666"/>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1" i="0" u="none" strike="noStrike" cap="none">
                <a:solidFill>
                  <a:srgbClr val="E06666"/>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1" i="0" u="none" strike="noStrike" cap="none">
                <a:solidFill>
                  <a:srgbClr val="E06666"/>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1" i="0" u="none" strike="noStrike" cap="none">
                <a:solidFill>
                  <a:srgbClr val="E06666"/>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1" i="0" u="none" strike="noStrike" cap="none">
                <a:solidFill>
                  <a:srgbClr val="E06666"/>
                </a:solidFill>
                <a:latin typeface="Arial"/>
                <a:ea typeface="Arial"/>
                <a:cs typeface="Arial"/>
                <a:sym typeface="Arial"/>
              </a:defRPr>
            </a:lvl9pPr>
          </a:lstStyle>
          <a:p>
            <a:r>
              <a:rPr lang="es-ES" sz="1400" dirty="0">
                <a:solidFill>
                  <a:srgbClr val="F24F4F"/>
                </a:solidFill>
                <a:latin typeface="Cambria" panose="02040503050406030204" pitchFamily="18" charset="0"/>
              </a:rPr>
              <a:t>  </a:t>
            </a:r>
            <a:r>
              <a:rPr lang="es-ES" sz="1200" dirty="0">
                <a:solidFill>
                  <a:srgbClr val="FFFF00"/>
                </a:solidFill>
                <a:latin typeface="Cambria" panose="02040503050406030204" pitchFamily="18" charset="0"/>
              </a:rPr>
              <a:t>Identificación de alternativas del canal</a:t>
            </a:r>
          </a:p>
        </p:txBody>
      </p:sp>
      <p:sp>
        <p:nvSpPr>
          <p:cNvPr id="14" name="1 Título">
            <a:extLst>
              <a:ext uri="{FF2B5EF4-FFF2-40B4-BE49-F238E27FC236}">
                <a16:creationId xmlns:a16="http://schemas.microsoft.com/office/drawing/2014/main" id="{A793CADE-DA4F-BE49-8B91-D89CDDA7CD40}"/>
              </a:ext>
            </a:extLst>
          </p:cNvPr>
          <p:cNvSpPr txBox="1">
            <a:spLocks/>
          </p:cNvSpPr>
          <p:nvPr/>
        </p:nvSpPr>
        <p:spPr>
          <a:xfrm>
            <a:off x="2823087" y="3504896"/>
            <a:ext cx="3136800" cy="412158"/>
          </a:xfrm>
          <a:prstGeom prst="rect">
            <a:avLst/>
          </a:prstGeom>
          <a:solidFill>
            <a:srgbClr val="0A1280"/>
          </a:solid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rial"/>
              <a:buNone/>
              <a:defRPr sz="3600" b="1" i="0" u="none" strike="noStrike" cap="none">
                <a:solidFill>
                  <a:srgbClr val="E06666"/>
                </a:solidFill>
                <a:latin typeface="Arial"/>
                <a:ea typeface="Arial"/>
                <a:cs typeface="Arial"/>
                <a:sym typeface="Arial"/>
              </a:defRPr>
            </a:lvl1pPr>
            <a:lvl2pPr marR="0" lvl="1" algn="l" rtl="0">
              <a:lnSpc>
                <a:spcPct val="100000"/>
              </a:lnSpc>
              <a:spcBef>
                <a:spcPts val="0"/>
              </a:spcBef>
              <a:spcAft>
                <a:spcPts val="0"/>
              </a:spcAft>
              <a:buClr>
                <a:schemeClr val="dk1"/>
              </a:buClr>
              <a:buSzPts val="3600"/>
              <a:buFont typeface="Arial"/>
              <a:buNone/>
              <a:defRPr sz="3600" b="1" i="0" u="none" strike="noStrike" cap="none">
                <a:solidFill>
                  <a:srgbClr val="E06666"/>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1" i="0" u="none" strike="noStrike" cap="none">
                <a:solidFill>
                  <a:srgbClr val="E06666"/>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1" i="0" u="none" strike="noStrike" cap="none">
                <a:solidFill>
                  <a:srgbClr val="E06666"/>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1" i="0" u="none" strike="noStrike" cap="none">
                <a:solidFill>
                  <a:srgbClr val="E06666"/>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1" i="0" u="none" strike="noStrike" cap="none">
                <a:solidFill>
                  <a:srgbClr val="E06666"/>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1" i="0" u="none" strike="noStrike" cap="none">
                <a:solidFill>
                  <a:srgbClr val="E06666"/>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1" i="0" u="none" strike="noStrike" cap="none">
                <a:solidFill>
                  <a:srgbClr val="E06666"/>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1" i="0" u="none" strike="noStrike" cap="none">
                <a:solidFill>
                  <a:srgbClr val="E06666"/>
                </a:solidFill>
                <a:latin typeface="Arial"/>
                <a:ea typeface="Arial"/>
                <a:cs typeface="Arial"/>
                <a:sym typeface="Arial"/>
              </a:defRPr>
            </a:lvl9pPr>
          </a:lstStyle>
          <a:p>
            <a:r>
              <a:rPr lang="es-ES" sz="1400" dirty="0">
                <a:solidFill>
                  <a:srgbClr val="F24F4F"/>
                </a:solidFill>
                <a:latin typeface="Cambria" panose="02040503050406030204" pitchFamily="18" charset="0"/>
              </a:rPr>
              <a:t>  </a:t>
            </a:r>
            <a:r>
              <a:rPr lang="es-ES" sz="1200" dirty="0">
                <a:solidFill>
                  <a:srgbClr val="FFFF00"/>
                </a:solidFill>
                <a:latin typeface="Cambria" panose="02040503050406030204" pitchFamily="18" charset="0"/>
              </a:rPr>
              <a:t>Evaluación de alternativas</a:t>
            </a:r>
          </a:p>
        </p:txBody>
      </p:sp>
      <p:cxnSp>
        <p:nvCxnSpPr>
          <p:cNvPr id="15" name="Conector recto de flecha 14">
            <a:extLst>
              <a:ext uri="{FF2B5EF4-FFF2-40B4-BE49-F238E27FC236}">
                <a16:creationId xmlns:a16="http://schemas.microsoft.com/office/drawing/2014/main" id="{A56244D0-28F9-1446-B775-4B22C23CFD95}"/>
              </a:ext>
            </a:extLst>
          </p:cNvPr>
          <p:cNvCxnSpPr>
            <a:stCxn id="10" idx="2"/>
            <a:endCxn id="12" idx="0"/>
          </p:cNvCxnSpPr>
          <p:nvPr/>
        </p:nvCxnSpPr>
        <p:spPr>
          <a:xfrm>
            <a:off x="4381838" y="2184999"/>
            <a:ext cx="0" cy="174377"/>
          </a:xfrm>
          <a:prstGeom prst="straightConnector1">
            <a:avLst/>
          </a:prstGeom>
          <a:ln>
            <a:solidFill>
              <a:srgbClr val="0B1EFC"/>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8021D0EF-1EEA-1B48-8B91-03AAF9845EAB}"/>
              </a:ext>
            </a:extLst>
          </p:cNvPr>
          <p:cNvCxnSpPr/>
          <p:nvPr/>
        </p:nvCxnSpPr>
        <p:spPr>
          <a:xfrm>
            <a:off x="4382343" y="2771534"/>
            <a:ext cx="0" cy="174377"/>
          </a:xfrm>
          <a:prstGeom prst="straightConnector1">
            <a:avLst/>
          </a:prstGeom>
          <a:ln>
            <a:solidFill>
              <a:srgbClr val="0A128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54C2639A-CB99-BF4E-B087-CCFE697A2B9A}"/>
              </a:ext>
            </a:extLst>
          </p:cNvPr>
          <p:cNvCxnSpPr/>
          <p:nvPr/>
        </p:nvCxnSpPr>
        <p:spPr>
          <a:xfrm>
            <a:off x="4391487" y="3358069"/>
            <a:ext cx="0" cy="174377"/>
          </a:xfrm>
          <a:prstGeom prst="straightConnector1">
            <a:avLst/>
          </a:prstGeom>
          <a:ln>
            <a:solidFill>
              <a:srgbClr val="0B1EF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9839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1773</TotalTime>
  <Words>970</Words>
  <Application>Microsoft Office PowerPoint</Application>
  <PresentationFormat>Presentación en pantalla (16:9)</PresentationFormat>
  <Paragraphs>79</Paragraphs>
  <Slides>11</Slides>
  <Notes>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EB Garamond Medium</vt:lpstr>
      <vt:lpstr>Garamond</vt:lpstr>
      <vt:lpstr>Century Gothic</vt:lpstr>
      <vt:lpstr>EB Garamond</vt:lpstr>
      <vt:lpstr>Arial</vt:lpstr>
      <vt:lpstr>Cambria</vt:lpstr>
      <vt:lpstr>Simple Light</vt:lpstr>
      <vt:lpstr> ARTCademy “Academia de artesanos”</vt:lpstr>
      <vt:lpstr>Módulo 2  ESTRATEGIA PAR ART-STARTUPS &amp; ART-PRENDEDORES &amp; ART-EMPRESAS </vt:lpstr>
      <vt:lpstr>UNIDAD 3 COMERCIO INTERNATIONAL , DISTRIBUCIÓN Y LOGÍSTICA</vt:lpstr>
      <vt:lpstr>Objetivos de aprendizaje</vt:lpstr>
      <vt:lpstr>Comercio Internacional  para  microempresas artesanales</vt:lpstr>
      <vt:lpstr>Barreras para pequeños negocios en un mercado global </vt:lpstr>
      <vt:lpstr>Entrada en  mercados  globales</vt:lpstr>
      <vt:lpstr>Objetivos del canal de distribución</vt:lpstr>
      <vt:lpstr>Diseño del canal de marketing</vt:lpstr>
      <vt:lpstr>Gestión de logística  integral </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ANA MARIA CASTILLO CLAVERO</cp:lastModifiedBy>
  <cp:revision>60</cp:revision>
  <dcterms:modified xsi:type="dcterms:W3CDTF">2020-02-11T18:30:10Z</dcterms:modified>
</cp:coreProperties>
</file>