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72" r:id="rId3"/>
    <p:sldId id="283" r:id="rId4"/>
    <p:sldId id="275" r:id="rId5"/>
    <p:sldId id="276" r:id="rId6"/>
    <p:sldId id="280" r:id="rId7"/>
    <p:sldId id="282" r:id="rId8"/>
    <p:sldId id="284" r:id="rId9"/>
    <p:sldId id="285" r:id="rId10"/>
    <p:sldId id="286" r:id="rId11"/>
    <p:sldId id="287" r:id="rId12"/>
    <p:sldId id="274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CF5"/>
    <a:srgbClr val="008000"/>
    <a:srgbClr val="552579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2" y="7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91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5" y="2399328"/>
            <a:ext cx="4297501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2400" b="0" dirty="0" err="1">
                <a:latin typeface="Cambria"/>
                <a:ea typeface="Cambria"/>
              </a:rPr>
              <a:t>ARTkadémia</a:t>
            </a:r>
            <a:br>
              <a:rPr lang="sk-SK" sz="2400" b="0" dirty="0">
                <a:latin typeface="Cambria"/>
                <a:ea typeface="Cambria"/>
              </a:rPr>
            </a:br>
            <a:r>
              <a:rPr lang="sk-SK" sz="2400" b="0" dirty="0">
                <a:latin typeface="Cambria"/>
                <a:ea typeface="Cambria"/>
              </a:rPr>
              <a:t> “Akadémia umenia a remesiel”</a:t>
            </a:r>
            <a:endParaRPr sz="2400" b="0" dirty="0">
              <a:latin typeface="Cambria"/>
              <a:ea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8EA1CB-E3F8-4DF0-BE6B-0204C210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15" y="3186066"/>
            <a:ext cx="2584502" cy="1228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8" y="513933"/>
            <a:ext cx="9008689" cy="774862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Funkcie distribúcie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73" y="1469756"/>
            <a:ext cx="8222672" cy="3123651"/>
          </a:xfrm>
        </p:spPr>
        <p:txBody>
          <a:bodyPr/>
          <a:lstStyle/>
          <a:p>
            <a:pPr lvl="0" algn="l"/>
            <a:r>
              <a:rPr lang="sk-SK" sz="1600" dirty="0"/>
              <a:t>Lepšie zákaznícke služby </a:t>
            </a:r>
          </a:p>
          <a:p>
            <a:pPr lvl="0" algn="l"/>
            <a:r>
              <a:rPr lang="sk-SK" sz="1600" dirty="0"/>
              <a:t>Navrhovať a plánovať primeranejšie a optimálnejšie dopravné trasy</a:t>
            </a:r>
          </a:p>
          <a:p>
            <a:pPr lvl="0" algn="l"/>
            <a:r>
              <a:rPr lang="sk-SK" sz="1600" dirty="0"/>
              <a:t>Riadenie zásob. Skladovanie materiálov vychádza z obchodných systémov spoločnosti, resp. výrobkov, ktoré zákazníci najviac požadujú, alebo tých, ktoré rýchlo podliehajú skaze</a:t>
            </a:r>
            <a:endParaRPr lang="en-US" sz="1600" dirty="0"/>
          </a:p>
          <a:p>
            <a:pPr lvl="0" algn="l"/>
            <a:r>
              <a:rPr lang="sk-SK" sz="1600" dirty="0"/>
              <a:t>Spracovanie objednávok. Dobré riadenie a plánovanie skladu umožňuje spracovanie objednávok veľmi rýchlo, uspokojujúc požiadavky klientov na efektivitu</a:t>
            </a:r>
            <a:r>
              <a:rPr lang="es-ES_tradnl" sz="1600" dirty="0"/>
              <a:t> </a:t>
            </a:r>
            <a:endParaRPr lang="en-US" sz="1600" dirty="0"/>
          </a:p>
          <a:p>
            <a:pPr algn="l"/>
            <a:r>
              <a:rPr lang="sk-SK" sz="1600" dirty="0"/>
              <a:t>Správa údajov a dát, lepšie poznanie vášho vlastného produktu a systému skladovania. Môžete získať veľké množstvo informácií týkajúcich sa objednávok, zisťovania chýb a incidentov atď.</a:t>
            </a:r>
            <a:endParaRPr lang="es-ES_tradnl" sz="1600" dirty="0"/>
          </a:p>
          <a:p>
            <a:pPr lvl="0" algn="l"/>
            <a:endParaRPr lang="en-US" sz="1600" dirty="0"/>
          </a:p>
          <a:p>
            <a:pPr lvl="0" algn="l"/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95C920A1-3033-40A8-AAB4-8840C9A5A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8D223822-1EA9-46BB-924D-E055777A0012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3. </a:t>
            </a:r>
            <a:r>
              <a:rPr lang="sk-SK" dirty="0"/>
              <a:t>MEDZINÁRODNÝ OBCHOD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9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8" y="513933"/>
            <a:ext cx="9008689" cy="774862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Integrované riadenie logistiky</a:t>
            </a:r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64" y="1337729"/>
            <a:ext cx="8877071" cy="3123651"/>
          </a:xfrm>
        </p:spPr>
        <p:txBody>
          <a:bodyPr/>
          <a:lstStyle/>
          <a:p>
            <a:pPr lvl="0" algn="l"/>
            <a:r>
              <a:rPr lang="sk-SK" sz="1600" dirty="0"/>
              <a:t>Kľúčovým aspektom logistiky je to, že nám pomáha umiestňovať správne výrobky na správne miesto, v správnom čase a za požadovaných podmienok, aby bol zisk spoločnosti čo najväčší.</a:t>
            </a:r>
          </a:p>
          <a:p>
            <a:pPr lvl="0" algn="l"/>
            <a:r>
              <a:rPr lang="sk-SK" sz="1600" dirty="0"/>
              <a:t>Logistická funkcia je kľúčom k uspokojeniu zákazníka, čo znamená: včasné dodanie, veľké zásoby, široký sortiment, politika vrátenia tovaru, atď.</a:t>
            </a:r>
          </a:p>
          <a:p>
            <a:pPr lvl="0" algn="l"/>
            <a:r>
              <a:rPr lang="sk-SK" sz="1600" dirty="0"/>
              <a:t>Implementácia integrovanej logistiky znamená poskytovanie lepších služieb zákazníkom a zníženie distribučných nákladov. Z tohto dôvodu je potrebná tímová práca v rámci spoločnosti a medzi všetkými organizáciami v distribučnom kanáli.</a:t>
            </a: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206E1753-B42E-475D-905F-C6415595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E2A75AE4-E238-4227-89C9-9EAA8388A5A5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3. </a:t>
            </a:r>
            <a:r>
              <a:rPr lang="sk-SK" dirty="0"/>
              <a:t>MEDZINÁRODNÝ OBCHOD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58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1205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ĎAKUJEME</a:t>
            </a:r>
            <a:r>
              <a:rPr lang="es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68" y="78555"/>
            <a:ext cx="1787596" cy="88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710" y="151705"/>
            <a:ext cx="2094192" cy="52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1503218" y="1246220"/>
            <a:ext cx="622942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 2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  <a:t>STRATÉGIA PRE ZAČÍNAJÚCE A EXISTUJÚCE PODNIKY A PODNIKATEĽOV V OBLASTI UMENIA</a:t>
            </a:r>
            <a:endParaRPr sz="3200" b="0" dirty="0">
              <a:solidFill>
                <a:srgbClr val="E06666"/>
              </a:solidFill>
              <a:latin typeface="Cambria"/>
              <a:ea typeface="Cambria"/>
              <a:sym typeface="Cambria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6809" y="1282730"/>
            <a:ext cx="6506264" cy="2304230"/>
          </a:xfrm>
        </p:spPr>
        <p:txBody>
          <a:bodyPr/>
          <a:lstStyle/>
          <a:p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CELOK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 3</a:t>
            </a:r>
            <a:b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</a:br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MEDZINÁRODNÝ OBCHOD, DISTRIBÚCIA A LOGISTIKA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07CA4252-B3AD-4A95-B9C6-604DE3E9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Učebné ciele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345" y="1951041"/>
            <a:ext cx="7613073" cy="2212249"/>
          </a:xfrm>
        </p:spPr>
        <p:txBody>
          <a:bodyPr/>
          <a:lstStyle/>
          <a:p>
            <a:pPr algn="l"/>
            <a:r>
              <a:rPr lang="sk-SK" dirty="0"/>
              <a:t>Poznať rôzne spôsoby vstupu na globálny trh</a:t>
            </a:r>
          </a:p>
          <a:p>
            <a:pPr algn="l"/>
            <a:r>
              <a:rPr lang="sk-SK" dirty="0"/>
              <a:t>Naučiť sa, ako navrhnúť globálnu stratégiu komercializácie vášho remeselníckeho tovaru</a:t>
            </a:r>
          </a:p>
          <a:p>
            <a:pPr algn="l"/>
            <a:r>
              <a:rPr lang="sk-SK" dirty="0"/>
              <a:t>Naučiť sa, ako navrhnúť distribučný kanál</a:t>
            </a:r>
          </a:p>
          <a:p>
            <a:pPr algn="l"/>
            <a:r>
              <a:rPr lang="sk-SK" dirty="0"/>
              <a:t>Vedieť, ako osloviť zákazníka na medzinárodných trhoch</a:t>
            </a:r>
          </a:p>
          <a:p>
            <a:pPr algn="l"/>
            <a:r>
              <a:rPr lang="sk-SK" sz="1600" dirty="0"/>
              <a:t>Vedieť navrhnúť integrovaný logistický plán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3. </a:t>
            </a:r>
            <a:r>
              <a:rPr lang="sk-SK" dirty="0"/>
              <a:t>MEDZINÁRODNÝ OBCHOD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988D21F8-0DED-4C41-B69A-51C390040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2961" y="382571"/>
            <a:ext cx="7138200" cy="1263600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Medzinárodný obchod pre umelecké a remeselné </a:t>
            </a:r>
            <a:r>
              <a:rPr lang="sk-SK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mikropodniky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4127" y="1757987"/>
            <a:ext cx="7994072" cy="2433840"/>
          </a:xfrm>
        </p:spPr>
        <p:txBody>
          <a:bodyPr/>
          <a:lstStyle/>
          <a:p>
            <a:pPr algn="l"/>
            <a:r>
              <a:rPr lang="sk-SK" sz="1600" dirty="0"/>
              <a:t>Prostredie sa mení zrýchľujúcim sa tempom v dôsledku síl, ako sú technologický pokrok, globalizácia a deregulácia. Tieto sily vytvorili nové trhové správanie a výzvy s tým súvisiace.</a:t>
            </a:r>
          </a:p>
          <a:p>
            <a:pPr algn="l"/>
            <a:r>
              <a:rPr lang="sk-SK" sz="1600" dirty="0"/>
              <a:t>V súčasnosti môže ktorákoľvek spoločnosť riešiť medzinárodné problémy. Dobrá distribučná stratégia pomáha spoločnosti vytvoriť hodnotu a získať konkurenčnú výhodu.</a:t>
            </a:r>
          </a:p>
          <a:p>
            <a:pPr algn="l"/>
            <a:r>
              <a:rPr lang="sk-SK" sz="1600" dirty="0"/>
              <a:t>Pred začatím akéhokoľvek výberového konania musí spoločnosť rozhodnúť o optimálnom počte trhov, na ktorých chce byť prítomná. To je strategické rozhodnutie, ktoré predstavuje dve extrémne alternatívy: koncentrácia alebo diverzifikácia.</a:t>
            </a:r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6" y="4303643"/>
            <a:ext cx="1599006" cy="76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461CA41D-DAFF-4E5A-B324-209E66A1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CCDB8551-69F5-4ED0-A6BE-7F7B9C943726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3. </a:t>
            </a:r>
            <a:r>
              <a:rPr lang="sk-SK" dirty="0"/>
              <a:t>MEDZINÁRODNÝ OBCHOD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951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9119" y="622837"/>
            <a:ext cx="7575953" cy="1007956"/>
          </a:xfrm>
        </p:spPr>
        <p:txBody>
          <a:bodyPr/>
          <a:lstStyle/>
          <a:p>
            <a:pPr algn="ctr"/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Bariéry malých podnikov na globálnom trhu</a:t>
            </a:r>
            <a:endParaRPr lang="es-ES" sz="32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38" y="1524447"/>
            <a:ext cx="7551323" cy="2746788"/>
          </a:xfrm>
        </p:spPr>
        <p:txBody>
          <a:bodyPr/>
          <a:lstStyle/>
          <a:p>
            <a:pPr lvl="0" algn="l"/>
            <a:r>
              <a:rPr lang="sk-SK" b="1" dirty="0"/>
              <a:t>Obmedzené finančné zdroje </a:t>
            </a:r>
            <a:r>
              <a:rPr lang="sk-SK" dirty="0"/>
              <a:t>môžu ovplyvniť rôzne aspekty činnosti spoločnosti. Umelecký alebo remeselný podnik, ktorý sa zapája do medzinárodnej obchodnej činnosti, musí mať zdroje na financovanie svojich obchodných a marketingových aktivít.</a:t>
            </a:r>
            <a:endParaRPr lang="es-ES_tradnl" sz="1600" dirty="0"/>
          </a:p>
          <a:p>
            <a:pPr lvl="0" algn="l"/>
            <a:r>
              <a:rPr lang="sk-SK" b="1" dirty="0"/>
              <a:t>Nedostatok pripravených riadiacich pracovníkov</a:t>
            </a:r>
            <a:r>
              <a:rPr lang="es-ES_tradnl" sz="1600" dirty="0"/>
              <a:t>. </a:t>
            </a:r>
            <a:r>
              <a:rPr lang="sk-SK" dirty="0"/>
              <a:t>Nedostatok pripravených ľudských zdrojov sa niekedy prejavuje, keďže mnoho </a:t>
            </a:r>
            <a:r>
              <a:rPr lang="sk-SK" dirty="0" err="1"/>
              <a:t>mikropodnikov</a:t>
            </a:r>
            <a:r>
              <a:rPr lang="sk-SK" dirty="0"/>
              <a:t> nemá zamestnancov, ktorí hovoria cudzími jazykmi alebo majú znalosti o zahraničnom obchode.</a:t>
            </a:r>
            <a:endParaRPr lang="es-ES" sz="1600" dirty="0"/>
          </a:p>
          <a:p>
            <a:pPr lvl="0" algn="l"/>
            <a:r>
              <a:rPr lang="sk-SK" b="1" dirty="0"/>
              <a:t>Ťažkosti pri identifikácii potenciálnych klientov, partnerov a obchodných príležitostí v iných krajinách</a:t>
            </a:r>
            <a:r>
              <a:rPr lang="sk-SK" dirty="0"/>
              <a:t>. Cez internet je možné získať veľa informácií, je však potrebné ich študovať a porozumieť im.</a:t>
            </a:r>
            <a:r>
              <a:rPr lang="es-ES_tradnl" sz="1600" dirty="0"/>
              <a:t> </a:t>
            </a:r>
            <a:endParaRPr lang="es-ES" sz="1600" dirty="0"/>
          </a:p>
          <a:p>
            <a:pPr lvl="1" algn="l"/>
            <a:endParaRPr lang="es-ES" sz="1600" dirty="0"/>
          </a:p>
          <a:p>
            <a:pPr algn="l"/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DE5803D8-74A1-432D-A077-E412D9755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606B3FC1-63FF-4FE7-A84C-6B15E7081A54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3. </a:t>
            </a:r>
            <a:r>
              <a:rPr lang="sk-SK" dirty="0"/>
              <a:t>MEDZINÁRODNÝ OBCHOD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9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Vstup na globálne trhy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109" y="1459134"/>
            <a:ext cx="7848599" cy="2696214"/>
          </a:xfrm>
        </p:spPr>
        <p:txBody>
          <a:bodyPr/>
          <a:lstStyle/>
          <a:p>
            <a:pPr lvl="0" algn="l"/>
            <a:r>
              <a:rPr lang="sk-SK" sz="1600" dirty="0"/>
              <a:t>Veľkosť spoločnosti je kľúčovou podmienkou internacionalizácie, pravdepodobne najdôležitejšou</a:t>
            </a:r>
            <a:r>
              <a:rPr lang="es-ES_tradnl" sz="1600" dirty="0"/>
              <a:t>. </a:t>
            </a:r>
            <a:endParaRPr lang="en-US" sz="1600" dirty="0"/>
          </a:p>
          <a:p>
            <a:pPr lvl="0" algn="l"/>
            <a:endParaRPr lang="es-ES" sz="1600" dirty="0"/>
          </a:p>
          <a:p>
            <a:pPr algn="l"/>
            <a:r>
              <a:rPr lang="sk-SK" sz="1600" dirty="0"/>
              <a:t>Spoločnosti, ktoré nedosahujú túto minimálnu veľkosť, ju môžu kompenzovať inými mechanizmami: spolupráca alebo pridruženie k iným spoločnostiam, využitie poradcov zahraničného obchodu.</a:t>
            </a:r>
            <a:r>
              <a:rPr lang="es-ES_tradnl" sz="1600" dirty="0"/>
              <a:t> </a:t>
            </a:r>
          </a:p>
          <a:p>
            <a:pPr lvl="0" algn="l"/>
            <a:endParaRPr lang="es-ES" sz="1600" dirty="0"/>
          </a:p>
          <a:p>
            <a:pPr lvl="0" algn="l"/>
            <a:r>
              <a:rPr lang="sk-SK" sz="1600" dirty="0"/>
              <a:t>Vytvorenie vývozných konzorcií je zaujímavou možnosťou pre umelecké a remeselné </a:t>
            </a:r>
            <a:r>
              <a:rPr lang="sk-SK" sz="1600" dirty="0" err="1"/>
              <a:t>mikropodniky</a:t>
            </a:r>
            <a:r>
              <a:rPr lang="sk-SK" sz="1600" dirty="0"/>
              <a:t>.</a:t>
            </a:r>
            <a:endParaRPr lang="es-E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5CF9E22C-7F76-464D-9949-C5548A4C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B54A8017-44B8-458F-8BB4-B181D5F11DEE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3. </a:t>
            </a:r>
            <a:r>
              <a:rPr lang="sk-SK" dirty="0"/>
              <a:t>MEDZINÁRODNÝ OBCHOD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52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Ciele distribučného kanála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0" y="1362151"/>
            <a:ext cx="8091055" cy="3043593"/>
          </a:xfrm>
        </p:spPr>
        <p:txBody>
          <a:bodyPr/>
          <a:lstStyle/>
          <a:p>
            <a:pPr lvl="0" algn="l"/>
            <a:r>
              <a:rPr lang="sk-SK" sz="1600" dirty="0"/>
              <a:t>Umelecké a remeselné </a:t>
            </a:r>
            <a:r>
              <a:rPr lang="sk-SK" sz="1600" dirty="0" err="1"/>
              <a:t>mikropodniky</a:t>
            </a:r>
            <a:r>
              <a:rPr lang="sk-SK" sz="1600" dirty="0"/>
              <a:t> môžu delegovať časť práce spojenej s predajom na sprostredkovateľov. Hoci toto delegovanie znamená stratu určitej kontroly nad tým, ako a komu sa výrobky predávajú, výrobcovia získajú niekoľko výhod využívaním sprostredkovateľov</a:t>
            </a:r>
            <a:r>
              <a:rPr lang="es-ES" sz="1600" dirty="0"/>
              <a:t>.</a:t>
            </a:r>
          </a:p>
          <a:p>
            <a:pPr lvl="0" algn="l"/>
            <a:endParaRPr lang="en-US" sz="1600" dirty="0"/>
          </a:p>
          <a:p>
            <a:pPr algn="l"/>
            <a:r>
              <a:rPr lang="sk-SK" sz="1600" dirty="0"/>
              <a:t>Mnoho výrobcov nemá finančné prostriedky na realizáciu priameho marketingu</a:t>
            </a:r>
            <a:r>
              <a:rPr lang="es-ES" sz="1600" dirty="0"/>
              <a:t>. </a:t>
            </a:r>
            <a:endParaRPr lang="es-ES_tradnl" sz="1600" dirty="0"/>
          </a:p>
          <a:p>
            <a:pPr algn="l"/>
            <a:r>
              <a:rPr lang="sk-SK" sz="1600" dirty="0"/>
              <a:t>Priamy marketing jednoducho nie je pre niektoré výrobky rentabilný</a:t>
            </a:r>
            <a:r>
              <a:rPr lang="es-ES" sz="1600" dirty="0"/>
              <a:t>. </a:t>
            </a:r>
            <a:endParaRPr lang="es-ES_tradnl" sz="1600" dirty="0"/>
          </a:p>
          <a:p>
            <a:pPr algn="l"/>
            <a:r>
              <a:rPr lang="sk-SK" sz="1600" dirty="0"/>
              <a:t>Výrobcovia, ktorí si vytvoria svoje vlastné kanály, mohli často dosiahnuť vyššiu návratnosť zvýšením investícií do svojho hlavného podnikania</a:t>
            </a:r>
            <a:r>
              <a:rPr lang="es-ES" sz="1600" dirty="0"/>
              <a:t>.  </a:t>
            </a:r>
          </a:p>
          <a:p>
            <a:pPr marL="139700" lvl="0" indent="0" algn="l">
              <a:buNone/>
            </a:pPr>
            <a:endParaRPr lang="en-US" sz="1600" dirty="0"/>
          </a:p>
          <a:p>
            <a:pPr marL="139700" lvl="0" indent="0" algn="l">
              <a:buNone/>
            </a:pP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D64CB3BF-A6BD-4020-9EB5-A69275FC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05AA6964-ED42-4A5A-81A3-4A898FE6D79B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3. </a:t>
            </a:r>
            <a:r>
              <a:rPr lang="sk-SK" dirty="0"/>
              <a:t>MEDZINÁRODNÝ OBCHOD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703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345824" cy="524933"/>
          </a:xfrm>
        </p:spPr>
        <p:txBody>
          <a:bodyPr/>
          <a:lstStyle/>
          <a:p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  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aptura de pantalla 2019-12-06 22.41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" y="574961"/>
            <a:ext cx="5782733" cy="3675846"/>
          </a:xfrm>
          <a:prstGeom prst="rect">
            <a:avLst/>
          </a:prstGeom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0653B3E8-CECF-4CED-A4CB-FAC7D11F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B3178C0-9EBD-4674-B2F8-A1E4C81DDC6C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3. </a:t>
            </a:r>
            <a:r>
              <a:rPr lang="sk-SK" dirty="0"/>
              <a:t>MEDZINÁRODNÝ OBCHOD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82840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892</Words>
  <Application>Microsoft Office PowerPoint</Application>
  <PresentationFormat>Prezentácia na obrazovke (16:9)</PresentationFormat>
  <Paragraphs>88</Paragraphs>
  <Slides>12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Century Gothic</vt:lpstr>
      <vt:lpstr>EB Garamond</vt:lpstr>
      <vt:lpstr>EB Garamond Medium</vt:lpstr>
      <vt:lpstr>Arial</vt:lpstr>
      <vt:lpstr>Cambria</vt:lpstr>
      <vt:lpstr>Garamond</vt:lpstr>
      <vt:lpstr>Simple Light</vt:lpstr>
      <vt:lpstr> ARTkadémia  “Akadémia umenia a remesiel”</vt:lpstr>
      <vt:lpstr>Modul 2  STRATÉGIA PRE ZAČÍNAJÚCE A EXISTUJÚCE PODNIKY A PODNIKATEĽOV V OBLASTI UMENIA</vt:lpstr>
      <vt:lpstr>CELOK 3 MEDZINÁRODNÝ OBCHOD, DISTRIBÚCIA A LOGISTIKA</vt:lpstr>
      <vt:lpstr>Učebné ciele</vt:lpstr>
      <vt:lpstr>Medzinárodný obchod pre umelecké a remeselné mikropodniky</vt:lpstr>
      <vt:lpstr>Bariéry malých podnikov na globálnom trhu</vt:lpstr>
      <vt:lpstr>Vstup na globálne trhy</vt:lpstr>
      <vt:lpstr>Ciele distribučného kanála</vt:lpstr>
      <vt:lpstr>  </vt:lpstr>
      <vt:lpstr>Funkcie distribúcie</vt:lpstr>
      <vt:lpstr>Integrované riadenie logistiky </vt:lpstr>
      <vt:lpstr>ĎAKUJEME!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Mikus Juraj</cp:lastModifiedBy>
  <cp:revision>53</cp:revision>
  <dcterms:modified xsi:type="dcterms:W3CDTF">2020-02-15T17:10:42Z</dcterms:modified>
</cp:coreProperties>
</file>