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embeddedFontLst>
    <p:embeddedFont>
      <p:font typeface="Century Gothic" panose="020B0502020202020204" pitchFamily="34" charset="0"/>
      <p:regular r:id="rId15"/>
      <p:bold r:id="rId16"/>
      <p:italic r:id="rId17"/>
      <p:boldItalic r:id="rId18"/>
    </p:embeddedFont>
    <p:embeddedFont>
      <p:font typeface="EB Garamond" pitchFamily="2" charset="0"/>
      <p:regular r:id="rId19"/>
      <p:bold r:id="rId20"/>
      <p:italic r:id="rId21"/>
      <p:boldItalic r:id="rId22"/>
    </p:embeddedFont>
    <p:embeddedFont>
      <p:font typeface="EB Garamond Regular" pitchFamily="2" charset="0"/>
      <p:regular r:id="rId23"/>
      <p:bold r:id="rId24"/>
      <p:italic r:id="rId25"/>
      <p:boldItalic r:id="rId26"/>
    </p:embeddedFont>
    <p:embeddedFont>
      <p:font typeface="Garamond" panose="02020404030301010803" pitchFamily="18" charset="0"/>
      <p:regular r:id="rId27"/>
      <p:bold r:id="rId28"/>
      <p:italic r:id="rId29"/>
      <p:boldItalic r:id="rId30"/>
    </p:embeddedFont>
    <p:embeddedFont>
      <p:font typeface="Roboto" panose="02000000000000000000" pitchFamily="2"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2"/>
    <p:restoredTop sz="91589"/>
  </p:normalViewPr>
  <p:slideViewPr>
    <p:cSldViewPr snapToGrid="0">
      <p:cViewPr varScale="1">
        <p:scale>
          <a:sx n="62" d="100"/>
          <a:sy n="62" d="100"/>
        </p:scale>
        <p:origin x="1464"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21" Type="http://schemas.openxmlformats.org/officeDocument/2006/relationships/font" Target="fonts/font7.fntdata"/><Relationship Id="rId34" Type="http://schemas.openxmlformats.org/officeDocument/2006/relationships/font" Target="fonts/font20.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font" Target="fonts/font19.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2" Type="http://schemas.openxmlformats.org/officeDocument/2006/relationships/font" Target="fonts/font18.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font" Target="fonts/font1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7" name="Google Shape;277;p1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7" name="Google Shape;287;p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7" name="Google Shape;297;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 name="Google Shape;19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3" name="Google Shape;203;p3: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p4: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2" name="Google Shape;222;p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2" name="Google Shape;232;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2" name="Google Shape;242;p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2" name="Google Shape;252;p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2" name="Google Shape;262;p9: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9"/>
        <p:cNvGrpSpPr/>
        <p:nvPr/>
      </p:nvGrpSpPr>
      <p:grpSpPr>
        <a:xfrm>
          <a:off x="0" y="0"/>
          <a:ext cx="0" cy="0"/>
          <a:chOff x="0" y="0"/>
          <a:chExt cx="0" cy="0"/>
        </a:xfrm>
      </p:grpSpPr>
      <p:sp>
        <p:nvSpPr>
          <p:cNvPr id="10" name="Google Shape;10;p2"/>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1" name="Google Shape;11;p2"/>
          <p:cNvGrpSpPr/>
          <p:nvPr/>
        </p:nvGrpSpPr>
        <p:grpSpPr>
          <a:xfrm>
            <a:off x="2105247" y="1"/>
            <a:ext cx="7038766" cy="5138761"/>
            <a:chOff x="3388636" y="43347"/>
            <a:chExt cx="5755327" cy="4201767"/>
          </a:xfrm>
        </p:grpSpPr>
        <p:sp>
          <p:nvSpPr>
            <p:cNvPr id="12" name="Google Shape;12;p2"/>
            <p:cNvSpPr/>
            <p:nvPr/>
          </p:nvSpPr>
          <p:spPr>
            <a:xfrm>
              <a:off x="3837147"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2"/>
            <p:cNvSpPr/>
            <p:nvPr/>
          </p:nvSpPr>
          <p:spPr>
            <a:xfrm>
              <a:off x="4285658"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2"/>
            <p:cNvSpPr/>
            <p:nvPr/>
          </p:nvSpPr>
          <p:spPr>
            <a:xfrm>
              <a:off x="4734169"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2"/>
            <p:cNvSpPr/>
            <p:nvPr/>
          </p:nvSpPr>
          <p:spPr>
            <a:xfrm>
              <a:off x="5182681"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 name="Google Shape;16;p2"/>
            <p:cNvSpPr/>
            <p:nvPr/>
          </p:nvSpPr>
          <p:spPr>
            <a:xfrm>
              <a:off x="5631192"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2"/>
            <p:cNvSpPr/>
            <p:nvPr/>
          </p:nvSpPr>
          <p:spPr>
            <a:xfrm>
              <a:off x="6079703"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2"/>
            <p:cNvSpPr/>
            <p:nvPr/>
          </p:nvSpPr>
          <p:spPr>
            <a:xfrm>
              <a:off x="6528215"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2"/>
            <p:cNvSpPr/>
            <p:nvPr/>
          </p:nvSpPr>
          <p:spPr>
            <a:xfrm>
              <a:off x="6976726"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20;p2"/>
            <p:cNvSpPr/>
            <p:nvPr/>
          </p:nvSpPr>
          <p:spPr>
            <a:xfrm>
              <a:off x="7425229"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 name="Google Shape;21;p2"/>
            <p:cNvSpPr/>
            <p:nvPr/>
          </p:nvSpPr>
          <p:spPr>
            <a:xfrm>
              <a:off x="7873740"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2"/>
            <p:cNvSpPr/>
            <p:nvPr/>
          </p:nvSpPr>
          <p:spPr>
            <a:xfrm>
              <a:off x="8322251"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2"/>
            <p:cNvSpPr/>
            <p:nvPr/>
          </p:nvSpPr>
          <p:spPr>
            <a:xfrm>
              <a:off x="8770763"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 name="Google Shape;24;p2"/>
            <p:cNvSpPr/>
            <p:nvPr/>
          </p:nvSpPr>
          <p:spPr>
            <a:xfrm>
              <a:off x="3837147"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2"/>
            <p:cNvSpPr/>
            <p:nvPr/>
          </p:nvSpPr>
          <p:spPr>
            <a:xfrm>
              <a:off x="4285658"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2"/>
            <p:cNvSpPr/>
            <p:nvPr/>
          </p:nvSpPr>
          <p:spPr>
            <a:xfrm>
              <a:off x="4734169"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2"/>
            <p:cNvSpPr/>
            <p:nvPr/>
          </p:nvSpPr>
          <p:spPr>
            <a:xfrm>
              <a:off x="5182681"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2"/>
            <p:cNvSpPr/>
            <p:nvPr/>
          </p:nvSpPr>
          <p:spPr>
            <a:xfrm>
              <a:off x="5631192"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2"/>
            <p:cNvSpPr/>
            <p:nvPr/>
          </p:nvSpPr>
          <p:spPr>
            <a:xfrm>
              <a:off x="6079703"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2"/>
            <p:cNvSpPr/>
            <p:nvPr/>
          </p:nvSpPr>
          <p:spPr>
            <a:xfrm>
              <a:off x="6528215"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2"/>
            <p:cNvSpPr/>
            <p:nvPr/>
          </p:nvSpPr>
          <p:spPr>
            <a:xfrm>
              <a:off x="6976726"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 name="Google Shape;32;p2"/>
            <p:cNvSpPr/>
            <p:nvPr/>
          </p:nvSpPr>
          <p:spPr>
            <a:xfrm>
              <a:off x="7425229"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2"/>
            <p:cNvSpPr/>
            <p:nvPr/>
          </p:nvSpPr>
          <p:spPr>
            <a:xfrm>
              <a:off x="7873740"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2"/>
            <p:cNvSpPr/>
            <p:nvPr/>
          </p:nvSpPr>
          <p:spPr>
            <a:xfrm>
              <a:off x="8322251"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2"/>
            <p:cNvSpPr/>
            <p:nvPr/>
          </p:nvSpPr>
          <p:spPr>
            <a:xfrm>
              <a:off x="8770763"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2"/>
            <p:cNvSpPr/>
            <p:nvPr/>
          </p:nvSpPr>
          <p:spPr>
            <a:xfrm>
              <a:off x="3837147"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2"/>
            <p:cNvSpPr/>
            <p:nvPr/>
          </p:nvSpPr>
          <p:spPr>
            <a:xfrm>
              <a:off x="4285658"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2"/>
            <p:cNvSpPr/>
            <p:nvPr/>
          </p:nvSpPr>
          <p:spPr>
            <a:xfrm>
              <a:off x="4734169"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2"/>
            <p:cNvSpPr/>
            <p:nvPr/>
          </p:nvSpPr>
          <p:spPr>
            <a:xfrm>
              <a:off x="5182681"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2"/>
            <p:cNvSpPr/>
            <p:nvPr/>
          </p:nvSpPr>
          <p:spPr>
            <a:xfrm>
              <a:off x="5631192"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2"/>
            <p:cNvSpPr/>
            <p:nvPr/>
          </p:nvSpPr>
          <p:spPr>
            <a:xfrm>
              <a:off x="6079703"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2"/>
            <p:cNvSpPr/>
            <p:nvPr/>
          </p:nvSpPr>
          <p:spPr>
            <a:xfrm>
              <a:off x="6528215"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2"/>
            <p:cNvSpPr/>
            <p:nvPr/>
          </p:nvSpPr>
          <p:spPr>
            <a:xfrm>
              <a:off x="6976726"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 name="Google Shape;44;p2"/>
            <p:cNvSpPr/>
            <p:nvPr/>
          </p:nvSpPr>
          <p:spPr>
            <a:xfrm>
              <a:off x="7425229"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2"/>
            <p:cNvSpPr/>
            <p:nvPr/>
          </p:nvSpPr>
          <p:spPr>
            <a:xfrm>
              <a:off x="7873740"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2"/>
            <p:cNvSpPr/>
            <p:nvPr/>
          </p:nvSpPr>
          <p:spPr>
            <a:xfrm>
              <a:off x="8322251"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2"/>
            <p:cNvSpPr/>
            <p:nvPr/>
          </p:nvSpPr>
          <p:spPr>
            <a:xfrm>
              <a:off x="8770763"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2"/>
            <p:cNvSpPr/>
            <p:nvPr/>
          </p:nvSpPr>
          <p:spPr>
            <a:xfrm>
              <a:off x="3388636"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2"/>
            <p:cNvSpPr/>
            <p:nvPr/>
          </p:nvSpPr>
          <p:spPr>
            <a:xfrm>
              <a:off x="3837147"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2"/>
            <p:cNvSpPr/>
            <p:nvPr/>
          </p:nvSpPr>
          <p:spPr>
            <a:xfrm>
              <a:off x="4285658"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2"/>
            <p:cNvSpPr/>
            <p:nvPr/>
          </p:nvSpPr>
          <p:spPr>
            <a:xfrm>
              <a:off x="4734169"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Google Shape;52;p2"/>
            <p:cNvSpPr/>
            <p:nvPr/>
          </p:nvSpPr>
          <p:spPr>
            <a:xfrm>
              <a:off x="5182681"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2"/>
            <p:cNvSpPr/>
            <p:nvPr/>
          </p:nvSpPr>
          <p:spPr>
            <a:xfrm>
              <a:off x="5631192"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2"/>
            <p:cNvSpPr/>
            <p:nvPr/>
          </p:nvSpPr>
          <p:spPr>
            <a:xfrm>
              <a:off x="6079703"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2"/>
            <p:cNvSpPr/>
            <p:nvPr/>
          </p:nvSpPr>
          <p:spPr>
            <a:xfrm>
              <a:off x="6528215"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2"/>
            <p:cNvSpPr/>
            <p:nvPr/>
          </p:nvSpPr>
          <p:spPr>
            <a:xfrm>
              <a:off x="6976726"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2"/>
            <p:cNvSpPr/>
            <p:nvPr/>
          </p:nvSpPr>
          <p:spPr>
            <a:xfrm>
              <a:off x="7425229"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2"/>
            <p:cNvSpPr/>
            <p:nvPr/>
          </p:nvSpPr>
          <p:spPr>
            <a:xfrm>
              <a:off x="7873740"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2"/>
            <p:cNvSpPr/>
            <p:nvPr/>
          </p:nvSpPr>
          <p:spPr>
            <a:xfrm>
              <a:off x="8322251"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 name="Google Shape;60;p2"/>
            <p:cNvSpPr/>
            <p:nvPr/>
          </p:nvSpPr>
          <p:spPr>
            <a:xfrm>
              <a:off x="8770763"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 name="Google Shape;61;p2"/>
            <p:cNvSpPr/>
            <p:nvPr/>
          </p:nvSpPr>
          <p:spPr>
            <a:xfrm>
              <a:off x="3388636"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 name="Google Shape;62;p2"/>
            <p:cNvSpPr/>
            <p:nvPr/>
          </p:nvSpPr>
          <p:spPr>
            <a:xfrm>
              <a:off x="3837147"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 name="Google Shape;63;p2"/>
            <p:cNvSpPr/>
            <p:nvPr/>
          </p:nvSpPr>
          <p:spPr>
            <a:xfrm>
              <a:off x="4285658"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 name="Google Shape;64;p2"/>
            <p:cNvSpPr/>
            <p:nvPr/>
          </p:nvSpPr>
          <p:spPr>
            <a:xfrm>
              <a:off x="4734169" y="4336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 name="Google Shape;65;p2"/>
            <p:cNvSpPr/>
            <p:nvPr/>
          </p:nvSpPr>
          <p:spPr>
            <a:xfrm>
              <a:off x="5182681"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2"/>
            <p:cNvSpPr/>
            <p:nvPr/>
          </p:nvSpPr>
          <p:spPr>
            <a:xfrm>
              <a:off x="5631192"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2"/>
            <p:cNvSpPr/>
            <p:nvPr/>
          </p:nvSpPr>
          <p:spPr>
            <a:xfrm>
              <a:off x="6079703"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2"/>
            <p:cNvSpPr/>
            <p:nvPr/>
          </p:nvSpPr>
          <p:spPr>
            <a:xfrm>
              <a:off x="6528215"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2"/>
            <p:cNvSpPr/>
            <p:nvPr/>
          </p:nvSpPr>
          <p:spPr>
            <a:xfrm>
              <a:off x="6976726"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2"/>
            <p:cNvSpPr/>
            <p:nvPr/>
          </p:nvSpPr>
          <p:spPr>
            <a:xfrm>
              <a:off x="7425229"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Google Shape;71;p2"/>
            <p:cNvSpPr/>
            <p:nvPr/>
          </p:nvSpPr>
          <p:spPr>
            <a:xfrm>
              <a:off x="7873740"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 name="Google Shape;72;p2"/>
            <p:cNvSpPr/>
            <p:nvPr/>
          </p:nvSpPr>
          <p:spPr>
            <a:xfrm>
              <a:off x="8322251"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2"/>
            <p:cNvSpPr/>
            <p:nvPr/>
          </p:nvSpPr>
          <p:spPr>
            <a:xfrm>
              <a:off x="8770763"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2"/>
            <p:cNvSpPr/>
            <p:nvPr/>
          </p:nvSpPr>
          <p:spPr>
            <a:xfrm>
              <a:off x="3837147"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2"/>
            <p:cNvSpPr/>
            <p:nvPr/>
          </p:nvSpPr>
          <p:spPr>
            <a:xfrm>
              <a:off x="4285658"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 name="Google Shape;76;p2"/>
            <p:cNvSpPr/>
            <p:nvPr/>
          </p:nvSpPr>
          <p:spPr>
            <a:xfrm>
              <a:off x="4734169"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 name="Google Shape;77;p2"/>
            <p:cNvSpPr/>
            <p:nvPr/>
          </p:nvSpPr>
          <p:spPr>
            <a:xfrm>
              <a:off x="5182681"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2"/>
            <p:cNvSpPr/>
            <p:nvPr/>
          </p:nvSpPr>
          <p:spPr>
            <a:xfrm>
              <a:off x="5631192"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2"/>
            <p:cNvSpPr/>
            <p:nvPr/>
          </p:nvSpPr>
          <p:spPr>
            <a:xfrm>
              <a:off x="6079703"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
            <p:cNvSpPr/>
            <p:nvPr/>
          </p:nvSpPr>
          <p:spPr>
            <a:xfrm>
              <a:off x="6528215"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2"/>
            <p:cNvSpPr/>
            <p:nvPr/>
          </p:nvSpPr>
          <p:spPr>
            <a:xfrm>
              <a:off x="6976726"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2"/>
            <p:cNvSpPr/>
            <p:nvPr/>
          </p:nvSpPr>
          <p:spPr>
            <a:xfrm>
              <a:off x="7425229"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Google Shape;83;p2"/>
            <p:cNvSpPr/>
            <p:nvPr/>
          </p:nvSpPr>
          <p:spPr>
            <a:xfrm>
              <a:off x="7873740"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2"/>
            <p:cNvSpPr/>
            <p:nvPr/>
          </p:nvSpPr>
          <p:spPr>
            <a:xfrm>
              <a:off x="8322251"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p2"/>
            <p:cNvSpPr/>
            <p:nvPr/>
          </p:nvSpPr>
          <p:spPr>
            <a:xfrm>
              <a:off x="8770763"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p2"/>
            <p:cNvSpPr/>
            <p:nvPr/>
          </p:nvSpPr>
          <p:spPr>
            <a:xfrm>
              <a:off x="3837147"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2"/>
            <p:cNvSpPr/>
            <p:nvPr/>
          </p:nvSpPr>
          <p:spPr>
            <a:xfrm>
              <a:off x="4285658"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2"/>
            <p:cNvSpPr/>
            <p:nvPr/>
          </p:nvSpPr>
          <p:spPr>
            <a:xfrm>
              <a:off x="4734169"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2"/>
            <p:cNvSpPr/>
            <p:nvPr/>
          </p:nvSpPr>
          <p:spPr>
            <a:xfrm>
              <a:off x="5182681"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2"/>
            <p:cNvSpPr/>
            <p:nvPr/>
          </p:nvSpPr>
          <p:spPr>
            <a:xfrm>
              <a:off x="5631192"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 name="Google Shape;91;p2"/>
            <p:cNvSpPr/>
            <p:nvPr/>
          </p:nvSpPr>
          <p:spPr>
            <a:xfrm>
              <a:off x="6079703"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p2"/>
            <p:cNvSpPr/>
            <p:nvPr/>
          </p:nvSpPr>
          <p:spPr>
            <a:xfrm>
              <a:off x="6528215"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2"/>
            <p:cNvSpPr/>
            <p:nvPr/>
          </p:nvSpPr>
          <p:spPr>
            <a:xfrm>
              <a:off x="6976726"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2"/>
            <p:cNvSpPr/>
            <p:nvPr/>
          </p:nvSpPr>
          <p:spPr>
            <a:xfrm>
              <a:off x="7425229"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2"/>
            <p:cNvSpPr/>
            <p:nvPr/>
          </p:nvSpPr>
          <p:spPr>
            <a:xfrm>
              <a:off x="7873740"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 name="Google Shape;96;p2"/>
            <p:cNvSpPr/>
            <p:nvPr/>
          </p:nvSpPr>
          <p:spPr>
            <a:xfrm>
              <a:off x="8322251"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2"/>
            <p:cNvSpPr/>
            <p:nvPr/>
          </p:nvSpPr>
          <p:spPr>
            <a:xfrm>
              <a:off x="8770763"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p2"/>
            <p:cNvSpPr/>
            <p:nvPr/>
          </p:nvSpPr>
          <p:spPr>
            <a:xfrm>
              <a:off x="3837147"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p2"/>
            <p:cNvSpPr/>
            <p:nvPr/>
          </p:nvSpPr>
          <p:spPr>
            <a:xfrm>
              <a:off x="4285658"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 name="Google Shape;100;p2"/>
            <p:cNvSpPr/>
            <p:nvPr/>
          </p:nvSpPr>
          <p:spPr>
            <a:xfrm>
              <a:off x="4734169"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p2"/>
            <p:cNvSpPr/>
            <p:nvPr/>
          </p:nvSpPr>
          <p:spPr>
            <a:xfrm>
              <a:off x="5182681"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2"/>
            <p:cNvSpPr/>
            <p:nvPr/>
          </p:nvSpPr>
          <p:spPr>
            <a:xfrm>
              <a:off x="5631192"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 name="Google Shape;103;p2"/>
            <p:cNvSpPr/>
            <p:nvPr/>
          </p:nvSpPr>
          <p:spPr>
            <a:xfrm>
              <a:off x="6079703"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 name="Google Shape;104;p2"/>
            <p:cNvSpPr/>
            <p:nvPr/>
          </p:nvSpPr>
          <p:spPr>
            <a:xfrm>
              <a:off x="6528215"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 name="Google Shape;105;p2"/>
            <p:cNvSpPr/>
            <p:nvPr/>
          </p:nvSpPr>
          <p:spPr>
            <a:xfrm>
              <a:off x="6976726"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 name="Google Shape;106;p2"/>
            <p:cNvSpPr/>
            <p:nvPr/>
          </p:nvSpPr>
          <p:spPr>
            <a:xfrm>
              <a:off x="7425229"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p2"/>
            <p:cNvSpPr/>
            <p:nvPr/>
          </p:nvSpPr>
          <p:spPr>
            <a:xfrm>
              <a:off x="7873740"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p2"/>
            <p:cNvSpPr/>
            <p:nvPr/>
          </p:nvSpPr>
          <p:spPr>
            <a:xfrm>
              <a:off x="8322251"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 name="Google Shape;109;p2"/>
            <p:cNvSpPr/>
            <p:nvPr/>
          </p:nvSpPr>
          <p:spPr>
            <a:xfrm>
              <a:off x="8770763"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Google Shape;110;p2"/>
            <p:cNvSpPr/>
            <p:nvPr/>
          </p:nvSpPr>
          <p:spPr>
            <a:xfrm>
              <a:off x="3837147"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2"/>
            <p:cNvSpPr/>
            <p:nvPr/>
          </p:nvSpPr>
          <p:spPr>
            <a:xfrm>
              <a:off x="4285658"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Google Shape;112;p2"/>
            <p:cNvSpPr/>
            <p:nvPr/>
          </p:nvSpPr>
          <p:spPr>
            <a:xfrm>
              <a:off x="4734169"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2"/>
            <p:cNvSpPr/>
            <p:nvPr/>
          </p:nvSpPr>
          <p:spPr>
            <a:xfrm>
              <a:off x="5182681"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p2"/>
            <p:cNvSpPr/>
            <p:nvPr/>
          </p:nvSpPr>
          <p:spPr>
            <a:xfrm>
              <a:off x="5631192"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p2"/>
            <p:cNvSpPr/>
            <p:nvPr/>
          </p:nvSpPr>
          <p:spPr>
            <a:xfrm>
              <a:off x="6079703"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 name="Google Shape;116;p2"/>
            <p:cNvSpPr/>
            <p:nvPr/>
          </p:nvSpPr>
          <p:spPr>
            <a:xfrm>
              <a:off x="6528215"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2"/>
            <p:cNvSpPr/>
            <p:nvPr/>
          </p:nvSpPr>
          <p:spPr>
            <a:xfrm>
              <a:off x="6976726"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Google Shape;118;p2"/>
            <p:cNvSpPr/>
            <p:nvPr/>
          </p:nvSpPr>
          <p:spPr>
            <a:xfrm>
              <a:off x="7425229"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 name="Google Shape;119;p2"/>
            <p:cNvSpPr/>
            <p:nvPr/>
          </p:nvSpPr>
          <p:spPr>
            <a:xfrm>
              <a:off x="7873740"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p2"/>
            <p:cNvSpPr/>
            <p:nvPr/>
          </p:nvSpPr>
          <p:spPr>
            <a:xfrm>
              <a:off x="8322251"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 name="Google Shape;121;p2"/>
            <p:cNvSpPr/>
            <p:nvPr/>
          </p:nvSpPr>
          <p:spPr>
            <a:xfrm>
              <a:off x="8770763"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2"/>
            <p:cNvSpPr/>
            <p:nvPr/>
          </p:nvSpPr>
          <p:spPr>
            <a:xfrm>
              <a:off x="3837147"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 name="Google Shape;123;p2"/>
            <p:cNvSpPr/>
            <p:nvPr/>
          </p:nvSpPr>
          <p:spPr>
            <a:xfrm>
              <a:off x="4285658"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 name="Google Shape;124;p2"/>
            <p:cNvSpPr/>
            <p:nvPr/>
          </p:nvSpPr>
          <p:spPr>
            <a:xfrm>
              <a:off x="4734169"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 name="Google Shape;125;p2"/>
            <p:cNvSpPr/>
            <p:nvPr/>
          </p:nvSpPr>
          <p:spPr>
            <a:xfrm>
              <a:off x="5182681"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 name="Google Shape;126;p2"/>
            <p:cNvSpPr/>
            <p:nvPr/>
          </p:nvSpPr>
          <p:spPr>
            <a:xfrm>
              <a:off x="5631192"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p2"/>
            <p:cNvSpPr/>
            <p:nvPr/>
          </p:nvSpPr>
          <p:spPr>
            <a:xfrm>
              <a:off x="6079703"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p2"/>
            <p:cNvSpPr/>
            <p:nvPr/>
          </p:nvSpPr>
          <p:spPr>
            <a:xfrm>
              <a:off x="6528215"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 name="Google Shape;129;p2"/>
            <p:cNvSpPr/>
            <p:nvPr/>
          </p:nvSpPr>
          <p:spPr>
            <a:xfrm>
              <a:off x="6976726"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 name="Google Shape;130;p2"/>
            <p:cNvSpPr/>
            <p:nvPr/>
          </p:nvSpPr>
          <p:spPr>
            <a:xfrm>
              <a:off x="7425229"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p2"/>
            <p:cNvSpPr/>
            <p:nvPr/>
          </p:nvSpPr>
          <p:spPr>
            <a:xfrm>
              <a:off x="7873740"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2"/>
            <p:cNvSpPr/>
            <p:nvPr/>
          </p:nvSpPr>
          <p:spPr>
            <a:xfrm>
              <a:off x="8322251"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2"/>
            <p:cNvSpPr/>
            <p:nvPr/>
          </p:nvSpPr>
          <p:spPr>
            <a:xfrm>
              <a:off x="8770763"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34" name="Google Shape;134;p2"/>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2"/>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p2"/>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p2"/>
          <p:cNvSpPr txBox="1">
            <a:spLocks noGrp="1"/>
          </p:cNvSpPr>
          <p:nvPr>
            <p:ph type="ctrTitle"/>
          </p:nvPr>
        </p:nvSpPr>
        <p:spPr>
          <a:xfrm>
            <a:off x="992425" y="1799775"/>
            <a:ext cx="3136800" cy="17391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dk1"/>
              </a:buClr>
              <a:buSzPts val="3600"/>
              <a:buNone/>
              <a:defRPr sz="3600" b="1">
                <a:solidFill>
                  <a:srgbClr val="E06666"/>
                </a:solidFill>
              </a:defRPr>
            </a:lvl1pPr>
            <a:lvl2pPr lvl="1" algn="l">
              <a:lnSpc>
                <a:spcPct val="100000"/>
              </a:lnSpc>
              <a:spcBef>
                <a:spcPts val="0"/>
              </a:spcBef>
              <a:spcAft>
                <a:spcPts val="0"/>
              </a:spcAft>
              <a:buClr>
                <a:schemeClr val="dk1"/>
              </a:buClr>
              <a:buSzPts val="3600"/>
              <a:buNone/>
              <a:defRPr sz="3600" b="1">
                <a:solidFill>
                  <a:srgbClr val="E06666"/>
                </a:solidFill>
              </a:defRPr>
            </a:lvl2pPr>
            <a:lvl3pPr lvl="2" algn="l">
              <a:lnSpc>
                <a:spcPct val="100000"/>
              </a:lnSpc>
              <a:spcBef>
                <a:spcPts val="0"/>
              </a:spcBef>
              <a:spcAft>
                <a:spcPts val="0"/>
              </a:spcAft>
              <a:buClr>
                <a:schemeClr val="dk1"/>
              </a:buClr>
              <a:buSzPts val="3600"/>
              <a:buNone/>
              <a:defRPr sz="3600" b="1">
                <a:solidFill>
                  <a:srgbClr val="E06666"/>
                </a:solidFill>
              </a:defRPr>
            </a:lvl3pPr>
            <a:lvl4pPr lvl="3" algn="l">
              <a:lnSpc>
                <a:spcPct val="100000"/>
              </a:lnSpc>
              <a:spcBef>
                <a:spcPts val="0"/>
              </a:spcBef>
              <a:spcAft>
                <a:spcPts val="0"/>
              </a:spcAft>
              <a:buClr>
                <a:schemeClr val="dk1"/>
              </a:buClr>
              <a:buSzPts val="3600"/>
              <a:buNone/>
              <a:defRPr sz="3600" b="1">
                <a:solidFill>
                  <a:srgbClr val="E06666"/>
                </a:solidFill>
              </a:defRPr>
            </a:lvl4pPr>
            <a:lvl5pPr lvl="4" algn="l">
              <a:lnSpc>
                <a:spcPct val="100000"/>
              </a:lnSpc>
              <a:spcBef>
                <a:spcPts val="0"/>
              </a:spcBef>
              <a:spcAft>
                <a:spcPts val="0"/>
              </a:spcAft>
              <a:buClr>
                <a:schemeClr val="dk1"/>
              </a:buClr>
              <a:buSzPts val="3600"/>
              <a:buNone/>
              <a:defRPr sz="3600" b="1">
                <a:solidFill>
                  <a:srgbClr val="E06666"/>
                </a:solidFill>
              </a:defRPr>
            </a:lvl5pPr>
            <a:lvl6pPr lvl="5" algn="l">
              <a:lnSpc>
                <a:spcPct val="100000"/>
              </a:lnSpc>
              <a:spcBef>
                <a:spcPts val="0"/>
              </a:spcBef>
              <a:spcAft>
                <a:spcPts val="0"/>
              </a:spcAft>
              <a:buClr>
                <a:schemeClr val="dk1"/>
              </a:buClr>
              <a:buSzPts val="3600"/>
              <a:buNone/>
              <a:defRPr sz="3600" b="1">
                <a:solidFill>
                  <a:srgbClr val="E06666"/>
                </a:solidFill>
              </a:defRPr>
            </a:lvl6pPr>
            <a:lvl7pPr lvl="6" algn="l">
              <a:lnSpc>
                <a:spcPct val="100000"/>
              </a:lnSpc>
              <a:spcBef>
                <a:spcPts val="0"/>
              </a:spcBef>
              <a:spcAft>
                <a:spcPts val="0"/>
              </a:spcAft>
              <a:buClr>
                <a:schemeClr val="dk1"/>
              </a:buClr>
              <a:buSzPts val="3600"/>
              <a:buNone/>
              <a:defRPr sz="3600" b="1">
                <a:solidFill>
                  <a:srgbClr val="E06666"/>
                </a:solidFill>
              </a:defRPr>
            </a:lvl7pPr>
            <a:lvl8pPr lvl="7" algn="l">
              <a:lnSpc>
                <a:spcPct val="100000"/>
              </a:lnSpc>
              <a:spcBef>
                <a:spcPts val="0"/>
              </a:spcBef>
              <a:spcAft>
                <a:spcPts val="0"/>
              </a:spcAft>
              <a:buClr>
                <a:schemeClr val="dk1"/>
              </a:buClr>
              <a:buSzPts val="3600"/>
              <a:buNone/>
              <a:defRPr sz="3600" b="1">
                <a:solidFill>
                  <a:srgbClr val="E06666"/>
                </a:solidFill>
              </a:defRPr>
            </a:lvl8pPr>
            <a:lvl9pPr lvl="8" algn="l">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38" name="Google Shape;138;p2"/>
          <p:cNvSpPr txBox="1">
            <a:spLocks noGrp="1"/>
          </p:cNvSpPr>
          <p:nvPr>
            <p:ph type="subTitle" idx="1"/>
          </p:nvPr>
        </p:nvSpPr>
        <p:spPr>
          <a:xfrm>
            <a:off x="992425" y="3579375"/>
            <a:ext cx="3136800" cy="6075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2"/>
              </a:buClr>
              <a:buSzPts val="1800"/>
              <a:buNone/>
              <a:defRPr sz="1800">
                <a:solidFill>
                  <a:schemeClr val="dk2"/>
                </a:solidFill>
              </a:defRPr>
            </a:lvl1pPr>
            <a:lvl2pPr lvl="1" algn="l">
              <a:lnSpc>
                <a:spcPct val="100000"/>
              </a:lnSpc>
              <a:spcBef>
                <a:spcPts val="0"/>
              </a:spcBef>
              <a:spcAft>
                <a:spcPts val="0"/>
              </a:spcAft>
              <a:buClr>
                <a:schemeClr val="dk2"/>
              </a:buClr>
              <a:buSzPts val="1800"/>
              <a:buNone/>
              <a:defRPr sz="1800">
                <a:solidFill>
                  <a:schemeClr val="dk2"/>
                </a:solidFill>
              </a:defRPr>
            </a:lvl2pPr>
            <a:lvl3pPr lvl="2" algn="l">
              <a:lnSpc>
                <a:spcPct val="100000"/>
              </a:lnSpc>
              <a:spcBef>
                <a:spcPts val="0"/>
              </a:spcBef>
              <a:spcAft>
                <a:spcPts val="0"/>
              </a:spcAft>
              <a:buClr>
                <a:schemeClr val="dk2"/>
              </a:buClr>
              <a:buSzPts val="1800"/>
              <a:buNone/>
              <a:defRPr sz="1800">
                <a:solidFill>
                  <a:schemeClr val="dk2"/>
                </a:solidFill>
              </a:defRPr>
            </a:lvl3pPr>
            <a:lvl4pPr lvl="3" algn="l">
              <a:lnSpc>
                <a:spcPct val="100000"/>
              </a:lnSpc>
              <a:spcBef>
                <a:spcPts val="0"/>
              </a:spcBef>
              <a:spcAft>
                <a:spcPts val="0"/>
              </a:spcAft>
              <a:buClr>
                <a:schemeClr val="dk2"/>
              </a:buClr>
              <a:buSzPts val="1800"/>
              <a:buNone/>
              <a:defRPr sz="1800">
                <a:solidFill>
                  <a:schemeClr val="dk2"/>
                </a:solidFill>
              </a:defRPr>
            </a:lvl4pPr>
            <a:lvl5pPr lvl="4" algn="l">
              <a:lnSpc>
                <a:spcPct val="100000"/>
              </a:lnSpc>
              <a:spcBef>
                <a:spcPts val="0"/>
              </a:spcBef>
              <a:spcAft>
                <a:spcPts val="0"/>
              </a:spcAft>
              <a:buClr>
                <a:schemeClr val="dk2"/>
              </a:buClr>
              <a:buSzPts val="1800"/>
              <a:buNone/>
              <a:defRPr sz="1800">
                <a:solidFill>
                  <a:schemeClr val="dk2"/>
                </a:solidFill>
              </a:defRPr>
            </a:lvl5pPr>
            <a:lvl6pPr lvl="5" algn="l">
              <a:lnSpc>
                <a:spcPct val="100000"/>
              </a:lnSpc>
              <a:spcBef>
                <a:spcPts val="0"/>
              </a:spcBef>
              <a:spcAft>
                <a:spcPts val="0"/>
              </a:spcAft>
              <a:buClr>
                <a:schemeClr val="dk2"/>
              </a:buClr>
              <a:buSzPts val="1800"/>
              <a:buNone/>
              <a:defRPr sz="1800">
                <a:solidFill>
                  <a:schemeClr val="dk2"/>
                </a:solidFill>
              </a:defRPr>
            </a:lvl6pPr>
            <a:lvl7pPr lvl="6" algn="l">
              <a:lnSpc>
                <a:spcPct val="100000"/>
              </a:lnSpc>
              <a:spcBef>
                <a:spcPts val="0"/>
              </a:spcBef>
              <a:spcAft>
                <a:spcPts val="0"/>
              </a:spcAft>
              <a:buClr>
                <a:schemeClr val="dk2"/>
              </a:buClr>
              <a:buSzPts val="1800"/>
              <a:buNone/>
              <a:defRPr sz="1800">
                <a:solidFill>
                  <a:schemeClr val="dk2"/>
                </a:solidFill>
              </a:defRPr>
            </a:lvl7pPr>
            <a:lvl8pPr lvl="7" algn="l">
              <a:lnSpc>
                <a:spcPct val="100000"/>
              </a:lnSpc>
              <a:spcBef>
                <a:spcPts val="0"/>
              </a:spcBef>
              <a:spcAft>
                <a:spcPts val="0"/>
              </a:spcAft>
              <a:buClr>
                <a:schemeClr val="dk2"/>
              </a:buClr>
              <a:buSzPts val="1800"/>
              <a:buNone/>
              <a:defRPr sz="1800">
                <a:solidFill>
                  <a:schemeClr val="dk2"/>
                </a:solidFill>
              </a:defRPr>
            </a:lvl8pPr>
            <a:lvl9pPr lvl="8" algn="l">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39" name="Google Shape;139;p2"/>
          <p:cNvSpPr txBox="1">
            <a:spLocks noGrp="1"/>
          </p:cNvSpPr>
          <p:nvPr>
            <p:ph type="sldNum" idx="12"/>
          </p:nvPr>
        </p:nvSpPr>
        <p:spPr>
          <a:xfrm>
            <a:off x="8472458" y="4706554"/>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77"/>
        <p:cNvGrpSpPr/>
        <p:nvPr/>
      </p:nvGrpSpPr>
      <p:grpSpPr>
        <a:xfrm>
          <a:off x="0" y="0"/>
          <a:ext cx="0" cy="0"/>
          <a:chOff x="0" y="0"/>
          <a:chExt cx="0" cy="0"/>
        </a:xfrm>
      </p:grpSpPr>
      <p:sp>
        <p:nvSpPr>
          <p:cNvPr id="178" name="Google Shape;178;p11"/>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179" name="Google Shape;179;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80"/>
        <p:cNvGrpSpPr/>
        <p:nvPr/>
      </p:nvGrpSpPr>
      <p:grpSpPr>
        <a:xfrm>
          <a:off x="0" y="0"/>
          <a:ext cx="0" cy="0"/>
          <a:chOff x="0" y="0"/>
          <a:chExt cx="0" cy="0"/>
        </a:xfrm>
      </p:grpSpPr>
      <p:sp>
        <p:nvSpPr>
          <p:cNvPr id="181" name="Google Shape;181;p12"/>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182" name="Google Shape;182;p12"/>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83" name="Google Shape;183;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4"/>
        <p:cNvGrpSpPr/>
        <p:nvPr/>
      </p:nvGrpSpPr>
      <p:grpSpPr>
        <a:xfrm>
          <a:off x="0" y="0"/>
          <a:ext cx="0" cy="0"/>
          <a:chOff x="0" y="0"/>
          <a:chExt cx="0" cy="0"/>
        </a:xfrm>
      </p:grpSpPr>
      <p:sp>
        <p:nvSpPr>
          <p:cNvPr id="185" name="Google Shape;185;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40"/>
        <p:cNvGrpSpPr/>
        <p:nvPr/>
      </p:nvGrpSpPr>
      <p:grpSpPr>
        <a:xfrm>
          <a:off x="0" y="0"/>
          <a:ext cx="0" cy="0"/>
          <a:chOff x="0" y="0"/>
          <a:chExt cx="0" cy="0"/>
        </a:xfrm>
      </p:grpSpPr>
      <p:sp>
        <p:nvSpPr>
          <p:cNvPr id="141" name="Google Shape;141;p3"/>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p3"/>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p3"/>
          <p:cNvSpPr/>
          <p:nvPr/>
        </p:nvSpPr>
        <p:spPr>
          <a:xfrm>
            <a:off x="0" y="5085676"/>
            <a:ext cx="3048000" cy="57900"/>
          </a:xfrm>
          <a:prstGeom prst="rect">
            <a:avLst/>
          </a:prstGeom>
          <a:solidFill>
            <a:srgbClr val="FFFFFF">
              <a:alpha val="3764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p3"/>
          <p:cNvSpPr/>
          <p:nvPr/>
        </p:nvSpPr>
        <p:spPr>
          <a:xfrm>
            <a:off x="3047999" y="5085676"/>
            <a:ext cx="3048000" cy="57900"/>
          </a:xfrm>
          <a:prstGeom prst="rect">
            <a:avLst/>
          </a:prstGeom>
          <a:solidFill>
            <a:srgbClr val="FFFFFF">
              <a:alpha val="25098"/>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3"/>
          <p:cNvSpPr txBox="1">
            <a:spLocks noGrp="1"/>
          </p:cNvSpPr>
          <p:nvPr>
            <p:ph type="title"/>
          </p:nvPr>
        </p:nvSpPr>
        <p:spPr>
          <a:xfrm>
            <a:off x="1002900" y="1018675"/>
            <a:ext cx="7138200" cy="1263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rgbClr val="000000"/>
              </a:buClr>
              <a:buSzPts val="3600"/>
              <a:buNone/>
              <a:defRPr sz="3600" b="1">
                <a:solidFill>
                  <a:srgbClr val="000000"/>
                </a:solidFill>
              </a:defRPr>
            </a:lvl1pPr>
            <a:lvl2pPr lvl="1" algn="l">
              <a:lnSpc>
                <a:spcPct val="100000"/>
              </a:lnSpc>
              <a:spcBef>
                <a:spcPts val="0"/>
              </a:spcBef>
              <a:spcAft>
                <a:spcPts val="0"/>
              </a:spcAft>
              <a:buClr>
                <a:srgbClr val="000000"/>
              </a:buClr>
              <a:buSzPts val="3600"/>
              <a:buNone/>
              <a:defRPr sz="3600" b="1">
                <a:solidFill>
                  <a:srgbClr val="000000"/>
                </a:solidFill>
              </a:defRPr>
            </a:lvl2pPr>
            <a:lvl3pPr lvl="2" algn="l">
              <a:lnSpc>
                <a:spcPct val="100000"/>
              </a:lnSpc>
              <a:spcBef>
                <a:spcPts val="0"/>
              </a:spcBef>
              <a:spcAft>
                <a:spcPts val="0"/>
              </a:spcAft>
              <a:buClr>
                <a:srgbClr val="000000"/>
              </a:buClr>
              <a:buSzPts val="3600"/>
              <a:buNone/>
              <a:defRPr sz="3600" b="1">
                <a:solidFill>
                  <a:srgbClr val="000000"/>
                </a:solidFill>
              </a:defRPr>
            </a:lvl3pPr>
            <a:lvl4pPr lvl="3" algn="l">
              <a:lnSpc>
                <a:spcPct val="100000"/>
              </a:lnSpc>
              <a:spcBef>
                <a:spcPts val="0"/>
              </a:spcBef>
              <a:spcAft>
                <a:spcPts val="0"/>
              </a:spcAft>
              <a:buClr>
                <a:srgbClr val="000000"/>
              </a:buClr>
              <a:buSzPts val="3600"/>
              <a:buNone/>
              <a:defRPr sz="3600" b="1">
                <a:solidFill>
                  <a:srgbClr val="000000"/>
                </a:solidFill>
              </a:defRPr>
            </a:lvl4pPr>
            <a:lvl5pPr lvl="4" algn="l">
              <a:lnSpc>
                <a:spcPct val="100000"/>
              </a:lnSpc>
              <a:spcBef>
                <a:spcPts val="0"/>
              </a:spcBef>
              <a:spcAft>
                <a:spcPts val="0"/>
              </a:spcAft>
              <a:buClr>
                <a:srgbClr val="000000"/>
              </a:buClr>
              <a:buSzPts val="3600"/>
              <a:buNone/>
              <a:defRPr sz="3600" b="1">
                <a:solidFill>
                  <a:srgbClr val="000000"/>
                </a:solidFill>
              </a:defRPr>
            </a:lvl5pPr>
            <a:lvl6pPr lvl="5" algn="l">
              <a:lnSpc>
                <a:spcPct val="100000"/>
              </a:lnSpc>
              <a:spcBef>
                <a:spcPts val="0"/>
              </a:spcBef>
              <a:spcAft>
                <a:spcPts val="0"/>
              </a:spcAft>
              <a:buClr>
                <a:srgbClr val="000000"/>
              </a:buClr>
              <a:buSzPts val="3600"/>
              <a:buNone/>
              <a:defRPr sz="3600" b="1">
                <a:solidFill>
                  <a:srgbClr val="000000"/>
                </a:solidFill>
              </a:defRPr>
            </a:lvl6pPr>
            <a:lvl7pPr lvl="6" algn="l">
              <a:lnSpc>
                <a:spcPct val="100000"/>
              </a:lnSpc>
              <a:spcBef>
                <a:spcPts val="0"/>
              </a:spcBef>
              <a:spcAft>
                <a:spcPts val="0"/>
              </a:spcAft>
              <a:buClr>
                <a:srgbClr val="000000"/>
              </a:buClr>
              <a:buSzPts val="3600"/>
              <a:buNone/>
              <a:defRPr sz="3600" b="1">
                <a:solidFill>
                  <a:srgbClr val="000000"/>
                </a:solidFill>
              </a:defRPr>
            </a:lvl7pPr>
            <a:lvl8pPr lvl="7" algn="l">
              <a:lnSpc>
                <a:spcPct val="100000"/>
              </a:lnSpc>
              <a:spcBef>
                <a:spcPts val="0"/>
              </a:spcBef>
              <a:spcAft>
                <a:spcPts val="0"/>
              </a:spcAft>
              <a:buClr>
                <a:srgbClr val="000000"/>
              </a:buClr>
              <a:buSzPts val="3600"/>
              <a:buNone/>
              <a:defRPr sz="3600" b="1">
                <a:solidFill>
                  <a:srgbClr val="000000"/>
                </a:solidFill>
              </a:defRPr>
            </a:lvl8pPr>
            <a:lvl9pPr lvl="8" algn="l">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46" name="Google Shape;146;p3"/>
          <p:cNvSpPr txBox="1">
            <a:spLocks noGrp="1"/>
          </p:cNvSpPr>
          <p:nvPr>
            <p:ph type="body" idx="1"/>
          </p:nvPr>
        </p:nvSpPr>
        <p:spPr>
          <a:xfrm>
            <a:off x="1002900" y="2535725"/>
            <a:ext cx="7138200" cy="1741500"/>
          </a:xfrm>
          <a:prstGeom prst="rect">
            <a:avLst/>
          </a:prstGeom>
          <a:noFill/>
          <a:ln>
            <a:noFill/>
          </a:ln>
        </p:spPr>
        <p:txBody>
          <a:bodyPr spcFirstLastPara="1" wrap="square" lIns="91425" tIns="91425" rIns="91425" bIns="91425" anchor="t" anchorCtr="0">
            <a:noAutofit/>
          </a:bodyPr>
          <a:lstStyle>
            <a:lvl1pPr marL="457200" lvl="0" indent="-317500" algn="ctr">
              <a:lnSpc>
                <a:spcPct val="115000"/>
              </a:lnSpc>
              <a:spcBef>
                <a:spcPts val="0"/>
              </a:spcBef>
              <a:spcAft>
                <a:spcPts val="0"/>
              </a:spcAft>
              <a:buClr>
                <a:srgbClr val="666666"/>
              </a:buClr>
              <a:buSzPts val="1400"/>
              <a:buChar char="●"/>
              <a:defRPr sz="1400">
                <a:solidFill>
                  <a:srgbClr val="666666"/>
                </a:solidFill>
              </a:defRPr>
            </a:lvl1pPr>
            <a:lvl2pPr marL="914400" lvl="1" indent="-304800" algn="ctr">
              <a:lnSpc>
                <a:spcPct val="115000"/>
              </a:lnSpc>
              <a:spcBef>
                <a:spcPts val="1600"/>
              </a:spcBef>
              <a:spcAft>
                <a:spcPts val="0"/>
              </a:spcAft>
              <a:buClr>
                <a:srgbClr val="666666"/>
              </a:buClr>
              <a:buSzPts val="1200"/>
              <a:buChar char="○"/>
              <a:defRPr sz="1200">
                <a:solidFill>
                  <a:srgbClr val="666666"/>
                </a:solidFill>
              </a:defRPr>
            </a:lvl2pPr>
            <a:lvl3pPr marL="1371600" lvl="2" indent="-304800" algn="ctr">
              <a:lnSpc>
                <a:spcPct val="115000"/>
              </a:lnSpc>
              <a:spcBef>
                <a:spcPts val="1600"/>
              </a:spcBef>
              <a:spcAft>
                <a:spcPts val="0"/>
              </a:spcAft>
              <a:buClr>
                <a:srgbClr val="666666"/>
              </a:buClr>
              <a:buSzPts val="1200"/>
              <a:buChar char="■"/>
              <a:defRPr sz="1200">
                <a:solidFill>
                  <a:srgbClr val="666666"/>
                </a:solidFill>
              </a:defRPr>
            </a:lvl3pPr>
            <a:lvl4pPr marL="1828800" lvl="3" indent="-304800" algn="ctr">
              <a:lnSpc>
                <a:spcPct val="115000"/>
              </a:lnSpc>
              <a:spcBef>
                <a:spcPts val="1600"/>
              </a:spcBef>
              <a:spcAft>
                <a:spcPts val="0"/>
              </a:spcAft>
              <a:buClr>
                <a:srgbClr val="666666"/>
              </a:buClr>
              <a:buSzPts val="1200"/>
              <a:buChar char="●"/>
              <a:defRPr sz="1200">
                <a:solidFill>
                  <a:srgbClr val="666666"/>
                </a:solidFill>
              </a:defRPr>
            </a:lvl4pPr>
            <a:lvl5pPr marL="2286000" lvl="4" indent="-304800" algn="ctr">
              <a:lnSpc>
                <a:spcPct val="115000"/>
              </a:lnSpc>
              <a:spcBef>
                <a:spcPts val="1600"/>
              </a:spcBef>
              <a:spcAft>
                <a:spcPts val="0"/>
              </a:spcAft>
              <a:buClr>
                <a:srgbClr val="666666"/>
              </a:buClr>
              <a:buSzPts val="1200"/>
              <a:buChar char="○"/>
              <a:defRPr sz="1200">
                <a:solidFill>
                  <a:srgbClr val="666666"/>
                </a:solidFill>
              </a:defRPr>
            </a:lvl5pPr>
            <a:lvl6pPr marL="2743200" lvl="5" indent="-304800" algn="ctr">
              <a:lnSpc>
                <a:spcPct val="115000"/>
              </a:lnSpc>
              <a:spcBef>
                <a:spcPts val="1600"/>
              </a:spcBef>
              <a:spcAft>
                <a:spcPts val="0"/>
              </a:spcAft>
              <a:buClr>
                <a:srgbClr val="666666"/>
              </a:buClr>
              <a:buSzPts val="1200"/>
              <a:buChar char="■"/>
              <a:defRPr sz="1200">
                <a:solidFill>
                  <a:srgbClr val="666666"/>
                </a:solidFill>
              </a:defRPr>
            </a:lvl6pPr>
            <a:lvl7pPr marL="3200400" lvl="6" indent="-304800" algn="ctr">
              <a:lnSpc>
                <a:spcPct val="115000"/>
              </a:lnSpc>
              <a:spcBef>
                <a:spcPts val="1600"/>
              </a:spcBef>
              <a:spcAft>
                <a:spcPts val="0"/>
              </a:spcAft>
              <a:buClr>
                <a:srgbClr val="666666"/>
              </a:buClr>
              <a:buSzPts val="1200"/>
              <a:buChar char="●"/>
              <a:defRPr sz="1200">
                <a:solidFill>
                  <a:srgbClr val="666666"/>
                </a:solidFill>
              </a:defRPr>
            </a:lvl7pPr>
            <a:lvl8pPr marL="3657600" lvl="7" indent="-304800" algn="ctr">
              <a:lnSpc>
                <a:spcPct val="115000"/>
              </a:lnSpc>
              <a:spcBef>
                <a:spcPts val="1600"/>
              </a:spcBef>
              <a:spcAft>
                <a:spcPts val="0"/>
              </a:spcAft>
              <a:buClr>
                <a:srgbClr val="666666"/>
              </a:buClr>
              <a:buSzPts val="1200"/>
              <a:buChar char="○"/>
              <a:defRPr sz="1200">
                <a:solidFill>
                  <a:srgbClr val="666666"/>
                </a:solidFill>
              </a:defRPr>
            </a:lvl8pPr>
            <a:lvl9pPr marL="4114800" lvl="8" indent="-304800" algn="ctr">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47" name="Google Shape;147;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48"/>
        <p:cNvGrpSpPr/>
        <p:nvPr/>
      </p:nvGrpSpPr>
      <p:grpSpPr>
        <a:xfrm>
          <a:off x="0" y="0"/>
          <a:ext cx="0" cy="0"/>
          <a:chOff x="0" y="0"/>
          <a:chExt cx="0" cy="0"/>
        </a:xfrm>
      </p:grpSpPr>
      <p:sp>
        <p:nvSpPr>
          <p:cNvPr id="149" name="Google Shape;149;p4"/>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50" name="Google Shape;150;p4"/>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51" name="Google Shape;151;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2"/>
        <p:cNvGrpSpPr/>
        <p:nvPr/>
      </p:nvGrpSpPr>
      <p:grpSpPr>
        <a:xfrm>
          <a:off x="0" y="0"/>
          <a:ext cx="0" cy="0"/>
          <a:chOff x="0" y="0"/>
          <a:chExt cx="0" cy="0"/>
        </a:xfrm>
      </p:grpSpPr>
      <p:sp>
        <p:nvSpPr>
          <p:cNvPr id="153" name="Google Shape;153;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4" name="Google Shape;154;p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55" name="Google Shape;155;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6"/>
        <p:cNvGrpSpPr/>
        <p:nvPr/>
      </p:nvGrpSpPr>
      <p:grpSpPr>
        <a:xfrm>
          <a:off x="0" y="0"/>
          <a:ext cx="0" cy="0"/>
          <a:chOff x="0" y="0"/>
          <a:chExt cx="0" cy="0"/>
        </a:xfrm>
      </p:grpSpPr>
      <p:sp>
        <p:nvSpPr>
          <p:cNvPr id="157" name="Google Shape;157;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8" name="Google Shape;158;p6"/>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59" name="Google Shape;159;p6"/>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60" name="Google Shape;160;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61"/>
        <p:cNvGrpSpPr/>
        <p:nvPr/>
      </p:nvGrpSpPr>
      <p:grpSpPr>
        <a:xfrm>
          <a:off x="0" y="0"/>
          <a:ext cx="0" cy="0"/>
          <a:chOff x="0" y="0"/>
          <a:chExt cx="0" cy="0"/>
        </a:xfrm>
      </p:grpSpPr>
      <p:sp>
        <p:nvSpPr>
          <p:cNvPr id="162" name="Google Shape;162;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63" name="Google Shape;163;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64"/>
        <p:cNvGrpSpPr/>
        <p:nvPr/>
      </p:nvGrpSpPr>
      <p:grpSpPr>
        <a:xfrm>
          <a:off x="0" y="0"/>
          <a:ext cx="0" cy="0"/>
          <a:chOff x="0" y="0"/>
          <a:chExt cx="0" cy="0"/>
        </a:xfrm>
      </p:grpSpPr>
      <p:sp>
        <p:nvSpPr>
          <p:cNvPr id="165" name="Google Shape;165;p8"/>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66" name="Google Shape;166;p8"/>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67" name="Google Shape;167;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68"/>
        <p:cNvGrpSpPr/>
        <p:nvPr/>
      </p:nvGrpSpPr>
      <p:grpSpPr>
        <a:xfrm>
          <a:off x="0" y="0"/>
          <a:ext cx="0" cy="0"/>
          <a:chOff x="0" y="0"/>
          <a:chExt cx="0" cy="0"/>
        </a:xfrm>
      </p:grpSpPr>
      <p:sp>
        <p:nvSpPr>
          <p:cNvPr id="169" name="Google Shape;169;p9"/>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70" name="Google Shape;17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71"/>
        <p:cNvGrpSpPr/>
        <p:nvPr/>
      </p:nvGrpSpPr>
      <p:grpSpPr>
        <a:xfrm>
          <a:off x="0" y="0"/>
          <a:ext cx="0" cy="0"/>
          <a:chOff x="0" y="0"/>
          <a:chExt cx="0" cy="0"/>
        </a:xfrm>
      </p:grpSpPr>
      <p:sp>
        <p:nvSpPr>
          <p:cNvPr id="172" name="Google Shape;172;p1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 name="Google Shape;173;p1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74" name="Google Shape;174;p10"/>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75" name="Google Shape;175;p10"/>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76" name="Google Shape;176;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4"/>
          <p:cNvSpPr txBox="1">
            <a:spLocks noGrp="1"/>
          </p:cNvSpPr>
          <p:nvPr>
            <p:ph type="ctrTitle"/>
          </p:nvPr>
        </p:nvSpPr>
        <p:spPr>
          <a:xfrm>
            <a:off x="920675" y="2015800"/>
            <a:ext cx="3863976" cy="6411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endParaRPr>
              <a:latin typeface="EB Garamond"/>
              <a:ea typeface="EB Garamond"/>
              <a:cs typeface="EB Garamond"/>
              <a:sym typeface="EB Garamond"/>
            </a:endParaRPr>
          </a:p>
          <a:p>
            <a:pPr marL="0" lvl="0" indent="0" algn="l" rtl="0">
              <a:lnSpc>
                <a:spcPct val="100000"/>
              </a:lnSpc>
              <a:spcBef>
                <a:spcPts val="0"/>
              </a:spcBef>
              <a:spcAft>
                <a:spcPts val="0"/>
              </a:spcAft>
              <a:buClr>
                <a:schemeClr val="dk1"/>
              </a:buClr>
              <a:buSzPts val="1100"/>
              <a:buFont typeface="Arial"/>
              <a:buNone/>
            </a:pPr>
            <a:r>
              <a:rPr lang="en-US" sz="2400" b="0">
                <a:latin typeface="Cambria"/>
                <a:ea typeface="Cambria"/>
                <a:cs typeface="Cambria"/>
                <a:sym typeface="Cambria"/>
              </a:rPr>
              <a:t>ARTCademy</a:t>
            </a:r>
            <a:endParaRPr sz="2400" b="0">
              <a:latin typeface="Cambria"/>
              <a:ea typeface="Cambria"/>
              <a:cs typeface="Cambria"/>
              <a:sym typeface="Cambria"/>
            </a:endParaRPr>
          </a:p>
          <a:p>
            <a:pPr marL="0" lvl="0" indent="0" algn="l" rtl="0">
              <a:lnSpc>
                <a:spcPct val="100000"/>
              </a:lnSpc>
              <a:spcBef>
                <a:spcPts val="0"/>
              </a:spcBef>
              <a:spcAft>
                <a:spcPts val="0"/>
              </a:spcAft>
              <a:buClr>
                <a:schemeClr val="dk1"/>
              </a:buClr>
              <a:buSzPts val="1100"/>
              <a:buFont typeface="Arial"/>
              <a:buNone/>
            </a:pPr>
            <a:r>
              <a:rPr lang="en-US" sz="2400" b="0">
                <a:solidFill>
                  <a:srgbClr val="E06666"/>
                </a:solidFill>
                <a:latin typeface="Cambria"/>
                <a:ea typeface="Cambria"/>
                <a:cs typeface="Cambria"/>
                <a:sym typeface="Cambria"/>
              </a:rPr>
              <a:t>“Arts and Crafts Academy”</a:t>
            </a:r>
            <a:endParaRPr sz="2400">
              <a:solidFill>
                <a:srgbClr val="E06666"/>
              </a:solidFill>
              <a:latin typeface="Cambria"/>
              <a:ea typeface="Cambria"/>
              <a:cs typeface="Cambria"/>
              <a:sym typeface="Cambria"/>
            </a:endParaRPr>
          </a:p>
        </p:txBody>
      </p:sp>
      <p:sp>
        <p:nvSpPr>
          <p:cNvPr id="191" name="Google Shape;191;p14"/>
          <p:cNvSpPr txBox="1">
            <a:spLocks noGrp="1"/>
          </p:cNvSpPr>
          <p:nvPr>
            <p:ph type="subTitle" idx="1"/>
          </p:nvPr>
        </p:nvSpPr>
        <p:spPr>
          <a:xfrm>
            <a:off x="920675" y="2740325"/>
            <a:ext cx="4976100" cy="1528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endParaRPr>
              <a:solidFill>
                <a:srgbClr val="595959"/>
              </a:solidFill>
              <a:latin typeface="Cambria"/>
              <a:ea typeface="Cambria"/>
              <a:cs typeface="Cambria"/>
              <a:sym typeface="Cambria"/>
            </a:endParaRPr>
          </a:p>
          <a:p>
            <a:pPr marL="0" lvl="0" indent="0" algn="l" rtl="0">
              <a:lnSpc>
                <a:spcPct val="115000"/>
              </a:lnSpc>
              <a:spcBef>
                <a:spcPts val="0"/>
              </a:spcBef>
              <a:spcAft>
                <a:spcPts val="0"/>
              </a:spcAft>
              <a:buSzPts val="1800"/>
              <a:buNone/>
            </a:pPr>
            <a:endParaRPr>
              <a:solidFill>
                <a:srgbClr val="595959"/>
              </a:solidFill>
              <a:latin typeface="Cambria"/>
              <a:ea typeface="Cambria"/>
              <a:cs typeface="Cambria"/>
              <a:sym typeface="Cambria"/>
            </a:endParaRPr>
          </a:p>
          <a:p>
            <a:pPr marL="0" lvl="0" indent="0" algn="l" rtl="0">
              <a:lnSpc>
                <a:spcPct val="100000"/>
              </a:lnSpc>
              <a:spcBef>
                <a:spcPts val="0"/>
              </a:spcBef>
              <a:spcAft>
                <a:spcPts val="0"/>
              </a:spcAft>
              <a:buSzPts val="1800"/>
              <a:buNone/>
            </a:pPr>
            <a:endParaRPr>
              <a:solidFill>
                <a:srgbClr val="595959"/>
              </a:solidFill>
              <a:latin typeface="Cambria"/>
              <a:ea typeface="Cambria"/>
              <a:cs typeface="Cambria"/>
              <a:sym typeface="Cambria"/>
            </a:endParaRPr>
          </a:p>
          <a:p>
            <a:pPr marL="0" lvl="0" indent="0" algn="l" rtl="0">
              <a:lnSpc>
                <a:spcPct val="100000"/>
              </a:lnSpc>
              <a:spcBef>
                <a:spcPts val="0"/>
              </a:spcBef>
              <a:spcAft>
                <a:spcPts val="0"/>
              </a:spcAft>
              <a:buSzPts val="1800"/>
              <a:buNone/>
            </a:pPr>
            <a:endParaRPr sz="1600">
              <a:solidFill>
                <a:srgbClr val="595959"/>
              </a:solidFill>
              <a:latin typeface="EB Garamond Regular"/>
              <a:ea typeface="EB Garamond Regular"/>
              <a:cs typeface="EB Garamond Regular"/>
              <a:sym typeface="EB Garamond Regular"/>
            </a:endParaRPr>
          </a:p>
          <a:p>
            <a:pPr marL="0" lvl="0" indent="0" algn="l" rtl="0">
              <a:lnSpc>
                <a:spcPct val="100000"/>
              </a:lnSpc>
              <a:spcBef>
                <a:spcPts val="0"/>
              </a:spcBef>
              <a:spcAft>
                <a:spcPts val="0"/>
              </a:spcAft>
              <a:buSzPts val="1800"/>
              <a:buNone/>
            </a:pPr>
            <a:endParaRPr sz="1200">
              <a:solidFill>
                <a:srgbClr val="595959"/>
              </a:solidFill>
            </a:endParaRPr>
          </a:p>
          <a:p>
            <a:pPr marL="0" lvl="0" indent="0" algn="l" rtl="0">
              <a:lnSpc>
                <a:spcPct val="115000"/>
              </a:lnSpc>
              <a:spcBef>
                <a:spcPts val="0"/>
              </a:spcBef>
              <a:spcAft>
                <a:spcPts val="0"/>
              </a:spcAft>
              <a:buSzPts val="1800"/>
              <a:buNone/>
            </a:pPr>
            <a:endParaRPr>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a:latin typeface="Cambria"/>
              <a:ea typeface="Cambria"/>
              <a:cs typeface="Cambria"/>
              <a:sym typeface="Cambria"/>
            </a:endParaRPr>
          </a:p>
          <a:p>
            <a:pPr marL="0" lvl="0" indent="0" algn="l" rtl="0">
              <a:lnSpc>
                <a:spcPct val="100000"/>
              </a:lnSpc>
              <a:spcBef>
                <a:spcPts val="0"/>
              </a:spcBef>
              <a:spcAft>
                <a:spcPts val="0"/>
              </a:spcAft>
              <a:buSzPts val="1800"/>
              <a:buNone/>
            </a:pPr>
            <a:endParaRPr>
              <a:latin typeface="Cambria"/>
              <a:ea typeface="Cambria"/>
              <a:cs typeface="Cambria"/>
              <a:sym typeface="Cambria"/>
            </a:endParaRPr>
          </a:p>
          <a:p>
            <a:pPr marL="0" lvl="0" indent="0" algn="l" rtl="0">
              <a:lnSpc>
                <a:spcPct val="100000"/>
              </a:lnSpc>
              <a:spcBef>
                <a:spcPts val="0"/>
              </a:spcBef>
              <a:spcAft>
                <a:spcPts val="0"/>
              </a:spcAft>
              <a:buSzPts val="1800"/>
              <a:buNone/>
            </a:pPr>
            <a:endParaRPr sz="1600">
              <a:latin typeface="EB Garamond Regular"/>
              <a:ea typeface="EB Garamond Regular"/>
              <a:cs typeface="EB Garamond Regular"/>
              <a:sym typeface="EB Garamond Regular"/>
            </a:endParaRPr>
          </a:p>
          <a:p>
            <a:pPr marL="0" lvl="0" indent="0" algn="l" rtl="0">
              <a:lnSpc>
                <a:spcPct val="100000"/>
              </a:lnSpc>
              <a:spcBef>
                <a:spcPts val="0"/>
              </a:spcBef>
              <a:spcAft>
                <a:spcPts val="0"/>
              </a:spcAft>
              <a:buSzPts val="1800"/>
              <a:buNone/>
            </a:pPr>
            <a:endParaRPr sz="1200"/>
          </a:p>
        </p:txBody>
      </p:sp>
      <p:pic>
        <p:nvPicPr>
          <p:cNvPr id="192" name="Google Shape;192;p14"/>
          <p:cNvPicPr preferRelativeResize="0"/>
          <p:nvPr/>
        </p:nvPicPr>
        <p:blipFill rotWithShape="1">
          <a:blip r:embed="rId3">
            <a:alphaModFix/>
          </a:blip>
          <a:srcRect/>
          <a:stretch/>
        </p:blipFill>
        <p:spPr>
          <a:xfrm>
            <a:off x="1433315" y="3186066"/>
            <a:ext cx="2584502" cy="122809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23"/>
          <p:cNvSpPr txBox="1">
            <a:spLocks noGrp="1"/>
          </p:cNvSpPr>
          <p:nvPr>
            <p:ph type="title"/>
          </p:nvPr>
        </p:nvSpPr>
        <p:spPr>
          <a:xfrm>
            <a:off x="55418" y="513933"/>
            <a:ext cx="9008689" cy="774862"/>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n-US">
                <a:solidFill>
                  <a:srgbClr val="F24F4F"/>
                </a:solidFill>
                <a:latin typeface="Cambria"/>
                <a:ea typeface="Cambria"/>
                <a:cs typeface="Cambria"/>
                <a:sym typeface="Cambria"/>
              </a:rPr>
              <a:t>Zadania dystrybucji</a:t>
            </a:r>
            <a:endParaRPr>
              <a:solidFill>
                <a:srgbClr val="F24F4F"/>
              </a:solidFill>
              <a:latin typeface="Cambria"/>
              <a:ea typeface="Cambria"/>
              <a:cs typeface="Cambria"/>
              <a:sym typeface="Cambria"/>
            </a:endParaRPr>
          </a:p>
        </p:txBody>
      </p:sp>
      <p:sp>
        <p:nvSpPr>
          <p:cNvPr id="280" name="Google Shape;280;p23"/>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n-U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n-US" sz="1050" b="0" i="0" u="none" strike="noStrike" cap="none">
                <a:solidFill>
                  <a:srgbClr val="000000"/>
                </a:solidFill>
                <a:latin typeface="Garamond"/>
                <a:ea typeface="Garamond"/>
                <a:cs typeface="Garamond"/>
                <a:sym typeface="Garamond"/>
              </a:rPr>
              <a:t> </a:t>
            </a:r>
            <a:endParaRPr/>
          </a:p>
        </p:txBody>
      </p:sp>
      <p:pic>
        <p:nvPicPr>
          <p:cNvPr id="281" name="Google Shape;281;p23"/>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82" name="Google Shape;282;p23"/>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83" name="Google Shape;283;p23"/>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en-US">
                <a:solidFill>
                  <a:schemeClr val="dk1"/>
                </a:solidFill>
              </a:rPr>
              <a:t>Część 3. HANDEL MIĘDZYNARODOWY</a:t>
            </a:r>
            <a:endParaRPr sz="1400" b="0" i="0" u="none" strike="noStrike" cap="none">
              <a:solidFill>
                <a:srgbClr val="000000"/>
              </a:solidFill>
              <a:latin typeface="Arial"/>
              <a:ea typeface="Arial"/>
              <a:cs typeface="Arial"/>
              <a:sym typeface="Arial"/>
            </a:endParaRPr>
          </a:p>
        </p:txBody>
      </p:sp>
      <p:sp>
        <p:nvSpPr>
          <p:cNvPr id="284" name="Google Shape;284;p23"/>
          <p:cNvSpPr txBox="1">
            <a:spLocks noGrp="1"/>
          </p:cNvSpPr>
          <p:nvPr>
            <p:ph type="body" idx="1"/>
          </p:nvPr>
        </p:nvSpPr>
        <p:spPr>
          <a:xfrm>
            <a:off x="526473" y="1469756"/>
            <a:ext cx="8222672" cy="3123651"/>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n-US" b="1"/>
              <a:t>Lepsza obsługa klienta</a:t>
            </a:r>
            <a:endParaRPr b="1"/>
          </a:p>
          <a:p>
            <a:pPr marL="457200" marR="0" lvl="0" indent="-317500" algn="l" rtl="0">
              <a:lnSpc>
                <a:spcPct val="115000"/>
              </a:lnSpc>
              <a:spcBef>
                <a:spcPts val="0"/>
              </a:spcBef>
              <a:spcAft>
                <a:spcPts val="0"/>
              </a:spcAft>
              <a:buSzPts val="1400"/>
              <a:buChar char="●"/>
            </a:pPr>
            <a:r>
              <a:rPr lang="en-US"/>
              <a:t>Zaprojektowanie i zaplanowanie </a:t>
            </a:r>
            <a:r>
              <a:rPr lang="en-US" b="1"/>
              <a:t>trasy transportu,</a:t>
            </a:r>
            <a:r>
              <a:rPr lang="en-US"/>
              <a:t> a także odpowiedni dobór sposobów i środków dystrybucji produktów wśród klientów pozwalają zoptymalizować cały proces dostawy</a:t>
            </a:r>
            <a:endParaRPr/>
          </a:p>
          <a:p>
            <a:pPr marL="457200" marR="0" lvl="0" indent="-317500" algn="l" rtl="0">
              <a:lnSpc>
                <a:spcPct val="115000"/>
              </a:lnSpc>
              <a:spcBef>
                <a:spcPts val="0"/>
              </a:spcBef>
              <a:spcAft>
                <a:spcPts val="0"/>
              </a:spcAft>
              <a:buSzPts val="1400"/>
              <a:buChar char="●"/>
            </a:pPr>
            <a:r>
              <a:rPr lang="en-US" b="1"/>
              <a:t>Zarządzanie zapasami. </a:t>
            </a:r>
            <a:r>
              <a:rPr lang="en-US"/>
              <a:t>Magazynowanie materiałów powinno być uszeregowane wg priorytetów przy uwzględnieniu takich kwestii jak: systemy sprzedaży firmy,  charakterystyki produktów- najbardziej pożądane przez klientów lub łatwo psujące się.</a:t>
            </a:r>
            <a:endParaRPr/>
          </a:p>
          <a:p>
            <a:pPr marL="457200" marR="0" lvl="0" indent="-317500" algn="l" rtl="0">
              <a:lnSpc>
                <a:spcPct val="115000"/>
              </a:lnSpc>
              <a:spcBef>
                <a:spcPts val="0"/>
              </a:spcBef>
              <a:spcAft>
                <a:spcPts val="0"/>
              </a:spcAft>
              <a:buSzPts val="1400"/>
              <a:buChar char="●"/>
            </a:pPr>
            <a:r>
              <a:rPr lang="en-US" b="1"/>
              <a:t>Przetwarzanie zamówienia.</a:t>
            </a:r>
            <a:r>
              <a:rPr lang="en-US"/>
              <a:t> Dobre zarządzanie i planowanie zapasów pozwala bardzo szybko przetwarzać zamówienia, zaspokajając zapotrzebowanie klientów w odpowiedni sposób </a:t>
            </a:r>
            <a:endParaRPr/>
          </a:p>
          <a:p>
            <a:pPr marL="457200" marR="0" lvl="0" indent="-317500" algn="l" rtl="0">
              <a:lnSpc>
                <a:spcPct val="115000"/>
              </a:lnSpc>
              <a:spcBef>
                <a:spcPts val="0"/>
              </a:spcBef>
              <a:spcAft>
                <a:spcPts val="0"/>
              </a:spcAft>
              <a:buSzPts val="1400"/>
              <a:buChar char="●"/>
            </a:pPr>
            <a:r>
              <a:rPr lang="en-US" b="1"/>
              <a:t>Zarządzanie danymi</a:t>
            </a:r>
            <a:r>
              <a:rPr lang="en-US"/>
              <a:t> pozwala poznać własny produkt i system przechowywania. Możemy uzyskać dużą ilość informacji dotyczących zamówień, wykrywania błędów i incydentów krytycznych itp.</a:t>
            </a:r>
            <a:endParaRPr/>
          </a:p>
          <a:p>
            <a:pPr marL="457200" lvl="0" indent="-228600" algn="l" rtl="0">
              <a:lnSpc>
                <a:spcPct val="115000"/>
              </a:lnSpc>
              <a:spcBef>
                <a:spcPts val="1000"/>
              </a:spcBef>
              <a:spcAft>
                <a:spcPts val="0"/>
              </a:spcAft>
              <a:buSzPts val="1400"/>
              <a:buNone/>
            </a:pPr>
            <a:endParaRPr/>
          </a:p>
          <a:p>
            <a:pPr marL="457200" lvl="0" indent="-228600" algn="l" rtl="0">
              <a:lnSpc>
                <a:spcPct val="115000"/>
              </a:lnSpc>
              <a:spcBef>
                <a:spcPts val="0"/>
              </a:spcBef>
              <a:spcAft>
                <a:spcPts val="0"/>
              </a:spcAft>
              <a:buSzPts val="1400"/>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24"/>
          <p:cNvSpPr txBox="1">
            <a:spLocks noGrp="1"/>
          </p:cNvSpPr>
          <p:nvPr>
            <p:ph type="title"/>
          </p:nvPr>
        </p:nvSpPr>
        <p:spPr>
          <a:xfrm>
            <a:off x="55418" y="513933"/>
            <a:ext cx="9008689" cy="774862"/>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n-US">
                <a:solidFill>
                  <a:srgbClr val="F24F4F"/>
                </a:solidFill>
                <a:latin typeface="Cambria"/>
                <a:ea typeface="Cambria"/>
                <a:cs typeface="Cambria"/>
                <a:sym typeface="Cambria"/>
              </a:rPr>
              <a:t>Zintegrowane zarządzanie logistyczne</a:t>
            </a:r>
            <a:endParaRPr/>
          </a:p>
        </p:txBody>
      </p:sp>
      <p:sp>
        <p:nvSpPr>
          <p:cNvPr id="290" name="Google Shape;290;p24"/>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n-U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n-US" sz="1050" b="0" i="0" u="none" strike="noStrike" cap="none">
                <a:solidFill>
                  <a:srgbClr val="000000"/>
                </a:solidFill>
                <a:latin typeface="Garamond"/>
                <a:ea typeface="Garamond"/>
                <a:cs typeface="Garamond"/>
                <a:sym typeface="Garamond"/>
              </a:rPr>
              <a:t> </a:t>
            </a:r>
            <a:endParaRPr/>
          </a:p>
        </p:txBody>
      </p:sp>
      <p:pic>
        <p:nvPicPr>
          <p:cNvPr id="291" name="Google Shape;291;p24"/>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92" name="Google Shape;292;p24"/>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93" name="Google Shape;293;p24"/>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en-US">
                <a:solidFill>
                  <a:schemeClr val="dk1"/>
                </a:solidFill>
              </a:rPr>
              <a:t>Część 3. HANDEL MIĘDZYNARODOWY</a:t>
            </a:r>
            <a:endParaRPr sz="1400" b="0" i="0" u="none" strike="noStrike" cap="none">
              <a:solidFill>
                <a:srgbClr val="000000"/>
              </a:solidFill>
              <a:latin typeface="Arial"/>
              <a:ea typeface="Arial"/>
              <a:cs typeface="Arial"/>
              <a:sym typeface="Arial"/>
            </a:endParaRPr>
          </a:p>
        </p:txBody>
      </p:sp>
      <p:sp>
        <p:nvSpPr>
          <p:cNvPr id="294" name="Google Shape;294;p24"/>
          <p:cNvSpPr txBox="1">
            <a:spLocks noGrp="1"/>
          </p:cNvSpPr>
          <p:nvPr>
            <p:ph type="body" idx="1"/>
          </p:nvPr>
        </p:nvSpPr>
        <p:spPr>
          <a:xfrm>
            <a:off x="133464" y="1337729"/>
            <a:ext cx="8877071" cy="3123651"/>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SzPts val="1400"/>
              <a:buChar char="●"/>
            </a:pPr>
            <a:r>
              <a:rPr lang="en-US" sz="1600"/>
              <a:t>Logistyka pomaga umieszczać właściwe produkty, we właściwym miejscu, we właściwym czasie i przy określeniu warunkach, aby w jak największym stopniu przyczynić się do rentowności firmy.</a:t>
            </a:r>
            <a:endParaRPr sz="1600"/>
          </a:p>
          <a:p>
            <a:pPr marL="457200" marR="0" lvl="0" indent="-317500" algn="l" rtl="0">
              <a:lnSpc>
                <a:spcPct val="115000"/>
              </a:lnSpc>
              <a:spcBef>
                <a:spcPts val="0"/>
              </a:spcBef>
              <a:spcAft>
                <a:spcPts val="0"/>
              </a:spcAft>
              <a:buSzPts val="1400"/>
              <a:buChar char="●"/>
            </a:pPr>
            <a:r>
              <a:rPr lang="en-US" sz="1600"/>
              <a:t>Funkcja logistyczna jest kluczem do zadowolenia konsumenta, co oznacza: terminową dostawę, duże zapasy, szeroki asortyment, politykę zwrotów.</a:t>
            </a:r>
            <a:endParaRPr sz="1600"/>
          </a:p>
          <a:p>
            <a:pPr marL="457200" marR="0" lvl="0" indent="-317500" algn="l" rtl="0">
              <a:lnSpc>
                <a:spcPct val="115000"/>
              </a:lnSpc>
              <a:spcBef>
                <a:spcPts val="0"/>
              </a:spcBef>
              <a:spcAft>
                <a:spcPts val="0"/>
              </a:spcAft>
              <a:buSzPts val="1400"/>
              <a:buChar char="●"/>
            </a:pPr>
            <a:r>
              <a:rPr lang="en-US" sz="1600"/>
              <a:t>Wdrożenie zintegrowanej logistyki oznacza lepszą obsługę klienta i obniżenie kosztów dystrybucji. W tym celu wymagana jest współpraca zarówno w firmie, jak i wśród wszystkich organizacji w obrębie kanałów dystrybucji.</a:t>
            </a:r>
            <a:endParaRPr sz="1600"/>
          </a:p>
          <a:p>
            <a:pPr marL="0" lvl="0" indent="0" algn="l" rtl="0">
              <a:lnSpc>
                <a:spcPct val="115000"/>
              </a:lnSpc>
              <a:spcBef>
                <a:spcPts val="0"/>
              </a:spcBef>
              <a:spcAft>
                <a:spcPts val="0"/>
              </a:spcAft>
              <a:buNone/>
            </a:pPr>
            <a:endParaRPr sz="16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25"/>
          <p:cNvSpPr txBox="1">
            <a:spLocks noGrp="1"/>
          </p:cNvSpPr>
          <p:nvPr>
            <p:ph type="title"/>
          </p:nvPr>
        </p:nvSpPr>
        <p:spPr>
          <a:xfrm>
            <a:off x="916125" y="1219525"/>
            <a:ext cx="7138200" cy="120502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600"/>
              <a:buNone/>
            </a:pPr>
            <a:r>
              <a:rPr lang="en-US" sz="6000">
                <a:solidFill>
                  <a:srgbClr val="E06666"/>
                </a:solidFill>
                <a:latin typeface="Cambria"/>
                <a:ea typeface="Cambria"/>
                <a:cs typeface="Cambria"/>
                <a:sym typeface="Cambria"/>
              </a:rPr>
              <a:t>DZIĘKUJEMY!</a:t>
            </a:r>
            <a:endParaRPr sz="6000" b="0">
              <a:latin typeface="Cambria"/>
              <a:ea typeface="Cambria"/>
              <a:cs typeface="Cambria"/>
              <a:sym typeface="Cambria"/>
            </a:endParaRPr>
          </a:p>
        </p:txBody>
      </p:sp>
      <p:sp>
        <p:nvSpPr>
          <p:cNvPr id="300" name="Google Shape;300;p25"/>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01" name="Google Shape;301;p25"/>
          <p:cNvPicPr preferRelativeResize="0"/>
          <p:nvPr/>
        </p:nvPicPr>
        <p:blipFill rotWithShape="1">
          <a:blip r:embed="rId3">
            <a:alphaModFix/>
          </a:blip>
          <a:srcRect/>
          <a:stretch/>
        </p:blipFill>
        <p:spPr>
          <a:xfrm>
            <a:off x="311368" y="78555"/>
            <a:ext cx="1787596" cy="884336"/>
          </a:xfrm>
          <a:prstGeom prst="rect">
            <a:avLst/>
          </a:prstGeom>
          <a:noFill/>
          <a:ln>
            <a:noFill/>
          </a:ln>
        </p:spPr>
      </p:pic>
      <p:pic>
        <p:nvPicPr>
          <p:cNvPr id="302" name="Google Shape;302;p25"/>
          <p:cNvPicPr preferRelativeResize="0"/>
          <p:nvPr/>
        </p:nvPicPr>
        <p:blipFill rotWithShape="1">
          <a:blip r:embed="rId4">
            <a:alphaModFix/>
          </a:blip>
          <a:srcRect/>
          <a:stretch/>
        </p:blipFill>
        <p:spPr>
          <a:xfrm>
            <a:off x="6885710" y="151705"/>
            <a:ext cx="2094192" cy="52716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pic>
        <p:nvPicPr>
          <p:cNvPr id="197" name="Google Shape;197;p15"/>
          <p:cNvPicPr preferRelativeResize="0"/>
          <p:nvPr/>
        </p:nvPicPr>
        <p:blipFill rotWithShape="1">
          <a:blip r:embed="rId3">
            <a:alphaModFix/>
          </a:blip>
          <a:srcRect/>
          <a:stretch/>
        </p:blipFill>
        <p:spPr>
          <a:xfrm>
            <a:off x="7065975" y="133125"/>
            <a:ext cx="1913926" cy="416680"/>
          </a:xfrm>
          <a:prstGeom prst="rect">
            <a:avLst/>
          </a:prstGeom>
          <a:noFill/>
          <a:ln>
            <a:noFill/>
          </a:ln>
        </p:spPr>
      </p:pic>
      <p:sp>
        <p:nvSpPr>
          <p:cNvPr id="198" name="Google Shape;198;p15"/>
          <p:cNvSpPr txBox="1">
            <a:spLocks noGrp="1"/>
          </p:cNvSpPr>
          <p:nvPr>
            <p:ph type="title"/>
          </p:nvPr>
        </p:nvSpPr>
        <p:spPr>
          <a:xfrm>
            <a:off x="1503218" y="1246220"/>
            <a:ext cx="6229425" cy="1586432"/>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600"/>
              <a:buNone/>
            </a:pPr>
            <a:r>
              <a:rPr lang="en-US" sz="3200" b="0">
                <a:solidFill>
                  <a:srgbClr val="E06666"/>
                </a:solidFill>
                <a:latin typeface="Cambria"/>
                <a:ea typeface="Cambria"/>
                <a:cs typeface="Cambria"/>
                <a:sym typeface="Cambria"/>
              </a:rPr>
              <a:t>Moduł 2 </a:t>
            </a:r>
            <a:br>
              <a:rPr lang="en-US" sz="3200" b="0">
                <a:solidFill>
                  <a:srgbClr val="E06666"/>
                </a:solidFill>
                <a:latin typeface="Cambria"/>
                <a:ea typeface="Cambria"/>
                <a:cs typeface="Cambria"/>
                <a:sym typeface="Cambria"/>
              </a:rPr>
            </a:br>
            <a:r>
              <a:rPr lang="en-US" sz="3200" b="0">
                <a:solidFill>
                  <a:srgbClr val="E06666"/>
                </a:solidFill>
                <a:latin typeface="Cambria"/>
                <a:ea typeface="Cambria"/>
                <a:cs typeface="Cambria"/>
                <a:sym typeface="Cambria"/>
              </a:rPr>
              <a:t>STRATEGIA DLA START-UPÓW I PRZEDSIĘBIORCÓW Z SEKTORA SZTUKI I RZEMIOSŁ ARTYSTYCZNYCH </a:t>
            </a:r>
            <a:endParaRPr sz="3200" b="0">
              <a:solidFill>
                <a:schemeClr val="dk1"/>
              </a:solidFill>
              <a:latin typeface="Cambria"/>
              <a:ea typeface="Cambria"/>
              <a:cs typeface="Cambria"/>
              <a:sym typeface="Cambria"/>
            </a:endParaRPr>
          </a:p>
          <a:p>
            <a:pPr marL="0" lvl="0" indent="0" algn="ctr" rtl="0">
              <a:lnSpc>
                <a:spcPct val="100000"/>
              </a:lnSpc>
              <a:spcBef>
                <a:spcPts val="0"/>
              </a:spcBef>
              <a:spcAft>
                <a:spcPts val="0"/>
              </a:spcAft>
              <a:buSzPts val="3600"/>
              <a:buNone/>
            </a:pPr>
            <a:endParaRPr sz="3200" b="0">
              <a:solidFill>
                <a:srgbClr val="E06666"/>
              </a:solidFill>
              <a:latin typeface="Cambria"/>
              <a:ea typeface="Cambria"/>
              <a:cs typeface="Cambria"/>
              <a:sym typeface="Cambria"/>
            </a:endParaRPr>
          </a:p>
        </p:txBody>
      </p:sp>
      <p:sp>
        <p:nvSpPr>
          <p:cNvPr id="199" name="Google Shape;199;p15"/>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n-U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n-US" sz="1050" b="0" i="0" u="none" strike="noStrike" cap="none">
                <a:solidFill>
                  <a:srgbClr val="000000"/>
                </a:solidFill>
                <a:latin typeface="Garamond"/>
                <a:ea typeface="Garamond"/>
                <a:cs typeface="Garamond"/>
                <a:sym typeface="Garamond"/>
              </a:rPr>
              <a:t> </a:t>
            </a:r>
            <a:endParaRPr/>
          </a:p>
        </p:txBody>
      </p:sp>
      <p:pic>
        <p:nvPicPr>
          <p:cNvPr id="200" name="Google Shape;200;p15"/>
          <p:cNvPicPr preferRelativeResize="0"/>
          <p:nvPr/>
        </p:nvPicPr>
        <p:blipFill rotWithShape="1">
          <a:blip r:embed="rId4">
            <a:alphaModFix/>
          </a:blip>
          <a:src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16"/>
          <p:cNvSpPr txBox="1">
            <a:spLocks noGrp="1"/>
          </p:cNvSpPr>
          <p:nvPr>
            <p:ph type="title"/>
          </p:nvPr>
        </p:nvSpPr>
        <p:spPr>
          <a:xfrm>
            <a:off x="1106809" y="1282730"/>
            <a:ext cx="6506264" cy="230423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n-US" b="0">
                <a:solidFill>
                  <a:srgbClr val="F24F4F"/>
                </a:solidFill>
                <a:latin typeface="Cambria"/>
                <a:ea typeface="Cambria"/>
                <a:cs typeface="Cambria"/>
                <a:sym typeface="Cambria"/>
              </a:rPr>
              <a:t>CZĘŚĆ  3</a:t>
            </a:r>
            <a:br>
              <a:rPr lang="en-US" b="0">
                <a:solidFill>
                  <a:srgbClr val="F24F4F"/>
                </a:solidFill>
                <a:latin typeface="Cambria"/>
                <a:ea typeface="Cambria"/>
                <a:cs typeface="Cambria"/>
                <a:sym typeface="Cambria"/>
              </a:rPr>
            </a:br>
            <a:r>
              <a:rPr lang="en-US" b="0">
                <a:solidFill>
                  <a:srgbClr val="F24F4F"/>
                </a:solidFill>
                <a:latin typeface="Cambria"/>
                <a:ea typeface="Cambria"/>
                <a:cs typeface="Cambria"/>
                <a:sym typeface="Cambria"/>
              </a:rPr>
              <a:t>HANDEL MIĘDZYNARODOWY, DYSTRYBUCJA I LOGISTYKA</a:t>
            </a:r>
            <a:endParaRPr/>
          </a:p>
        </p:txBody>
      </p:sp>
      <p:sp>
        <p:nvSpPr>
          <p:cNvPr id="206" name="Google Shape;206;p16"/>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n-U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n-US" sz="1050" b="0" i="0" u="none" strike="noStrike" cap="none">
                <a:solidFill>
                  <a:srgbClr val="000000"/>
                </a:solidFill>
                <a:latin typeface="Garamond"/>
                <a:ea typeface="Garamond"/>
                <a:cs typeface="Garamond"/>
                <a:sym typeface="Garamond"/>
              </a:rPr>
              <a:t> </a:t>
            </a:r>
            <a:endParaRPr/>
          </a:p>
        </p:txBody>
      </p:sp>
      <p:pic>
        <p:nvPicPr>
          <p:cNvPr id="207" name="Google Shape;207;p16"/>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08" name="Google Shape;208;p16"/>
          <p:cNvPicPr preferRelativeResize="0"/>
          <p:nvPr/>
        </p:nvPicPr>
        <p:blipFill rotWithShape="1">
          <a:blip r:embed="rId3">
            <a:alphaModFix/>
          </a:blip>
          <a:srcRect/>
          <a:stretch/>
        </p:blipFill>
        <p:spPr>
          <a:xfrm>
            <a:off x="5208950" y="-12"/>
            <a:ext cx="1715527" cy="815400"/>
          </a:xfrm>
          <a:prstGeom prst="rect">
            <a:avLst/>
          </a:prstGeom>
          <a:noFill/>
          <a:ln>
            <a:noFill/>
          </a:ln>
        </p:spPr>
      </p:pic>
      <p:pic>
        <p:nvPicPr>
          <p:cNvPr id="209" name="Google Shape;209;p16"/>
          <p:cNvPicPr preferRelativeResize="0"/>
          <p:nvPr/>
        </p:nvPicPr>
        <p:blipFill rotWithShape="1">
          <a:blip r:embed="rId4">
            <a:alphaModFix/>
          </a:blip>
          <a:srcRect/>
          <a:stretch/>
        </p:blipFill>
        <p:spPr>
          <a:xfrm>
            <a:off x="7065975" y="133125"/>
            <a:ext cx="1913926" cy="41668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7"/>
          <p:cNvSpPr txBox="1">
            <a:spLocks noGrp="1"/>
          </p:cNvSpPr>
          <p:nvPr>
            <p:ph type="title"/>
          </p:nvPr>
        </p:nvSpPr>
        <p:spPr>
          <a:xfrm>
            <a:off x="1100458" y="325683"/>
            <a:ext cx="7138200" cy="12636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Clr>
                <a:schemeClr val="dk1"/>
              </a:buClr>
              <a:buSzPts val="3600"/>
              <a:buFont typeface="Arial"/>
              <a:buNone/>
            </a:pPr>
            <a:r>
              <a:rPr lang="en-US">
                <a:solidFill>
                  <a:srgbClr val="F24F4F"/>
                </a:solidFill>
                <a:latin typeface="Cambria"/>
                <a:ea typeface="Cambria"/>
                <a:cs typeface="Cambria"/>
                <a:sym typeface="Cambria"/>
              </a:rPr>
              <a:t>Efekty uczenia</a:t>
            </a:r>
            <a:endParaRPr>
              <a:solidFill>
                <a:srgbClr val="F24F4F"/>
              </a:solidFill>
              <a:latin typeface="Cambria"/>
              <a:ea typeface="Cambria"/>
              <a:cs typeface="Cambria"/>
              <a:sym typeface="Cambria"/>
            </a:endParaRPr>
          </a:p>
        </p:txBody>
      </p:sp>
      <p:sp>
        <p:nvSpPr>
          <p:cNvPr id="215" name="Google Shape;215;p17"/>
          <p:cNvSpPr txBox="1">
            <a:spLocks noGrp="1"/>
          </p:cNvSpPr>
          <p:nvPr>
            <p:ph type="body" idx="1"/>
          </p:nvPr>
        </p:nvSpPr>
        <p:spPr>
          <a:xfrm>
            <a:off x="824345" y="1951041"/>
            <a:ext cx="7613073" cy="2212249"/>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SzPts val="1400"/>
              <a:buChar char="●"/>
            </a:pPr>
            <a:r>
              <a:rPr lang="en-US" sz="1600"/>
              <a:t>Uczestnik zna różne sposoby wchodzenia na rynki globalne </a:t>
            </a:r>
            <a:endParaRPr sz="1600"/>
          </a:p>
          <a:p>
            <a:pPr marL="457200" marR="0" lvl="0" indent="-317500" algn="l" rtl="0">
              <a:lnSpc>
                <a:spcPct val="115000"/>
              </a:lnSpc>
              <a:spcBef>
                <a:spcPts val="0"/>
              </a:spcBef>
              <a:spcAft>
                <a:spcPts val="0"/>
              </a:spcAft>
              <a:buSzPts val="1400"/>
              <a:buChar char="●"/>
            </a:pPr>
            <a:r>
              <a:rPr lang="en-US" sz="1600"/>
              <a:t>Uczestnik potrafi zaprojektować strategię globalną w celu komercjalizacji swoich produktów rzemieślniczych </a:t>
            </a:r>
            <a:endParaRPr sz="1600"/>
          </a:p>
          <a:p>
            <a:pPr marL="457200" marR="0" lvl="0" indent="-317500" algn="l" rtl="0">
              <a:lnSpc>
                <a:spcPct val="115000"/>
              </a:lnSpc>
              <a:spcBef>
                <a:spcPts val="0"/>
              </a:spcBef>
              <a:spcAft>
                <a:spcPts val="0"/>
              </a:spcAft>
              <a:buSzPts val="1400"/>
              <a:buChar char="●"/>
            </a:pPr>
            <a:r>
              <a:rPr lang="en-US" sz="1600"/>
              <a:t>Uczestnik potrafi zaprojektować kanały dystrybucji produktów </a:t>
            </a:r>
            <a:endParaRPr sz="1600"/>
          </a:p>
          <a:p>
            <a:pPr marL="457200" marR="0" lvl="0" indent="-317500" algn="l" rtl="0">
              <a:lnSpc>
                <a:spcPct val="115000"/>
              </a:lnSpc>
              <a:spcBef>
                <a:spcPts val="0"/>
              </a:spcBef>
              <a:spcAft>
                <a:spcPts val="0"/>
              </a:spcAft>
              <a:buSzPts val="1400"/>
              <a:buChar char="●"/>
            </a:pPr>
            <a:r>
              <a:rPr lang="en-US" sz="1600"/>
              <a:t>Uczestnik zna sposoby dotarcia do klientów na rynkach międzynarodowych</a:t>
            </a:r>
            <a:endParaRPr sz="1600"/>
          </a:p>
          <a:p>
            <a:pPr marL="457200" marR="0" lvl="0" indent="-317500" algn="l" rtl="0">
              <a:lnSpc>
                <a:spcPct val="115000"/>
              </a:lnSpc>
              <a:spcBef>
                <a:spcPts val="0"/>
              </a:spcBef>
              <a:spcAft>
                <a:spcPts val="0"/>
              </a:spcAft>
              <a:buSzPts val="1400"/>
              <a:buChar char="●"/>
            </a:pPr>
            <a:r>
              <a:rPr lang="en-US" sz="1600"/>
              <a:t>Uczestnik potrafi opracować plan dla zintegrowanego zarządzania logistyką </a:t>
            </a:r>
            <a:endParaRPr sz="1600"/>
          </a:p>
          <a:p>
            <a:pPr marL="457200" lvl="0" indent="-228600" algn="ctr" rtl="0">
              <a:lnSpc>
                <a:spcPct val="115000"/>
              </a:lnSpc>
              <a:spcBef>
                <a:spcPts val="0"/>
              </a:spcBef>
              <a:spcAft>
                <a:spcPts val="0"/>
              </a:spcAft>
              <a:buClr>
                <a:srgbClr val="666666"/>
              </a:buClr>
              <a:buSzPts val="1400"/>
              <a:buNone/>
            </a:pPr>
            <a:endParaRPr sz="1600"/>
          </a:p>
        </p:txBody>
      </p:sp>
      <p:sp>
        <p:nvSpPr>
          <p:cNvPr id="216" name="Google Shape;216;p17"/>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a:t>Część </a:t>
            </a:r>
            <a:r>
              <a:rPr lang="en-US" sz="1400" b="0" i="0" u="none" strike="noStrike" cap="none">
                <a:solidFill>
                  <a:srgbClr val="000000"/>
                </a:solidFill>
                <a:latin typeface="Arial"/>
                <a:ea typeface="Arial"/>
                <a:cs typeface="Arial"/>
                <a:sym typeface="Arial"/>
              </a:rPr>
              <a:t>3. </a:t>
            </a:r>
            <a:r>
              <a:rPr lang="en-US">
                <a:solidFill>
                  <a:schemeClr val="dk1"/>
                </a:solidFill>
              </a:rPr>
              <a:t>HANDEL MIĘDZYNARODOWY</a:t>
            </a:r>
            <a:endParaRPr sz="1400" b="0" i="0" u="none" strike="noStrike" cap="none">
              <a:solidFill>
                <a:srgbClr val="000000"/>
              </a:solidFill>
              <a:latin typeface="Arial"/>
              <a:ea typeface="Arial"/>
              <a:cs typeface="Arial"/>
              <a:sym typeface="Arial"/>
            </a:endParaRPr>
          </a:p>
        </p:txBody>
      </p:sp>
      <p:sp>
        <p:nvSpPr>
          <p:cNvPr id="217" name="Google Shape;217;p17"/>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n-U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n-US" sz="1050" b="0" i="0" u="none" strike="noStrike" cap="none">
                <a:solidFill>
                  <a:srgbClr val="000000"/>
                </a:solidFill>
                <a:latin typeface="Garamond"/>
                <a:ea typeface="Garamond"/>
                <a:cs typeface="Garamond"/>
                <a:sym typeface="Garamond"/>
              </a:rPr>
              <a:t> </a:t>
            </a:r>
            <a:endParaRPr/>
          </a:p>
        </p:txBody>
      </p:sp>
      <p:pic>
        <p:nvPicPr>
          <p:cNvPr id="218" name="Google Shape;218;p17"/>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19" name="Google Shape;219;p17"/>
          <p:cNvPicPr preferRelativeResize="0"/>
          <p:nvPr/>
        </p:nvPicPr>
        <p:blipFill rotWithShape="1">
          <a:blip r:embed="rId4">
            <a:alphaModFix/>
          </a:blip>
          <a:srcRect/>
          <a:stretch/>
        </p:blipFill>
        <p:spPr>
          <a:xfrm>
            <a:off x="7065975" y="151705"/>
            <a:ext cx="1913926" cy="41668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18"/>
          <p:cNvSpPr txBox="1">
            <a:spLocks noGrp="1"/>
          </p:cNvSpPr>
          <p:nvPr>
            <p:ph type="title"/>
          </p:nvPr>
        </p:nvSpPr>
        <p:spPr>
          <a:xfrm>
            <a:off x="1002911" y="793296"/>
            <a:ext cx="7138200" cy="1263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n-US" sz="3200">
                <a:solidFill>
                  <a:srgbClr val="F24F4F"/>
                </a:solidFill>
                <a:latin typeface="Cambria"/>
                <a:ea typeface="Cambria"/>
                <a:cs typeface="Cambria"/>
                <a:sym typeface="Cambria"/>
              </a:rPr>
              <a:t>Handel międzynarodowy dla mikroprzedsiębiorstw sektora sztuki i rzemiosł artystycznych</a:t>
            </a:r>
            <a:endParaRPr sz="3200">
              <a:solidFill>
                <a:srgbClr val="F24F4F"/>
              </a:solidFill>
              <a:latin typeface="Cambria"/>
              <a:ea typeface="Cambria"/>
              <a:cs typeface="Cambria"/>
              <a:sym typeface="Cambria"/>
            </a:endParaRPr>
          </a:p>
        </p:txBody>
      </p:sp>
      <p:sp>
        <p:nvSpPr>
          <p:cNvPr id="225" name="Google Shape;225;p18"/>
          <p:cNvSpPr txBox="1">
            <a:spLocks noGrp="1"/>
          </p:cNvSpPr>
          <p:nvPr>
            <p:ph type="body" idx="1"/>
          </p:nvPr>
        </p:nvSpPr>
        <p:spPr>
          <a:xfrm>
            <a:off x="464127" y="2163187"/>
            <a:ext cx="7994100" cy="24339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SzPts val="1400"/>
              <a:buChar char="●"/>
            </a:pPr>
            <a:r>
              <a:rPr lang="en-US"/>
              <a:t>Współczesne otoczenie przedsiębiorstw zmienia się w szybkim tempie. Zachodzące zmiany są wynikiem oddziaływania takich czynników, jak postęp technologiczny, globalizacja i deregulacja. Prowadzi to do zmiany zachowań konsumentów i przedsiębiorstw, jak też powstawania nowych wyzwań i możliwości.</a:t>
            </a:r>
            <a:endParaRPr/>
          </a:p>
          <a:p>
            <a:pPr marL="457200" marR="0" lvl="0" indent="-317500" algn="l" rtl="0">
              <a:lnSpc>
                <a:spcPct val="100000"/>
              </a:lnSpc>
              <a:spcBef>
                <a:spcPts val="0"/>
              </a:spcBef>
              <a:spcAft>
                <a:spcPts val="0"/>
              </a:spcAft>
              <a:buSzPts val="1400"/>
              <a:buChar char="●"/>
            </a:pPr>
            <a:r>
              <a:rPr lang="en-US"/>
              <a:t>Obecnie każda firma może wkraczać na rynki międzynarodowe, a dobra strategia dystrybucji pozwala stworzyć wartość dla firmy i uzyskać przewagę konkurencyjną.  </a:t>
            </a:r>
            <a:endParaRPr/>
          </a:p>
          <a:p>
            <a:pPr marL="457200" marR="0" lvl="0" indent="-317500" algn="l" rtl="0">
              <a:lnSpc>
                <a:spcPct val="100000"/>
              </a:lnSpc>
              <a:spcBef>
                <a:spcPts val="0"/>
              </a:spcBef>
              <a:spcAft>
                <a:spcPts val="0"/>
              </a:spcAft>
              <a:buSzPts val="1400"/>
              <a:buChar char="●"/>
            </a:pPr>
            <a:r>
              <a:rPr lang="en-US"/>
              <a:t>Przed rozpoczęciem procesu selekcji firma musi zdecydować o optymalnej liczbie rynków, na które będzie chciała wejść. Jest to decyzja strategiczna, w której możliwe są dwie skrajne alternatywy:. koncentracja lub dywersyfikacja. Pomiędzy tymi opcjami istnieją też różne opcje pośrednie.</a:t>
            </a:r>
            <a:endParaRPr/>
          </a:p>
        </p:txBody>
      </p:sp>
      <p:sp>
        <p:nvSpPr>
          <p:cNvPr id="226" name="Google Shape;226;p18"/>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n-U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n-US" sz="1050" b="0" i="0" u="none" strike="noStrike" cap="none">
                <a:solidFill>
                  <a:srgbClr val="000000"/>
                </a:solidFill>
                <a:latin typeface="Garamond"/>
                <a:ea typeface="Garamond"/>
                <a:cs typeface="Garamond"/>
                <a:sym typeface="Garamond"/>
              </a:rPr>
              <a:t> </a:t>
            </a:r>
            <a:endParaRPr/>
          </a:p>
        </p:txBody>
      </p:sp>
      <p:pic>
        <p:nvPicPr>
          <p:cNvPr id="227" name="Google Shape;227;p18"/>
          <p:cNvPicPr preferRelativeResize="0"/>
          <p:nvPr/>
        </p:nvPicPr>
        <p:blipFill rotWithShape="1">
          <a:blip r:embed="rId3">
            <a:alphaModFix/>
          </a:blip>
          <a:srcRect/>
          <a:stretch/>
        </p:blipFill>
        <p:spPr>
          <a:xfrm>
            <a:off x="7380896" y="4303643"/>
            <a:ext cx="1599006" cy="767121"/>
          </a:xfrm>
          <a:prstGeom prst="rect">
            <a:avLst/>
          </a:prstGeom>
          <a:noFill/>
          <a:ln>
            <a:noFill/>
          </a:ln>
        </p:spPr>
      </p:pic>
      <p:pic>
        <p:nvPicPr>
          <p:cNvPr id="228" name="Google Shape;228;p18"/>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29" name="Google Shape;229;p18"/>
          <p:cNvSpPr txBox="1"/>
          <p:nvPr/>
        </p:nvSpPr>
        <p:spPr>
          <a:xfrm>
            <a:off x="321613" y="89141"/>
            <a:ext cx="4139550" cy="30777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en-US">
                <a:solidFill>
                  <a:schemeClr val="dk1"/>
                </a:solidFill>
              </a:rPr>
              <a:t>Część 3. HANDEL MIĘDZYNARODOWY</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19"/>
          <p:cNvSpPr txBox="1">
            <a:spLocks noGrp="1"/>
          </p:cNvSpPr>
          <p:nvPr>
            <p:ph type="title"/>
          </p:nvPr>
        </p:nvSpPr>
        <p:spPr>
          <a:xfrm>
            <a:off x="559119" y="622837"/>
            <a:ext cx="7575953" cy="1007956"/>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3200">
                <a:solidFill>
                  <a:srgbClr val="F24F4F"/>
                </a:solidFill>
                <a:latin typeface="Cambria"/>
                <a:ea typeface="Cambria"/>
                <a:cs typeface="Cambria"/>
                <a:sym typeface="Cambria"/>
              </a:rPr>
              <a:t>Bariery wejścia na rynki globalne dla małych przedsiębiorstw</a:t>
            </a:r>
            <a:endParaRPr sz="3200" b="1">
              <a:solidFill>
                <a:srgbClr val="F24F4F"/>
              </a:solidFill>
              <a:latin typeface="Cambria"/>
              <a:ea typeface="Cambria"/>
              <a:cs typeface="Cambria"/>
              <a:sym typeface="Cambria"/>
            </a:endParaRPr>
          </a:p>
        </p:txBody>
      </p:sp>
      <p:sp>
        <p:nvSpPr>
          <p:cNvPr id="235" name="Google Shape;235;p19"/>
          <p:cNvSpPr txBox="1">
            <a:spLocks noGrp="1"/>
          </p:cNvSpPr>
          <p:nvPr>
            <p:ph type="body" idx="1"/>
          </p:nvPr>
        </p:nvSpPr>
        <p:spPr>
          <a:xfrm>
            <a:off x="796338" y="1524447"/>
            <a:ext cx="7551323" cy="2746788"/>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n-US" b="1"/>
              <a:t>Ograniczenia zasobów finansowych </a:t>
            </a:r>
            <a:r>
              <a:rPr lang="en-US"/>
              <a:t>mogą wpływać na różne aspekty działalności firmy. Firma z sektora sztuki i rzemiosł artystycznych działająca na rynkach międzynarodowych musi mieć środki na finansowanie działalności handlowej i marketingowej</a:t>
            </a:r>
            <a:endParaRPr/>
          </a:p>
          <a:p>
            <a:pPr marL="457200" lvl="0" indent="-317500" algn="l" rtl="0">
              <a:lnSpc>
                <a:spcPct val="115000"/>
              </a:lnSpc>
              <a:spcBef>
                <a:spcPts val="1000"/>
              </a:spcBef>
              <a:spcAft>
                <a:spcPts val="0"/>
              </a:spcAft>
              <a:buSzPts val="1400"/>
              <a:buChar char="●"/>
            </a:pPr>
            <a:r>
              <a:rPr lang="en-US" b="1"/>
              <a:t>Brak odpowiednich kadr</a:t>
            </a:r>
            <a:r>
              <a:rPr lang="en-US"/>
              <a:t> czasami objawia się tym, że wiele mikroprzedsiębiorstw nie ma pracowników mówiących w języku obcym lub znających zagraniczne techniki handlu </a:t>
            </a:r>
            <a:endParaRPr b="1"/>
          </a:p>
          <a:p>
            <a:pPr marL="457200" lvl="0" indent="-317500" algn="l" rtl="0">
              <a:lnSpc>
                <a:spcPct val="115000"/>
              </a:lnSpc>
              <a:spcBef>
                <a:spcPts val="1000"/>
              </a:spcBef>
              <a:spcAft>
                <a:spcPts val="0"/>
              </a:spcAft>
              <a:buSzPts val="1400"/>
              <a:buChar char="●"/>
            </a:pPr>
            <a:r>
              <a:rPr lang="en-US" b="1"/>
              <a:t>Trudności w identyfikacji potencjalnych klientów lub partnerów oraz możliwości biznesowych w innych krajach. </a:t>
            </a:r>
            <a:r>
              <a:rPr lang="en-US"/>
              <a:t>Wiele informacji można uzyskać przez Internet, ale konieczna jest umiejętność ich wyszukiwania właściwych informacji.</a:t>
            </a:r>
            <a:endParaRPr/>
          </a:p>
          <a:p>
            <a:pPr marL="914400" lvl="1" indent="-228600" algn="l" rtl="0">
              <a:lnSpc>
                <a:spcPct val="115000"/>
              </a:lnSpc>
              <a:spcBef>
                <a:spcPts val="1600"/>
              </a:spcBef>
              <a:spcAft>
                <a:spcPts val="0"/>
              </a:spcAft>
              <a:buSzPts val="1200"/>
              <a:buNone/>
            </a:pPr>
            <a:endParaRPr sz="1400"/>
          </a:p>
          <a:p>
            <a:pPr marL="457200" lvl="0" indent="-228600" algn="l" rtl="0">
              <a:lnSpc>
                <a:spcPct val="115000"/>
              </a:lnSpc>
              <a:spcBef>
                <a:spcPts val="0"/>
              </a:spcBef>
              <a:spcAft>
                <a:spcPts val="0"/>
              </a:spcAft>
              <a:buSzPts val="1400"/>
              <a:buNone/>
            </a:pPr>
            <a:endParaRPr/>
          </a:p>
        </p:txBody>
      </p:sp>
      <p:sp>
        <p:nvSpPr>
          <p:cNvPr id="236" name="Google Shape;236;p19"/>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n-U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n-US" sz="1050" b="0" i="0" u="none" strike="noStrike" cap="none">
                <a:solidFill>
                  <a:srgbClr val="000000"/>
                </a:solidFill>
                <a:latin typeface="Garamond"/>
                <a:ea typeface="Garamond"/>
                <a:cs typeface="Garamond"/>
                <a:sym typeface="Garamond"/>
              </a:rPr>
              <a:t> </a:t>
            </a:r>
            <a:endParaRPr/>
          </a:p>
        </p:txBody>
      </p:sp>
      <p:pic>
        <p:nvPicPr>
          <p:cNvPr id="237" name="Google Shape;237;p19"/>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38" name="Google Shape;238;p19"/>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39" name="Google Shape;239;p19"/>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en-US">
                <a:solidFill>
                  <a:schemeClr val="dk1"/>
                </a:solidFill>
              </a:rPr>
              <a:t>Część 3. HANDEL MIĘDZYNARODOWY</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20"/>
          <p:cNvSpPr txBox="1">
            <a:spLocks noGrp="1"/>
          </p:cNvSpPr>
          <p:nvPr>
            <p:ph type="title"/>
          </p:nvPr>
        </p:nvSpPr>
        <p:spPr>
          <a:xfrm>
            <a:off x="1100458" y="25195"/>
            <a:ext cx="7138200" cy="1263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n-US">
                <a:solidFill>
                  <a:srgbClr val="F24F4F"/>
                </a:solidFill>
                <a:latin typeface="Cambria"/>
                <a:ea typeface="Cambria"/>
                <a:cs typeface="Cambria"/>
                <a:sym typeface="Cambria"/>
              </a:rPr>
              <a:t>Wejście na rynki globalne</a:t>
            </a:r>
            <a:endParaRPr>
              <a:solidFill>
                <a:srgbClr val="F24F4F"/>
              </a:solidFill>
              <a:latin typeface="Cambria"/>
              <a:ea typeface="Cambria"/>
              <a:cs typeface="Cambria"/>
              <a:sym typeface="Cambria"/>
            </a:endParaRPr>
          </a:p>
        </p:txBody>
      </p:sp>
      <p:sp>
        <p:nvSpPr>
          <p:cNvPr id="245" name="Google Shape;245;p20"/>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n-U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n-US" sz="1050" b="0" i="0" u="none" strike="noStrike" cap="none">
                <a:solidFill>
                  <a:srgbClr val="000000"/>
                </a:solidFill>
                <a:latin typeface="Garamond"/>
                <a:ea typeface="Garamond"/>
                <a:cs typeface="Garamond"/>
                <a:sym typeface="Garamond"/>
              </a:rPr>
              <a:t> </a:t>
            </a:r>
            <a:endParaRPr/>
          </a:p>
        </p:txBody>
      </p:sp>
      <p:pic>
        <p:nvPicPr>
          <p:cNvPr id="246" name="Google Shape;246;p20"/>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47" name="Google Shape;247;p20"/>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48" name="Google Shape;248;p20"/>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en-US">
                <a:solidFill>
                  <a:schemeClr val="dk1"/>
                </a:solidFill>
              </a:rPr>
              <a:t>Część 3. HANDEL MIĘDZYNARODOWY</a:t>
            </a:r>
            <a:endParaRPr sz="1400" b="0" i="0" u="none" strike="noStrike" cap="none">
              <a:solidFill>
                <a:srgbClr val="000000"/>
              </a:solidFill>
              <a:latin typeface="Arial"/>
              <a:ea typeface="Arial"/>
              <a:cs typeface="Arial"/>
              <a:sym typeface="Arial"/>
            </a:endParaRPr>
          </a:p>
        </p:txBody>
      </p:sp>
      <p:sp>
        <p:nvSpPr>
          <p:cNvPr id="249" name="Google Shape;249;p20"/>
          <p:cNvSpPr txBox="1">
            <a:spLocks noGrp="1"/>
          </p:cNvSpPr>
          <p:nvPr>
            <p:ph type="body" idx="1"/>
          </p:nvPr>
        </p:nvSpPr>
        <p:spPr>
          <a:xfrm>
            <a:off x="561109" y="1459134"/>
            <a:ext cx="7848599" cy="2696214"/>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SzPts val="1400"/>
              <a:buChar char="●"/>
            </a:pPr>
            <a:r>
              <a:rPr lang="en-US" sz="1600"/>
              <a:t>Wielkość firmy jest kluczowym warunkiem internacjonalizacji, być może najważniejszym. </a:t>
            </a:r>
            <a:endParaRPr sz="1600"/>
          </a:p>
          <a:p>
            <a:pPr marL="457200" marR="0" lvl="0" indent="-317500" algn="l" rtl="0">
              <a:lnSpc>
                <a:spcPct val="115000"/>
              </a:lnSpc>
              <a:spcBef>
                <a:spcPts val="0"/>
              </a:spcBef>
              <a:spcAft>
                <a:spcPts val="0"/>
              </a:spcAft>
              <a:buSzPts val="1400"/>
              <a:buChar char="●"/>
            </a:pPr>
            <a:r>
              <a:rPr lang="en-US" sz="1600"/>
              <a:t>Gdy firmy, które same nie osiągną minimalnej wielkości, mogą to zrekompensować innymi mechanizmami: współpracą lub stowarzyszeniem partnerstw z innymi firmami, skorzystaniem z usług doradców ds. handlu zagranicznego. </a:t>
            </a:r>
            <a:endParaRPr sz="1600"/>
          </a:p>
          <a:p>
            <a:pPr marL="457200" lvl="0" indent="-317500" algn="l" rtl="0">
              <a:lnSpc>
                <a:spcPct val="115000"/>
              </a:lnSpc>
              <a:spcBef>
                <a:spcPts val="0"/>
              </a:spcBef>
              <a:spcAft>
                <a:spcPts val="0"/>
              </a:spcAft>
              <a:buSzPts val="1400"/>
              <a:buChar char="●"/>
            </a:pPr>
            <a:r>
              <a:rPr lang="en-US" sz="1600"/>
              <a:t>Tworzenie konsorcjów eksportowych jest atrakcyjną szansą dla przedsiębiorstw z sektora sztuki i rzemiosł artystycznych </a:t>
            </a:r>
            <a:endParaRPr sz="16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21"/>
          <p:cNvSpPr txBox="1">
            <a:spLocks noGrp="1"/>
          </p:cNvSpPr>
          <p:nvPr>
            <p:ph type="title"/>
          </p:nvPr>
        </p:nvSpPr>
        <p:spPr>
          <a:xfrm>
            <a:off x="1100458" y="25195"/>
            <a:ext cx="7138200" cy="1263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n-US">
                <a:solidFill>
                  <a:srgbClr val="F24F4F"/>
                </a:solidFill>
                <a:latin typeface="Cambria"/>
                <a:ea typeface="Cambria"/>
                <a:cs typeface="Cambria"/>
                <a:sym typeface="Cambria"/>
              </a:rPr>
              <a:t>Wybór kanału dystrybucji</a:t>
            </a:r>
            <a:endParaRPr/>
          </a:p>
        </p:txBody>
      </p:sp>
      <p:sp>
        <p:nvSpPr>
          <p:cNvPr id="255" name="Google Shape;255;p21"/>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n-U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n-US" sz="1050" b="0" i="0" u="none" strike="noStrike" cap="none">
                <a:solidFill>
                  <a:srgbClr val="000000"/>
                </a:solidFill>
                <a:latin typeface="Garamond"/>
                <a:ea typeface="Garamond"/>
                <a:cs typeface="Garamond"/>
                <a:sym typeface="Garamond"/>
              </a:rPr>
              <a:t> </a:t>
            </a:r>
            <a:endParaRPr/>
          </a:p>
        </p:txBody>
      </p:sp>
      <p:pic>
        <p:nvPicPr>
          <p:cNvPr id="256" name="Google Shape;256;p21"/>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57" name="Google Shape;257;p21"/>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58" name="Google Shape;258;p21"/>
          <p:cNvSpPr txBox="1"/>
          <p:nvPr/>
        </p:nvSpPr>
        <p:spPr>
          <a:xfrm>
            <a:off x="432450" y="206156"/>
            <a:ext cx="4139700" cy="307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en-US">
                <a:solidFill>
                  <a:schemeClr val="dk1"/>
                </a:solidFill>
              </a:rPr>
              <a:t>Część 3. HANDEL MIĘDZYNARODOWY</a:t>
            </a:r>
            <a:endParaRPr sz="1400" b="0" i="0" u="none" strike="noStrike" cap="none">
              <a:solidFill>
                <a:srgbClr val="000000"/>
              </a:solidFill>
              <a:latin typeface="Arial"/>
              <a:ea typeface="Arial"/>
              <a:cs typeface="Arial"/>
              <a:sym typeface="Arial"/>
            </a:endParaRPr>
          </a:p>
        </p:txBody>
      </p:sp>
      <p:sp>
        <p:nvSpPr>
          <p:cNvPr id="259" name="Google Shape;259;p21"/>
          <p:cNvSpPr txBox="1">
            <a:spLocks noGrp="1"/>
          </p:cNvSpPr>
          <p:nvPr>
            <p:ph type="body" idx="1"/>
          </p:nvPr>
        </p:nvSpPr>
        <p:spPr>
          <a:xfrm>
            <a:off x="581890" y="1362151"/>
            <a:ext cx="8091055" cy="3043593"/>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n-US" sz="1600"/>
              <a:t>Mikroprzedsiębiorstwa z sektora sztuki i rzemiosł artystycznych mogą przekazać część zadań sprzedażowych do pośredników. akie delegowanie oznacza jednak utratę kontroli nad procesem i tym, do kogo produkty ostatecznie trafiają.</a:t>
            </a:r>
            <a:endParaRPr sz="1600"/>
          </a:p>
          <a:p>
            <a:pPr marL="914400" marR="0" lvl="1" indent="-304800" algn="l" rtl="0">
              <a:lnSpc>
                <a:spcPct val="115000"/>
              </a:lnSpc>
              <a:spcBef>
                <a:spcPts val="0"/>
              </a:spcBef>
              <a:spcAft>
                <a:spcPts val="0"/>
              </a:spcAft>
              <a:buSzPts val="1200"/>
              <a:buChar char="○"/>
            </a:pPr>
            <a:r>
              <a:rPr lang="en-US" sz="1600"/>
              <a:t>wielu producentów nie ma wystarczających zasobów, by prowadzić działania marketingowe i sprzedażowe w sposób bezpośredni</a:t>
            </a:r>
            <a:endParaRPr sz="1600"/>
          </a:p>
          <a:p>
            <a:pPr marL="914400" marR="0" lvl="1" indent="-304800" algn="l" rtl="0">
              <a:lnSpc>
                <a:spcPct val="115000"/>
              </a:lnSpc>
              <a:spcBef>
                <a:spcPts val="0"/>
              </a:spcBef>
              <a:spcAft>
                <a:spcPts val="0"/>
              </a:spcAft>
              <a:buSzPts val="1200"/>
              <a:buChar char="○"/>
            </a:pPr>
            <a:r>
              <a:rPr lang="en-US" sz="1600"/>
              <a:t>działania marketingowe i sprzedaż bezpośrednia nie są skuteczne w przypadku niektórych produktów</a:t>
            </a:r>
            <a:endParaRPr sz="1600"/>
          </a:p>
          <a:p>
            <a:pPr marL="914400" marR="0" lvl="1" indent="-304800" algn="l" rtl="0">
              <a:lnSpc>
                <a:spcPct val="115000"/>
              </a:lnSpc>
              <a:spcBef>
                <a:spcPts val="0"/>
              </a:spcBef>
              <a:spcAft>
                <a:spcPts val="0"/>
              </a:spcAft>
              <a:buSzPts val="1200"/>
              <a:buChar char="○"/>
            </a:pPr>
            <a:r>
              <a:rPr lang="en-US" sz="1600"/>
              <a:t>producenci, którzy tworzą własne kanały dystrybucji mogą zdobyć przewagę poprzez inwestycje we własny biznes </a:t>
            </a:r>
            <a:endParaRPr/>
          </a:p>
          <a:p>
            <a:pPr marL="139700" lvl="0" indent="0" algn="l" rtl="0">
              <a:lnSpc>
                <a:spcPct val="115000"/>
              </a:lnSpc>
              <a:spcBef>
                <a:spcPts val="0"/>
              </a:spcBef>
              <a:spcAft>
                <a:spcPts val="0"/>
              </a:spcAft>
              <a:buSzPts val="1400"/>
              <a:buNone/>
            </a:pPr>
            <a:endParaRPr sz="1600"/>
          </a:p>
          <a:p>
            <a:pPr marL="139700" lvl="0" indent="0" algn="l" rtl="0">
              <a:lnSpc>
                <a:spcPct val="115000"/>
              </a:lnSpc>
              <a:spcBef>
                <a:spcPts val="0"/>
              </a:spcBef>
              <a:spcAft>
                <a:spcPts val="0"/>
              </a:spcAft>
              <a:buSzPts val="1400"/>
              <a:buNone/>
            </a:pPr>
            <a:endParaRPr sz="16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22"/>
          <p:cNvSpPr txBox="1">
            <a:spLocks noGrp="1"/>
          </p:cNvSpPr>
          <p:nvPr>
            <p:ph type="title"/>
          </p:nvPr>
        </p:nvSpPr>
        <p:spPr>
          <a:xfrm>
            <a:off x="457200" y="0"/>
            <a:ext cx="8345824" cy="524933"/>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n-US" sz="3200">
                <a:solidFill>
                  <a:srgbClr val="F24F4F"/>
                </a:solidFill>
                <a:latin typeface="Cambria"/>
                <a:ea typeface="Cambria"/>
                <a:cs typeface="Cambria"/>
                <a:sym typeface="Cambria"/>
              </a:rPr>
              <a:t>  </a:t>
            </a:r>
            <a:endParaRPr/>
          </a:p>
        </p:txBody>
      </p:sp>
      <p:sp>
        <p:nvSpPr>
          <p:cNvPr id="265" name="Google Shape;265;p22"/>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n-U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n-US" sz="1050" b="0" i="0" u="none" strike="noStrike" cap="none">
                <a:solidFill>
                  <a:srgbClr val="000000"/>
                </a:solidFill>
                <a:latin typeface="Garamond"/>
                <a:ea typeface="Garamond"/>
                <a:cs typeface="Garamond"/>
                <a:sym typeface="Garamond"/>
              </a:rPr>
              <a:t> </a:t>
            </a:r>
            <a:endParaRPr/>
          </a:p>
        </p:txBody>
      </p:sp>
      <p:pic>
        <p:nvPicPr>
          <p:cNvPr id="266" name="Google Shape;266;p22"/>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67" name="Google Shape;267;p22"/>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68" name="Google Shape;268;p22"/>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en-US">
                <a:solidFill>
                  <a:schemeClr val="dk1"/>
                </a:solidFill>
              </a:rPr>
              <a:t>Część 3. HANDEL MIĘDZYNARODOWY</a:t>
            </a:r>
            <a:endParaRPr sz="1400" b="0" i="0" u="none" strike="noStrike" cap="none">
              <a:solidFill>
                <a:srgbClr val="000000"/>
              </a:solidFill>
              <a:latin typeface="Arial"/>
              <a:ea typeface="Arial"/>
              <a:cs typeface="Arial"/>
              <a:sym typeface="Arial"/>
            </a:endParaRPr>
          </a:p>
        </p:txBody>
      </p:sp>
      <p:sp>
        <p:nvSpPr>
          <p:cNvPr id="269" name="Google Shape;269;p22"/>
          <p:cNvSpPr/>
          <p:nvPr/>
        </p:nvSpPr>
        <p:spPr>
          <a:xfrm>
            <a:off x="4571999" y="2299675"/>
            <a:ext cx="2745000" cy="669000"/>
          </a:xfrm>
          <a:prstGeom prst="chevron">
            <a:avLst>
              <a:gd name="adj" fmla="val 50000"/>
            </a:avLst>
          </a:prstGeom>
          <a:solidFill>
            <a:srgbClr val="D8382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a:solidFill>
                  <a:srgbClr val="FFFFFF"/>
                </a:solidFill>
                <a:latin typeface="Roboto"/>
                <a:ea typeface="Roboto"/>
                <a:cs typeface="Roboto"/>
                <a:sym typeface="Roboto"/>
              </a:rPr>
              <a:t>Identyfikacja głównych alternatyw w obrębie kanałów dystrybucji</a:t>
            </a:r>
            <a:endParaRPr>
              <a:solidFill>
                <a:srgbClr val="FFFFFF"/>
              </a:solidFill>
              <a:latin typeface="Roboto"/>
              <a:ea typeface="Roboto"/>
              <a:cs typeface="Roboto"/>
              <a:sym typeface="Roboto"/>
            </a:endParaRPr>
          </a:p>
        </p:txBody>
      </p:sp>
      <p:sp>
        <p:nvSpPr>
          <p:cNvPr id="270" name="Google Shape;270;p22"/>
          <p:cNvSpPr/>
          <p:nvPr/>
        </p:nvSpPr>
        <p:spPr>
          <a:xfrm>
            <a:off x="397400" y="2299675"/>
            <a:ext cx="2344200" cy="669000"/>
          </a:xfrm>
          <a:prstGeom prst="homePlate">
            <a:avLst>
              <a:gd name="adj" fmla="val 50000"/>
            </a:avLst>
          </a:prstGeom>
          <a:solidFill>
            <a:srgbClr val="80201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a:solidFill>
                  <a:srgbClr val="FFFFFF"/>
                </a:solidFill>
                <a:latin typeface="Roboto"/>
                <a:ea typeface="Roboto"/>
                <a:cs typeface="Roboto"/>
                <a:sym typeface="Roboto"/>
              </a:rPr>
              <a:t>Analiza potrzeb klienta</a:t>
            </a:r>
            <a:endParaRPr>
              <a:solidFill>
                <a:srgbClr val="FFFFFF"/>
              </a:solidFill>
              <a:latin typeface="Roboto"/>
              <a:ea typeface="Roboto"/>
              <a:cs typeface="Roboto"/>
              <a:sym typeface="Roboto"/>
            </a:endParaRPr>
          </a:p>
        </p:txBody>
      </p:sp>
      <p:sp>
        <p:nvSpPr>
          <p:cNvPr id="271" name="Google Shape;271;p22"/>
          <p:cNvSpPr/>
          <p:nvPr/>
        </p:nvSpPr>
        <p:spPr>
          <a:xfrm>
            <a:off x="2401801" y="2299675"/>
            <a:ext cx="2546700" cy="669000"/>
          </a:xfrm>
          <a:prstGeom prst="chevron">
            <a:avLst>
              <a:gd name="adj" fmla="val 50000"/>
            </a:avLst>
          </a:prstGeom>
          <a:solidFill>
            <a:srgbClr val="B02C2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a:solidFill>
                  <a:srgbClr val="FFFFFF"/>
                </a:solidFill>
                <a:latin typeface="Roboto"/>
                <a:ea typeface="Roboto"/>
                <a:cs typeface="Roboto"/>
                <a:sym typeface="Roboto"/>
              </a:rPr>
              <a:t>Określenie charakterystyk kanałów dystrybucji</a:t>
            </a:r>
            <a:endParaRPr>
              <a:solidFill>
                <a:srgbClr val="FFFFFF"/>
              </a:solidFill>
              <a:latin typeface="Roboto"/>
              <a:ea typeface="Roboto"/>
              <a:cs typeface="Roboto"/>
              <a:sym typeface="Roboto"/>
            </a:endParaRPr>
          </a:p>
        </p:txBody>
      </p:sp>
      <p:sp>
        <p:nvSpPr>
          <p:cNvPr id="272" name="Google Shape;272;p22"/>
          <p:cNvSpPr/>
          <p:nvPr/>
        </p:nvSpPr>
        <p:spPr>
          <a:xfrm>
            <a:off x="6912246" y="2299675"/>
            <a:ext cx="1779300" cy="669000"/>
          </a:xfrm>
          <a:prstGeom prst="chevron">
            <a:avLst>
              <a:gd name="adj" fmla="val 50000"/>
            </a:avLst>
          </a:prstGeom>
          <a:solidFill>
            <a:srgbClr val="CC412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a:solidFill>
                  <a:srgbClr val="FFFFFF"/>
                </a:solidFill>
                <a:latin typeface="Roboto"/>
                <a:ea typeface="Roboto"/>
                <a:cs typeface="Roboto"/>
                <a:sym typeface="Roboto"/>
              </a:rPr>
              <a:t>Ocena głównych alternatyw</a:t>
            </a:r>
            <a:endParaRPr>
              <a:solidFill>
                <a:srgbClr val="FFFFFF"/>
              </a:solidFill>
              <a:latin typeface="Roboto"/>
              <a:ea typeface="Roboto"/>
              <a:cs typeface="Roboto"/>
              <a:sym typeface="Roboto"/>
            </a:endParaRPr>
          </a:p>
        </p:txBody>
      </p:sp>
      <p:sp>
        <p:nvSpPr>
          <p:cNvPr id="273" name="Google Shape;273;p22"/>
          <p:cNvSpPr txBox="1"/>
          <p:nvPr/>
        </p:nvSpPr>
        <p:spPr>
          <a:xfrm>
            <a:off x="432450" y="206156"/>
            <a:ext cx="4139700" cy="307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solidFill>
                  <a:schemeClr val="dk1"/>
                </a:solidFill>
              </a:rPr>
              <a:t>Część 3. HANDEL MIĘDZYNARODOWY</a:t>
            </a:r>
            <a:endParaRPr sz="1400" b="0" i="0" u="none" strike="noStrike" cap="none">
              <a:solidFill>
                <a:srgbClr val="000000"/>
              </a:solidFill>
              <a:latin typeface="Arial"/>
              <a:ea typeface="Arial"/>
              <a:cs typeface="Arial"/>
              <a:sym typeface="Arial"/>
            </a:endParaRPr>
          </a:p>
        </p:txBody>
      </p:sp>
      <p:sp>
        <p:nvSpPr>
          <p:cNvPr id="274" name="Google Shape;274;p22"/>
          <p:cNvSpPr txBox="1">
            <a:spLocks noGrp="1"/>
          </p:cNvSpPr>
          <p:nvPr>
            <p:ph type="title"/>
          </p:nvPr>
        </p:nvSpPr>
        <p:spPr>
          <a:xfrm>
            <a:off x="67643" y="1046583"/>
            <a:ext cx="9008700" cy="774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n-US">
                <a:solidFill>
                  <a:srgbClr val="F24F4F"/>
                </a:solidFill>
                <a:latin typeface="Cambria"/>
                <a:ea typeface="Cambria"/>
                <a:cs typeface="Cambria"/>
                <a:sym typeface="Cambria"/>
              </a:rPr>
              <a:t>Kształtowanie systemu kanałów dystrybucji</a:t>
            </a:r>
            <a:endParaRPr>
              <a:solidFill>
                <a:srgbClr val="F24F4F"/>
              </a:solidFill>
              <a:latin typeface="Cambria"/>
              <a:ea typeface="Cambria"/>
              <a:cs typeface="Cambria"/>
              <a:sym typeface="Cambria"/>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1113</Words>
  <Application>Microsoft Macintosh PowerPoint</Application>
  <PresentationFormat>Pokaz na ekranie (16:9)</PresentationFormat>
  <Paragraphs>82</Paragraphs>
  <Slides>12</Slides>
  <Notes>12</Notes>
  <HiddenSlides>0</HiddenSlides>
  <MMClips>0</MMClips>
  <ScaleCrop>false</ScaleCrop>
  <HeadingPairs>
    <vt:vector size="6" baseType="variant">
      <vt:variant>
        <vt:lpstr>Używane czcionki</vt:lpstr>
      </vt:variant>
      <vt:variant>
        <vt:i4>7</vt:i4>
      </vt:variant>
      <vt:variant>
        <vt:lpstr>Motyw</vt:lpstr>
      </vt:variant>
      <vt:variant>
        <vt:i4>1</vt:i4>
      </vt:variant>
      <vt:variant>
        <vt:lpstr>Tytuły slajdów</vt:lpstr>
      </vt:variant>
      <vt:variant>
        <vt:i4>12</vt:i4>
      </vt:variant>
    </vt:vector>
  </HeadingPairs>
  <TitlesOfParts>
    <vt:vector size="20" baseType="lpstr">
      <vt:lpstr>Roboto</vt:lpstr>
      <vt:lpstr>EB Garamond</vt:lpstr>
      <vt:lpstr>Century Gothic</vt:lpstr>
      <vt:lpstr>Cambria</vt:lpstr>
      <vt:lpstr>EB Garamond Regular</vt:lpstr>
      <vt:lpstr>Arial</vt:lpstr>
      <vt:lpstr>Garamond</vt:lpstr>
      <vt:lpstr>Simple Light</vt:lpstr>
      <vt:lpstr> ARTCademy “Arts and Crafts Academy”</vt:lpstr>
      <vt:lpstr>Moduł 2  STRATEGIA DLA START-UPÓW I PRZEDSIĘBIORCÓW Z SEKTORA SZTUKI I RZEMIOSŁ ARTYSTYCZNYCH  </vt:lpstr>
      <vt:lpstr>CZĘŚĆ  3 HANDEL MIĘDZYNARODOWY, DYSTRYBUCJA I LOGISTYKA</vt:lpstr>
      <vt:lpstr>Efekty uczenia</vt:lpstr>
      <vt:lpstr>Handel międzynarodowy dla mikroprzedsiębiorstw sektora sztuki i rzemiosł artystycznych</vt:lpstr>
      <vt:lpstr>Bariery wejścia na rynki globalne dla małych przedsiębiorstw</vt:lpstr>
      <vt:lpstr>Wejście na rynki globalne</vt:lpstr>
      <vt:lpstr>Wybór kanału dystrybucji</vt:lpstr>
      <vt:lpstr>  </vt:lpstr>
      <vt:lpstr>Zadania dystrybucji</vt:lpstr>
      <vt:lpstr>Zintegrowane zarządzanie logistyczne</vt:lpstr>
      <vt:lpstr>DZIĘKUJEMY!</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ARTCademy “Arts and Crafts Academy”</dc:title>
  <cp:lastModifiedBy>Microsoft Office User</cp:lastModifiedBy>
  <cp:revision>1</cp:revision>
  <dcterms:modified xsi:type="dcterms:W3CDTF">2020-02-07T21:49:49Z</dcterms:modified>
</cp:coreProperties>
</file>