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entury Gothic" panose="020B0502020202020204" pitchFamily="34" charset="0"/>
      <p:regular r:id="rId15"/>
      <p:bold r:id="rId16"/>
      <p:italic r:id="rId17"/>
      <p:boldItalic r:id="rId18"/>
    </p:embeddedFont>
    <p:embeddedFont>
      <p:font typeface="EB Garamond" pitchFamily="2" charset="0"/>
      <p:regular r:id="rId19"/>
      <p:bold r:id="rId20"/>
      <p:italic r:id="rId21"/>
      <p:boldItalic r:id="rId22"/>
    </p:embeddedFont>
    <p:embeddedFont>
      <p:font typeface="EB Garamond Regular" pitchFamily="2" charset="0"/>
      <p:regular r:id="rId23"/>
      <p:bold r:id="rId24"/>
      <p:italic r:id="rId25"/>
      <p:boldItalic r:id="rId26"/>
    </p:embeddedFont>
    <p:embeddedFont>
      <p:font typeface="Garamond" panose="02020404030301010803" pitchFamily="18"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1589"/>
  </p:normalViewPr>
  <p:slideViewPr>
    <p:cSldViewPr snapToGrid="0">
      <p:cViewPr varScale="1">
        <p:scale>
          <a:sx n="62" d="100"/>
          <a:sy n="62" d="100"/>
        </p:scale>
        <p:origin x="14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2105247" y="1"/>
            <a:ext cx="7038766" cy="5138761"/>
            <a:chOff x="3388636" y="43347"/>
            <a:chExt cx="5755327" cy="4201767"/>
          </a:xfrm>
        </p:grpSpPr>
        <p:sp>
          <p:nvSpPr>
            <p:cNvPr id="12" name="Google Shape;12;p2"/>
            <p:cNvSpPr/>
            <p:nvPr/>
          </p:nvSpPr>
          <p:spPr>
            <a:xfrm>
              <a:off x="3837147"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4285658"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734169"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182681"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5631192"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6079703"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6528215"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6976726"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25229"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873740"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8322251"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
            <p:cNvSpPr/>
            <p:nvPr/>
          </p:nvSpPr>
          <p:spPr>
            <a:xfrm>
              <a:off x="8770763" y="1754163"/>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
            <p:cNvSpPr/>
            <p:nvPr/>
          </p:nvSpPr>
          <p:spPr>
            <a:xfrm>
              <a:off x="3837147"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
            <p:cNvSpPr/>
            <p:nvPr/>
          </p:nvSpPr>
          <p:spPr>
            <a:xfrm>
              <a:off x="4285658"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
            <p:cNvSpPr/>
            <p:nvPr/>
          </p:nvSpPr>
          <p:spPr>
            <a:xfrm>
              <a:off x="4734169"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
            <p:cNvSpPr/>
            <p:nvPr/>
          </p:nvSpPr>
          <p:spPr>
            <a:xfrm>
              <a:off x="5182681"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
            <p:cNvSpPr/>
            <p:nvPr/>
          </p:nvSpPr>
          <p:spPr>
            <a:xfrm>
              <a:off x="5631192"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
            <p:cNvSpPr/>
            <p:nvPr/>
          </p:nvSpPr>
          <p:spPr>
            <a:xfrm>
              <a:off x="6079703"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
            <p:cNvSpPr/>
            <p:nvPr/>
          </p:nvSpPr>
          <p:spPr>
            <a:xfrm>
              <a:off x="6528215"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
            <p:cNvSpPr/>
            <p:nvPr/>
          </p:nvSpPr>
          <p:spPr>
            <a:xfrm>
              <a:off x="6976726"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
            <p:cNvSpPr/>
            <p:nvPr/>
          </p:nvSpPr>
          <p:spPr>
            <a:xfrm>
              <a:off x="7425229"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
            <p:cNvSpPr/>
            <p:nvPr/>
          </p:nvSpPr>
          <p:spPr>
            <a:xfrm>
              <a:off x="7873740"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
            <p:cNvSpPr/>
            <p:nvPr/>
          </p:nvSpPr>
          <p:spPr>
            <a:xfrm>
              <a:off x="8322251"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
            <p:cNvSpPr/>
            <p:nvPr/>
          </p:nvSpPr>
          <p:spPr>
            <a:xfrm>
              <a:off x="8770763" y="1326459"/>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
            <p:cNvSpPr/>
            <p:nvPr/>
          </p:nvSpPr>
          <p:spPr>
            <a:xfrm>
              <a:off x="3837147"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
            <p:cNvSpPr/>
            <p:nvPr/>
          </p:nvSpPr>
          <p:spPr>
            <a:xfrm>
              <a:off x="4285658"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
            <p:cNvSpPr/>
            <p:nvPr/>
          </p:nvSpPr>
          <p:spPr>
            <a:xfrm>
              <a:off x="4734169"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5182681"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5631192"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079703"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6528215"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6976726"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7425229"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
            <p:cNvSpPr/>
            <p:nvPr/>
          </p:nvSpPr>
          <p:spPr>
            <a:xfrm>
              <a:off x="7873740"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
            <p:cNvSpPr/>
            <p:nvPr/>
          </p:nvSpPr>
          <p:spPr>
            <a:xfrm>
              <a:off x="8322251"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8770763" y="898755"/>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3388636"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3837147"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4285658"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4734169"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182681"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
            <p:cNvSpPr/>
            <p:nvPr/>
          </p:nvSpPr>
          <p:spPr>
            <a:xfrm>
              <a:off x="5631192"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
            <p:cNvSpPr/>
            <p:nvPr/>
          </p:nvSpPr>
          <p:spPr>
            <a:xfrm>
              <a:off x="6079703"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6528215"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6976726"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7425229"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7873740"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a:off x="8322251"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a:off x="8770763" y="471051"/>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a:off x="3388636"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a:off x="3837147"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a:off x="4285658"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p:nvPr/>
          </p:nvSpPr>
          <p:spPr>
            <a:xfrm>
              <a:off x="4734169" y="4336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p:cNvSpPr/>
            <p:nvPr/>
          </p:nvSpPr>
          <p:spPr>
            <a:xfrm>
              <a:off x="5182681"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31192"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6079703"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6528215"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6976726"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7425229"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7873740"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8322251"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8770763" y="43347"/>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3837147"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4285658"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2"/>
            <p:cNvSpPr/>
            <p:nvPr/>
          </p:nvSpPr>
          <p:spPr>
            <a:xfrm>
              <a:off x="4734169"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182681"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631192"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6079703"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6528215"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6976726"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7425229"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7873740"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8322251"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8770763" y="3871914"/>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3837147"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4285658"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
            <p:cNvSpPr/>
            <p:nvPr/>
          </p:nvSpPr>
          <p:spPr>
            <a:xfrm>
              <a:off x="4734169"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182681"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31192"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a:off x="6079703"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a:off x="6528215"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a:off x="6976726"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a:off x="7425229"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a:off x="7873740"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a:off x="8322251"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a:off x="8770763" y="3444210"/>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a:off x="3837147"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4285658"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a:off x="4734169"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5182681"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5631192"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6079703"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6528215"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6976726"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7425229"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7873740"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8322251"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8770763" y="3016506"/>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3837147"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a:off x="4285658"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a:off x="4734169"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5182681"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5631192"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6079703"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6528215"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6976726"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7425229"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7873740"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a:off x="8322251"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a:off x="8770763" y="2588802"/>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a:off x="3837147"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a:off x="4285658"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4734169"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a:off x="5182681"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a:off x="5631192"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a:off x="6079703"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a:off x="6528215"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a:off x="6976726"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a:off x="7425229"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a:off x="7873740"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a:off x="8322251"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a:off x="8770763" y="2161098"/>
              <a:ext cx="373200" cy="373200"/>
            </a:xfrm>
            <a:prstGeom prst="ellipse">
              <a:avLst/>
            </a:prstGeom>
            <a:solidFill>
              <a:srgbClr val="DEDEDE">
                <a:alpha val="1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 name="Google Shape;134;p2"/>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
          <p:cNvSpPr txBox="1">
            <a:spLocks noGrp="1"/>
          </p:cNvSpPr>
          <p:nvPr>
            <p:ph type="ctrTitle"/>
          </p:nvPr>
        </p:nvSpPr>
        <p:spPr>
          <a:xfrm>
            <a:off x="992425" y="1799775"/>
            <a:ext cx="3136800" cy="1739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dk1"/>
              </a:buClr>
              <a:buSzPts val="3600"/>
              <a:buNone/>
              <a:defRPr sz="3600" b="1">
                <a:solidFill>
                  <a:srgbClr val="E06666"/>
                </a:solidFill>
              </a:defRPr>
            </a:lvl1pPr>
            <a:lvl2pPr lvl="1" algn="l">
              <a:lnSpc>
                <a:spcPct val="100000"/>
              </a:lnSpc>
              <a:spcBef>
                <a:spcPts val="0"/>
              </a:spcBef>
              <a:spcAft>
                <a:spcPts val="0"/>
              </a:spcAft>
              <a:buClr>
                <a:schemeClr val="dk1"/>
              </a:buClr>
              <a:buSzPts val="3600"/>
              <a:buNone/>
              <a:defRPr sz="3600" b="1">
                <a:solidFill>
                  <a:srgbClr val="E06666"/>
                </a:solidFill>
              </a:defRPr>
            </a:lvl2pPr>
            <a:lvl3pPr lvl="2" algn="l">
              <a:lnSpc>
                <a:spcPct val="100000"/>
              </a:lnSpc>
              <a:spcBef>
                <a:spcPts val="0"/>
              </a:spcBef>
              <a:spcAft>
                <a:spcPts val="0"/>
              </a:spcAft>
              <a:buClr>
                <a:schemeClr val="dk1"/>
              </a:buClr>
              <a:buSzPts val="3600"/>
              <a:buNone/>
              <a:defRPr sz="3600" b="1">
                <a:solidFill>
                  <a:srgbClr val="E06666"/>
                </a:solidFill>
              </a:defRPr>
            </a:lvl3pPr>
            <a:lvl4pPr lvl="3" algn="l">
              <a:lnSpc>
                <a:spcPct val="100000"/>
              </a:lnSpc>
              <a:spcBef>
                <a:spcPts val="0"/>
              </a:spcBef>
              <a:spcAft>
                <a:spcPts val="0"/>
              </a:spcAft>
              <a:buClr>
                <a:schemeClr val="dk1"/>
              </a:buClr>
              <a:buSzPts val="3600"/>
              <a:buNone/>
              <a:defRPr sz="3600" b="1">
                <a:solidFill>
                  <a:srgbClr val="E06666"/>
                </a:solidFill>
              </a:defRPr>
            </a:lvl4pPr>
            <a:lvl5pPr lvl="4" algn="l">
              <a:lnSpc>
                <a:spcPct val="100000"/>
              </a:lnSpc>
              <a:spcBef>
                <a:spcPts val="0"/>
              </a:spcBef>
              <a:spcAft>
                <a:spcPts val="0"/>
              </a:spcAft>
              <a:buClr>
                <a:schemeClr val="dk1"/>
              </a:buClr>
              <a:buSzPts val="3600"/>
              <a:buNone/>
              <a:defRPr sz="3600" b="1">
                <a:solidFill>
                  <a:srgbClr val="E06666"/>
                </a:solidFill>
              </a:defRPr>
            </a:lvl5pPr>
            <a:lvl6pPr lvl="5" algn="l">
              <a:lnSpc>
                <a:spcPct val="100000"/>
              </a:lnSpc>
              <a:spcBef>
                <a:spcPts val="0"/>
              </a:spcBef>
              <a:spcAft>
                <a:spcPts val="0"/>
              </a:spcAft>
              <a:buClr>
                <a:schemeClr val="dk1"/>
              </a:buClr>
              <a:buSzPts val="3600"/>
              <a:buNone/>
              <a:defRPr sz="3600" b="1">
                <a:solidFill>
                  <a:srgbClr val="E06666"/>
                </a:solidFill>
              </a:defRPr>
            </a:lvl6pPr>
            <a:lvl7pPr lvl="6" algn="l">
              <a:lnSpc>
                <a:spcPct val="100000"/>
              </a:lnSpc>
              <a:spcBef>
                <a:spcPts val="0"/>
              </a:spcBef>
              <a:spcAft>
                <a:spcPts val="0"/>
              </a:spcAft>
              <a:buClr>
                <a:schemeClr val="dk1"/>
              </a:buClr>
              <a:buSzPts val="3600"/>
              <a:buNone/>
              <a:defRPr sz="3600" b="1">
                <a:solidFill>
                  <a:srgbClr val="E06666"/>
                </a:solidFill>
              </a:defRPr>
            </a:lvl7pPr>
            <a:lvl8pPr lvl="7" algn="l">
              <a:lnSpc>
                <a:spcPct val="100000"/>
              </a:lnSpc>
              <a:spcBef>
                <a:spcPts val="0"/>
              </a:spcBef>
              <a:spcAft>
                <a:spcPts val="0"/>
              </a:spcAft>
              <a:buClr>
                <a:schemeClr val="dk1"/>
              </a:buClr>
              <a:buSzPts val="3600"/>
              <a:buNone/>
              <a:defRPr sz="3600" b="1">
                <a:solidFill>
                  <a:srgbClr val="E06666"/>
                </a:solidFill>
              </a:defRPr>
            </a:lvl8pPr>
            <a:lvl9pPr lvl="8" algn="l">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38" name="Google Shape;138;p2"/>
          <p:cNvSpPr txBox="1">
            <a:spLocks noGrp="1"/>
          </p:cNvSpPr>
          <p:nvPr>
            <p:ph type="subTitle" idx="1"/>
          </p:nvPr>
        </p:nvSpPr>
        <p:spPr>
          <a:xfrm>
            <a:off x="992425" y="3579375"/>
            <a:ext cx="3136800" cy="607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39" name="Google Shape;139;p2"/>
          <p:cNvSpPr txBox="1">
            <a:spLocks noGrp="1"/>
          </p:cNvSpPr>
          <p:nvPr>
            <p:ph type="sldNum" idx="12"/>
          </p:nvPr>
        </p:nvSpPr>
        <p:spPr>
          <a:xfrm>
            <a:off x="8472458" y="4706554"/>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
        <p:cNvGrpSpPr/>
        <p:nvPr/>
      </p:nvGrpSpPr>
      <p:grpSpPr>
        <a:xfrm>
          <a:off x="0" y="0"/>
          <a:ext cx="0" cy="0"/>
          <a:chOff x="0" y="0"/>
          <a:chExt cx="0" cy="0"/>
        </a:xfrm>
      </p:grpSpPr>
      <p:sp>
        <p:nvSpPr>
          <p:cNvPr id="178" name="Google Shape;17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79" name="Google Shape;17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0"/>
        <p:cNvGrpSpPr/>
        <p:nvPr/>
      </p:nvGrpSpPr>
      <p:grpSpPr>
        <a:xfrm>
          <a:off x="0" y="0"/>
          <a:ext cx="0" cy="0"/>
          <a:chOff x="0" y="0"/>
          <a:chExt cx="0" cy="0"/>
        </a:xfrm>
      </p:grpSpPr>
      <p:sp>
        <p:nvSpPr>
          <p:cNvPr id="181" name="Google Shape;181;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2" name="Google Shape;18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83" name="Google Shape;18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40"/>
        <p:cNvGrpSpPr/>
        <p:nvPr/>
      </p:nvGrpSpPr>
      <p:grpSpPr>
        <a:xfrm>
          <a:off x="0" y="0"/>
          <a:ext cx="0" cy="0"/>
          <a:chOff x="0" y="0"/>
          <a:chExt cx="0" cy="0"/>
        </a:xfrm>
      </p:grpSpPr>
      <p:sp>
        <p:nvSpPr>
          <p:cNvPr id="141" name="Google Shape;141;p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0" y="5085676"/>
            <a:ext cx="3048000" cy="57900"/>
          </a:xfrm>
          <a:prstGeom prst="rect">
            <a:avLst/>
          </a:prstGeom>
          <a:solidFill>
            <a:srgbClr val="FFFFFF">
              <a:alpha val="3764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3047999" y="5085676"/>
            <a:ext cx="3048000" cy="57900"/>
          </a:xfrm>
          <a:prstGeom prst="rect">
            <a:avLst/>
          </a:prstGeom>
          <a:solidFill>
            <a:srgbClr val="FFFFFF">
              <a:alpha val="2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a:spLocks noGrp="1"/>
          </p:cNvSpPr>
          <p:nvPr>
            <p:ph type="title"/>
          </p:nvPr>
        </p:nvSpPr>
        <p:spPr>
          <a:xfrm>
            <a:off x="1002900" y="1018675"/>
            <a:ext cx="7138200" cy="1263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3600"/>
              <a:buNone/>
              <a:defRPr sz="3600" b="1">
                <a:solidFill>
                  <a:srgbClr val="000000"/>
                </a:solidFill>
              </a:defRPr>
            </a:lvl1pPr>
            <a:lvl2pPr lvl="1" algn="l">
              <a:lnSpc>
                <a:spcPct val="100000"/>
              </a:lnSpc>
              <a:spcBef>
                <a:spcPts val="0"/>
              </a:spcBef>
              <a:spcAft>
                <a:spcPts val="0"/>
              </a:spcAft>
              <a:buClr>
                <a:srgbClr val="000000"/>
              </a:buClr>
              <a:buSzPts val="3600"/>
              <a:buNone/>
              <a:defRPr sz="3600" b="1">
                <a:solidFill>
                  <a:srgbClr val="000000"/>
                </a:solidFill>
              </a:defRPr>
            </a:lvl2pPr>
            <a:lvl3pPr lvl="2" algn="l">
              <a:lnSpc>
                <a:spcPct val="100000"/>
              </a:lnSpc>
              <a:spcBef>
                <a:spcPts val="0"/>
              </a:spcBef>
              <a:spcAft>
                <a:spcPts val="0"/>
              </a:spcAft>
              <a:buClr>
                <a:srgbClr val="000000"/>
              </a:buClr>
              <a:buSzPts val="3600"/>
              <a:buNone/>
              <a:defRPr sz="3600" b="1">
                <a:solidFill>
                  <a:srgbClr val="000000"/>
                </a:solidFill>
              </a:defRPr>
            </a:lvl3pPr>
            <a:lvl4pPr lvl="3" algn="l">
              <a:lnSpc>
                <a:spcPct val="100000"/>
              </a:lnSpc>
              <a:spcBef>
                <a:spcPts val="0"/>
              </a:spcBef>
              <a:spcAft>
                <a:spcPts val="0"/>
              </a:spcAft>
              <a:buClr>
                <a:srgbClr val="000000"/>
              </a:buClr>
              <a:buSzPts val="3600"/>
              <a:buNone/>
              <a:defRPr sz="3600" b="1">
                <a:solidFill>
                  <a:srgbClr val="000000"/>
                </a:solidFill>
              </a:defRPr>
            </a:lvl4pPr>
            <a:lvl5pPr lvl="4" algn="l">
              <a:lnSpc>
                <a:spcPct val="100000"/>
              </a:lnSpc>
              <a:spcBef>
                <a:spcPts val="0"/>
              </a:spcBef>
              <a:spcAft>
                <a:spcPts val="0"/>
              </a:spcAft>
              <a:buClr>
                <a:srgbClr val="000000"/>
              </a:buClr>
              <a:buSzPts val="3600"/>
              <a:buNone/>
              <a:defRPr sz="3600" b="1">
                <a:solidFill>
                  <a:srgbClr val="000000"/>
                </a:solidFill>
              </a:defRPr>
            </a:lvl5pPr>
            <a:lvl6pPr lvl="5" algn="l">
              <a:lnSpc>
                <a:spcPct val="100000"/>
              </a:lnSpc>
              <a:spcBef>
                <a:spcPts val="0"/>
              </a:spcBef>
              <a:spcAft>
                <a:spcPts val="0"/>
              </a:spcAft>
              <a:buClr>
                <a:srgbClr val="000000"/>
              </a:buClr>
              <a:buSzPts val="3600"/>
              <a:buNone/>
              <a:defRPr sz="3600" b="1">
                <a:solidFill>
                  <a:srgbClr val="000000"/>
                </a:solidFill>
              </a:defRPr>
            </a:lvl6pPr>
            <a:lvl7pPr lvl="6" algn="l">
              <a:lnSpc>
                <a:spcPct val="100000"/>
              </a:lnSpc>
              <a:spcBef>
                <a:spcPts val="0"/>
              </a:spcBef>
              <a:spcAft>
                <a:spcPts val="0"/>
              </a:spcAft>
              <a:buClr>
                <a:srgbClr val="000000"/>
              </a:buClr>
              <a:buSzPts val="3600"/>
              <a:buNone/>
              <a:defRPr sz="3600" b="1">
                <a:solidFill>
                  <a:srgbClr val="000000"/>
                </a:solidFill>
              </a:defRPr>
            </a:lvl7pPr>
            <a:lvl8pPr lvl="7" algn="l">
              <a:lnSpc>
                <a:spcPct val="100000"/>
              </a:lnSpc>
              <a:spcBef>
                <a:spcPts val="0"/>
              </a:spcBef>
              <a:spcAft>
                <a:spcPts val="0"/>
              </a:spcAft>
              <a:buClr>
                <a:srgbClr val="000000"/>
              </a:buClr>
              <a:buSzPts val="3600"/>
              <a:buNone/>
              <a:defRPr sz="3600" b="1">
                <a:solidFill>
                  <a:srgbClr val="000000"/>
                </a:solidFill>
              </a:defRPr>
            </a:lvl8pPr>
            <a:lvl9pPr lvl="8" algn="l">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46" name="Google Shape;146;p3"/>
          <p:cNvSpPr txBox="1">
            <a:spLocks noGrp="1"/>
          </p:cNvSpPr>
          <p:nvPr>
            <p:ph type="body" idx="1"/>
          </p:nvPr>
        </p:nvSpPr>
        <p:spPr>
          <a:xfrm>
            <a:off x="1002900" y="2535725"/>
            <a:ext cx="7138200" cy="17415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rgbClr val="666666"/>
              </a:buClr>
              <a:buSzPts val="1400"/>
              <a:buChar char="●"/>
              <a:defRPr sz="1400">
                <a:solidFill>
                  <a:srgbClr val="666666"/>
                </a:solidFill>
              </a:defRPr>
            </a:lvl1pPr>
            <a:lvl2pPr marL="914400" lvl="1" indent="-304800" algn="ctr">
              <a:lnSpc>
                <a:spcPct val="115000"/>
              </a:lnSpc>
              <a:spcBef>
                <a:spcPts val="1600"/>
              </a:spcBef>
              <a:spcAft>
                <a:spcPts val="0"/>
              </a:spcAft>
              <a:buClr>
                <a:srgbClr val="666666"/>
              </a:buClr>
              <a:buSzPts val="1200"/>
              <a:buChar char="○"/>
              <a:defRPr sz="1200">
                <a:solidFill>
                  <a:srgbClr val="666666"/>
                </a:solidFill>
              </a:defRPr>
            </a:lvl2pPr>
            <a:lvl3pPr marL="1371600" lvl="2" indent="-304800" algn="ctr">
              <a:lnSpc>
                <a:spcPct val="115000"/>
              </a:lnSpc>
              <a:spcBef>
                <a:spcPts val="1600"/>
              </a:spcBef>
              <a:spcAft>
                <a:spcPts val="0"/>
              </a:spcAft>
              <a:buClr>
                <a:srgbClr val="666666"/>
              </a:buClr>
              <a:buSzPts val="1200"/>
              <a:buChar char="■"/>
              <a:defRPr sz="1200">
                <a:solidFill>
                  <a:srgbClr val="666666"/>
                </a:solidFill>
              </a:defRPr>
            </a:lvl3pPr>
            <a:lvl4pPr marL="1828800" lvl="3" indent="-304800" algn="ctr">
              <a:lnSpc>
                <a:spcPct val="115000"/>
              </a:lnSpc>
              <a:spcBef>
                <a:spcPts val="1600"/>
              </a:spcBef>
              <a:spcAft>
                <a:spcPts val="0"/>
              </a:spcAft>
              <a:buClr>
                <a:srgbClr val="666666"/>
              </a:buClr>
              <a:buSzPts val="1200"/>
              <a:buChar char="●"/>
              <a:defRPr sz="1200">
                <a:solidFill>
                  <a:srgbClr val="666666"/>
                </a:solidFill>
              </a:defRPr>
            </a:lvl4pPr>
            <a:lvl5pPr marL="2286000" lvl="4" indent="-304800" algn="ctr">
              <a:lnSpc>
                <a:spcPct val="115000"/>
              </a:lnSpc>
              <a:spcBef>
                <a:spcPts val="1600"/>
              </a:spcBef>
              <a:spcAft>
                <a:spcPts val="0"/>
              </a:spcAft>
              <a:buClr>
                <a:srgbClr val="666666"/>
              </a:buClr>
              <a:buSzPts val="1200"/>
              <a:buChar char="○"/>
              <a:defRPr sz="1200">
                <a:solidFill>
                  <a:srgbClr val="666666"/>
                </a:solidFill>
              </a:defRPr>
            </a:lvl5pPr>
            <a:lvl6pPr marL="2743200" lvl="5" indent="-304800" algn="ctr">
              <a:lnSpc>
                <a:spcPct val="115000"/>
              </a:lnSpc>
              <a:spcBef>
                <a:spcPts val="1600"/>
              </a:spcBef>
              <a:spcAft>
                <a:spcPts val="0"/>
              </a:spcAft>
              <a:buClr>
                <a:srgbClr val="666666"/>
              </a:buClr>
              <a:buSzPts val="1200"/>
              <a:buChar char="■"/>
              <a:defRPr sz="1200">
                <a:solidFill>
                  <a:srgbClr val="666666"/>
                </a:solidFill>
              </a:defRPr>
            </a:lvl6pPr>
            <a:lvl7pPr marL="3200400" lvl="6" indent="-304800" algn="ctr">
              <a:lnSpc>
                <a:spcPct val="115000"/>
              </a:lnSpc>
              <a:spcBef>
                <a:spcPts val="1600"/>
              </a:spcBef>
              <a:spcAft>
                <a:spcPts val="0"/>
              </a:spcAft>
              <a:buClr>
                <a:srgbClr val="666666"/>
              </a:buClr>
              <a:buSzPts val="1200"/>
              <a:buChar char="●"/>
              <a:defRPr sz="1200">
                <a:solidFill>
                  <a:srgbClr val="666666"/>
                </a:solidFill>
              </a:defRPr>
            </a:lvl7pPr>
            <a:lvl8pPr marL="3657600" lvl="7" indent="-304800" algn="ctr">
              <a:lnSpc>
                <a:spcPct val="115000"/>
              </a:lnSpc>
              <a:spcBef>
                <a:spcPts val="1600"/>
              </a:spcBef>
              <a:spcAft>
                <a:spcPts val="0"/>
              </a:spcAft>
              <a:buClr>
                <a:srgbClr val="666666"/>
              </a:buClr>
              <a:buSzPts val="1200"/>
              <a:buChar char="○"/>
              <a:defRPr sz="1200">
                <a:solidFill>
                  <a:srgbClr val="666666"/>
                </a:solidFill>
              </a:defRPr>
            </a:lvl8pPr>
            <a:lvl9pPr marL="4114800" lvl="8" indent="-304800" algn="ctr">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47" name="Google Shape;14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0" name="Google Shape;150;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1" name="Google Shape;15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5" name="Google Shape;15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8" name="Google Shape;15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9" name="Google Shape;15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66" name="Google Shape;16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7" name="Google Shape;16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0" name="Google Shape;17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1"/>
        <p:cNvGrpSpPr/>
        <p:nvPr/>
      </p:nvGrpSpPr>
      <p:grpSpPr>
        <a:xfrm>
          <a:off x="0" y="0"/>
          <a:ext cx="0" cy="0"/>
          <a:chOff x="0" y="0"/>
          <a:chExt cx="0" cy="0"/>
        </a:xfrm>
      </p:grpSpPr>
      <p:sp>
        <p:nvSpPr>
          <p:cNvPr id="172" name="Google Shape;17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74" name="Google Shape;17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5" name="Google Shape;17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6" name="Google Shape;17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ctrTitle"/>
          </p:nvPr>
        </p:nvSpPr>
        <p:spPr>
          <a:xfrm>
            <a:off x="920675" y="2015800"/>
            <a:ext cx="3863976" cy="64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endParaRPr>
              <a:latin typeface="EB Garamond"/>
              <a:ea typeface="EB Garamond"/>
              <a:cs typeface="EB Garamond"/>
              <a:sym typeface="EB Garamond"/>
            </a:endParaRPr>
          </a:p>
          <a:p>
            <a:pPr marL="0" lvl="0" indent="0" algn="l" rtl="0">
              <a:lnSpc>
                <a:spcPct val="100000"/>
              </a:lnSpc>
              <a:spcBef>
                <a:spcPts val="0"/>
              </a:spcBef>
              <a:spcAft>
                <a:spcPts val="0"/>
              </a:spcAft>
              <a:buClr>
                <a:schemeClr val="dk1"/>
              </a:buClr>
              <a:buSzPts val="1100"/>
              <a:buFont typeface="Arial"/>
              <a:buNone/>
            </a:pPr>
            <a:r>
              <a:rPr lang="en-US" sz="2400" b="0">
                <a:latin typeface="Cambria"/>
                <a:ea typeface="Cambria"/>
                <a:cs typeface="Cambria"/>
                <a:sym typeface="Cambria"/>
              </a:rPr>
              <a:t>ARTCademy</a:t>
            </a:r>
            <a:endParaRPr sz="2400" b="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2400" b="0">
                <a:solidFill>
                  <a:srgbClr val="E06666"/>
                </a:solidFill>
                <a:latin typeface="Cambria"/>
                <a:ea typeface="Cambria"/>
                <a:cs typeface="Cambria"/>
                <a:sym typeface="Cambria"/>
              </a:rPr>
              <a:t>“Arts and Crafts Academy”</a:t>
            </a:r>
            <a:endParaRPr sz="2400">
              <a:solidFill>
                <a:srgbClr val="E06666"/>
              </a:solidFill>
              <a:latin typeface="Cambria"/>
              <a:ea typeface="Cambria"/>
              <a:cs typeface="Cambria"/>
              <a:sym typeface="Cambria"/>
            </a:endParaRPr>
          </a:p>
        </p:txBody>
      </p:sp>
      <p:sp>
        <p:nvSpPr>
          <p:cNvPr id="191" name="Google Shape;191;p14"/>
          <p:cNvSpPr txBox="1">
            <a:spLocks noGrp="1"/>
          </p:cNvSpPr>
          <p:nvPr>
            <p:ph type="subTitle" idx="1"/>
          </p:nvPr>
        </p:nvSpPr>
        <p:spPr>
          <a:xfrm>
            <a:off x="920675" y="2740325"/>
            <a:ext cx="4976100" cy="152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15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a:solidFill>
                <a:srgbClr val="595959"/>
              </a:solidFill>
              <a:latin typeface="Cambria"/>
              <a:ea typeface="Cambria"/>
              <a:cs typeface="Cambria"/>
              <a:sym typeface="Cambria"/>
            </a:endParaRPr>
          </a:p>
          <a:p>
            <a:pPr marL="0" lvl="0" indent="0" algn="l" rtl="0">
              <a:lnSpc>
                <a:spcPct val="100000"/>
              </a:lnSpc>
              <a:spcBef>
                <a:spcPts val="0"/>
              </a:spcBef>
              <a:spcAft>
                <a:spcPts val="0"/>
              </a:spcAft>
              <a:buSzPts val="1800"/>
              <a:buNone/>
            </a:pPr>
            <a:endParaRPr sz="1600">
              <a:solidFill>
                <a:srgbClr val="595959"/>
              </a:solidFill>
              <a:latin typeface="EB Garamond Regular"/>
              <a:ea typeface="EB Garamond Regular"/>
              <a:cs typeface="EB Garamond Regular"/>
              <a:sym typeface="EB Garamond Regular"/>
            </a:endParaRPr>
          </a:p>
          <a:p>
            <a:pPr marL="0" lvl="0" indent="0" algn="l" rtl="0">
              <a:lnSpc>
                <a:spcPct val="100000"/>
              </a:lnSpc>
              <a:spcBef>
                <a:spcPts val="0"/>
              </a:spcBef>
              <a:spcAft>
                <a:spcPts val="0"/>
              </a:spcAft>
              <a:buSzPts val="1800"/>
              <a:buNone/>
            </a:pPr>
            <a:endParaRPr sz="1200">
              <a:solidFill>
                <a:srgbClr val="595959"/>
              </a:solidFill>
            </a:endParaRPr>
          </a:p>
          <a:p>
            <a:pPr marL="0" lvl="0" indent="0" algn="l" rtl="0">
              <a:lnSpc>
                <a:spcPct val="115000"/>
              </a:lnSpc>
              <a:spcBef>
                <a:spcPts val="0"/>
              </a:spcBef>
              <a:spcAft>
                <a:spcPts val="0"/>
              </a:spcAft>
              <a:buSzPts val="1800"/>
              <a:buNone/>
            </a:pPr>
            <a:endParaRPr>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a:latin typeface="Cambria"/>
              <a:ea typeface="Cambria"/>
              <a:cs typeface="Cambria"/>
              <a:sym typeface="Cambria"/>
            </a:endParaRPr>
          </a:p>
          <a:p>
            <a:pPr marL="0" lvl="0" indent="0" algn="l" rtl="0">
              <a:lnSpc>
                <a:spcPct val="100000"/>
              </a:lnSpc>
              <a:spcBef>
                <a:spcPts val="0"/>
              </a:spcBef>
              <a:spcAft>
                <a:spcPts val="0"/>
              </a:spcAft>
              <a:buSzPts val="1800"/>
              <a:buNone/>
            </a:pPr>
            <a:endParaRPr sz="1600">
              <a:latin typeface="EB Garamond Regular"/>
              <a:ea typeface="EB Garamond Regular"/>
              <a:cs typeface="EB Garamond Regular"/>
              <a:sym typeface="EB Garamond Regular"/>
            </a:endParaRPr>
          </a:p>
          <a:p>
            <a:pPr marL="0" lvl="0" indent="0" algn="l" rtl="0">
              <a:lnSpc>
                <a:spcPct val="100000"/>
              </a:lnSpc>
              <a:spcBef>
                <a:spcPts val="0"/>
              </a:spcBef>
              <a:spcAft>
                <a:spcPts val="0"/>
              </a:spcAft>
              <a:buSzPts val="1800"/>
              <a:buNone/>
            </a:pPr>
            <a:endParaRPr sz="1200"/>
          </a:p>
        </p:txBody>
      </p:sp>
      <p:pic>
        <p:nvPicPr>
          <p:cNvPr id="192" name="Google Shape;192;p14"/>
          <p:cNvPicPr preferRelativeResize="0"/>
          <p:nvPr/>
        </p:nvPicPr>
        <p:blipFill rotWithShape="1">
          <a:blip r:embed="rId3">
            <a:alphaModFix/>
          </a:blip>
          <a:srcRect/>
          <a:stretch/>
        </p:blipFill>
        <p:spPr>
          <a:xfrm>
            <a:off x="1433315" y="3186066"/>
            <a:ext cx="2584502" cy="12280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a:solidFill>
                  <a:srgbClr val="F24F4F"/>
                </a:solidFill>
                <a:latin typeface="Cambria"/>
                <a:ea typeface="Cambria"/>
                <a:cs typeface="Cambria"/>
                <a:sym typeface="Cambria"/>
              </a:rPr>
              <a:t>Zadania dystrybucji</a:t>
            </a:r>
            <a:endParaRPr>
              <a:solidFill>
                <a:srgbClr val="F24F4F"/>
              </a:solidFill>
              <a:latin typeface="Cambria"/>
              <a:ea typeface="Cambria"/>
              <a:cs typeface="Cambria"/>
              <a:sym typeface="Cambria"/>
            </a:endParaRPr>
          </a:p>
        </p:txBody>
      </p:sp>
      <p:sp>
        <p:nvSpPr>
          <p:cNvPr id="280" name="Google Shape;280;p23"/>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81" name="Google Shape;281;p23"/>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82" name="Google Shape;282;p23"/>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83" name="Google Shape;283;p23"/>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84" name="Google Shape;284;p23"/>
          <p:cNvSpPr txBox="1">
            <a:spLocks noGrp="1"/>
          </p:cNvSpPr>
          <p:nvPr>
            <p:ph type="body" idx="1"/>
          </p:nvPr>
        </p:nvSpPr>
        <p:spPr>
          <a:xfrm>
            <a:off x="526473" y="1469756"/>
            <a:ext cx="8222672" cy="3123651"/>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b="1"/>
              <a:t>Lepsza obsługa klienta</a:t>
            </a:r>
            <a:endParaRPr b="1"/>
          </a:p>
          <a:p>
            <a:pPr marL="457200" marR="0" lvl="0" indent="-317500" algn="l" rtl="0">
              <a:lnSpc>
                <a:spcPct val="115000"/>
              </a:lnSpc>
              <a:spcBef>
                <a:spcPts val="0"/>
              </a:spcBef>
              <a:spcAft>
                <a:spcPts val="0"/>
              </a:spcAft>
              <a:buSzPts val="1400"/>
              <a:buChar char="●"/>
            </a:pPr>
            <a:r>
              <a:rPr lang="en-US"/>
              <a:t>Zaprojektowanie i zaplanowanie </a:t>
            </a:r>
            <a:r>
              <a:rPr lang="en-US" b="1"/>
              <a:t>trasy transportu,</a:t>
            </a:r>
            <a:r>
              <a:rPr lang="en-US"/>
              <a:t> a także odpowiedni dobór sposobów i środków dystrybucji produktów wśród klientów pozwalają zoptymalizować cały proces dostawy</a:t>
            </a:r>
            <a:endParaRPr/>
          </a:p>
          <a:p>
            <a:pPr marL="457200" marR="0" lvl="0" indent="-317500" algn="l" rtl="0">
              <a:lnSpc>
                <a:spcPct val="115000"/>
              </a:lnSpc>
              <a:spcBef>
                <a:spcPts val="0"/>
              </a:spcBef>
              <a:spcAft>
                <a:spcPts val="0"/>
              </a:spcAft>
              <a:buSzPts val="1400"/>
              <a:buChar char="●"/>
            </a:pPr>
            <a:r>
              <a:rPr lang="en-US" b="1"/>
              <a:t>Zarządzanie zapasami. </a:t>
            </a:r>
            <a:r>
              <a:rPr lang="en-US"/>
              <a:t>Magazynowanie materiałów powinno być uszeregowane wg priorytetów przy uwzględnieniu takich kwestii jak: systemy sprzedaży firmy,  charakterystyki produktów- najbardziej pożądane przez klientów lub łatwo psujące się.</a:t>
            </a:r>
            <a:endParaRPr/>
          </a:p>
          <a:p>
            <a:pPr marL="457200" marR="0" lvl="0" indent="-317500" algn="l" rtl="0">
              <a:lnSpc>
                <a:spcPct val="115000"/>
              </a:lnSpc>
              <a:spcBef>
                <a:spcPts val="0"/>
              </a:spcBef>
              <a:spcAft>
                <a:spcPts val="0"/>
              </a:spcAft>
              <a:buSzPts val="1400"/>
              <a:buChar char="●"/>
            </a:pPr>
            <a:r>
              <a:rPr lang="en-US" b="1"/>
              <a:t>Przetwarzanie zamówienia.</a:t>
            </a:r>
            <a:r>
              <a:rPr lang="en-US"/>
              <a:t> Dobre zarządzanie i planowanie zapasów pozwala bardzo szybko przetwarzać zamówienia, zaspokajając zapotrzebowanie klientów w odpowiedni sposób </a:t>
            </a:r>
            <a:endParaRPr/>
          </a:p>
          <a:p>
            <a:pPr marL="457200" marR="0" lvl="0" indent="-317500" algn="l" rtl="0">
              <a:lnSpc>
                <a:spcPct val="115000"/>
              </a:lnSpc>
              <a:spcBef>
                <a:spcPts val="0"/>
              </a:spcBef>
              <a:spcAft>
                <a:spcPts val="0"/>
              </a:spcAft>
              <a:buSzPts val="1400"/>
              <a:buChar char="●"/>
            </a:pPr>
            <a:r>
              <a:rPr lang="en-US" b="1"/>
              <a:t>Zarządzanie danymi</a:t>
            </a:r>
            <a:r>
              <a:rPr lang="en-US"/>
              <a:t> pozwala poznać własny produkt i system przechowywania. Możemy uzyskać dużą ilość informacji dotyczących zamówień, wykrywania błędów i incydentów krytycznych itp.</a:t>
            </a:r>
            <a:endParaRPr/>
          </a:p>
          <a:p>
            <a:pPr marL="457200" lvl="0" indent="-228600" algn="l" rtl="0">
              <a:lnSpc>
                <a:spcPct val="115000"/>
              </a:lnSpc>
              <a:spcBef>
                <a:spcPts val="1000"/>
              </a:spcBef>
              <a:spcAft>
                <a:spcPts val="0"/>
              </a:spcAft>
              <a:buSzPts val="1400"/>
              <a:buNone/>
            </a:pPr>
            <a:endParaRPr/>
          </a:p>
          <a:p>
            <a:pPr marL="457200" lvl="0" indent="-228600" algn="l" rtl="0">
              <a:lnSpc>
                <a:spcPct val="115000"/>
              </a:lnSpc>
              <a:spcBef>
                <a:spcPts val="0"/>
              </a:spcBef>
              <a:spcAft>
                <a:spcPts val="0"/>
              </a:spcAft>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title"/>
          </p:nvPr>
        </p:nvSpPr>
        <p:spPr>
          <a:xfrm>
            <a:off x="55418" y="513933"/>
            <a:ext cx="9008689" cy="7748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a:solidFill>
                  <a:srgbClr val="F24F4F"/>
                </a:solidFill>
                <a:latin typeface="Cambria"/>
                <a:ea typeface="Cambria"/>
                <a:cs typeface="Cambria"/>
                <a:sym typeface="Cambria"/>
              </a:rPr>
              <a:t>Zintegrowane zarządzanie logistyczne</a:t>
            </a:r>
            <a:endParaRPr/>
          </a:p>
        </p:txBody>
      </p:sp>
      <p:sp>
        <p:nvSpPr>
          <p:cNvPr id="290" name="Google Shape;290;p24"/>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91" name="Google Shape;291;p24"/>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92" name="Google Shape;292;p24"/>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93" name="Google Shape;293;p24"/>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94" name="Google Shape;294;p24"/>
          <p:cNvSpPr txBox="1">
            <a:spLocks noGrp="1"/>
          </p:cNvSpPr>
          <p:nvPr>
            <p:ph type="body" idx="1"/>
          </p:nvPr>
        </p:nvSpPr>
        <p:spPr>
          <a:xfrm>
            <a:off x="133464" y="1337729"/>
            <a:ext cx="8877071" cy="3123651"/>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US" sz="1600"/>
              <a:t>Logistyka pomaga umieszczać właściwe produkty, we właściwym miejscu, we właściwym czasie i przy określeniu warunkach, aby w jak największym stopniu przyczynić się do rentowności firmy.</a:t>
            </a:r>
            <a:endParaRPr sz="1600"/>
          </a:p>
          <a:p>
            <a:pPr marL="457200" marR="0" lvl="0" indent="-317500" algn="l" rtl="0">
              <a:lnSpc>
                <a:spcPct val="115000"/>
              </a:lnSpc>
              <a:spcBef>
                <a:spcPts val="0"/>
              </a:spcBef>
              <a:spcAft>
                <a:spcPts val="0"/>
              </a:spcAft>
              <a:buSzPts val="1400"/>
              <a:buChar char="●"/>
            </a:pPr>
            <a:r>
              <a:rPr lang="en-US" sz="1600"/>
              <a:t>Funkcja logistyczna jest kluczem do zadowolenia konsumenta, co oznacza: terminową dostawę, duże zapasy, szeroki asortyment, politykę zwrotów.</a:t>
            </a:r>
            <a:endParaRPr sz="1600"/>
          </a:p>
          <a:p>
            <a:pPr marL="457200" marR="0" lvl="0" indent="-317500" algn="l" rtl="0">
              <a:lnSpc>
                <a:spcPct val="115000"/>
              </a:lnSpc>
              <a:spcBef>
                <a:spcPts val="0"/>
              </a:spcBef>
              <a:spcAft>
                <a:spcPts val="0"/>
              </a:spcAft>
              <a:buSzPts val="1400"/>
              <a:buChar char="●"/>
            </a:pPr>
            <a:r>
              <a:rPr lang="en-US" sz="1600"/>
              <a:t>Wdrożenie zintegrowanej logistyki oznacza lepszą obsługę klienta i obniżenie kosztów dystrybucji. W tym celu wymagana jest współpraca zarówno w firmie, jak i wśród wszystkich organizacji w obrębie kanałów dystrybucji.</a:t>
            </a:r>
            <a:endParaRPr sz="1600"/>
          </a:p>
          <a:p>
            <a:pPr marL="0" lvl="0" indent="0" algn="l" rtl="0">
              <a:lnSpc>
                <a:spcPct val="115000"/>
              </a:lnSpc>
              <a:spcBef>
                <a:spcPts val="0"/>
              </a:spcBef>
              <a:spcAft>
                <a:spcPts val="0"/>
              </a:spcAft>
              <a:buNone/>
            </a:pP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916125" y="1219525"/>
            <a:ext cx="7138200" cy="120502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6000">
                <a:solidFill>
                  <a:srgbClr val="E06666"/>
                </a:solidFill>
                <a:latin typeface="Cambria"/>
                <a:ea typeface="Cambria"/>
                <a:cs typeface="Cambria"/>
                <a:sym typeface="Cambria"/>
              </a:rPr>
              <a:t>DZIĘKUJEMY!</a:t>
            </a:r>
            <a:endParaRPr sz="6000" b="0">
              <a:latin typeface="Cambria"/>
              <a:ea typeface="Cambria"/>
              <a:cs typeface="Cambria"/>
              <a:sym typeface="Cambria"/>
            </a:endParaRPr>
          </a:p>
        </p:txBody>
      </p:sp>
      <p:sp>
        <p:nvSpPr>
          <p:cNvPr id="300" name="Google Shape;300;p25"/>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1" name="Google Shape;301;p25"/>
          <p:cNvPicPr preferRelativeResize="0"/>
          <p:nvPr/>
        </p:nvPicPr>
        <p:blipFill rotWithShape="1">
          <a:blip r:embed="rId3">
            <a:alphaModFix/>
          </a:blip>
          <a:srcRect/>
          <a:stretch/>
        </p:blipFill>
        <p:spPr>
          <a:xfrm>
            <a:off x="311368" y="78555"/>
            <a:ext cx="1787596" cy="884336"/>
          </a:xfrm>
          <a:prstGeom prst="rect">
            <a:avLst/>
          </a:prstGeom>
          <a:noFill/>
          <a:ln>
            <a:noFill/>
          </a:ln>
        </p:spPr>
      </p:pic>
      <p:pic>
        <p:nvPicPr>
          <p:cNvPr id="302" name="Google Shape;302;p25"/>
          <p:cNvPicPr preferRelativeResize="0"/>
          <p:nvPr/>
        </p:nvPicPr>
        <p:blipFill rotWithShape="1">
          <a:blip r:embed="rId4">
            <a:alphaModFix/>
          </a:blip>
          <a:srcRect/>
          <a:stretch/>
        </p:blipFill>
        <p:spPr>
          <a:xfrm>
            <a:off x="6885710" y="151705"/>
            <a:ext cx="2094192" cy="5271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5"/>
          <p:cNvPicPr preferRelativeResize="0"/>
          <p:nvPr/>
        </p:nvPicPr>
        <p:blipFill rotWithShape="1">
          <a:blip r:embed="rId3">
            <a:alphaModFix/>
          </a:blip>
          <a:srcRect/>
          <a:stretch/>
        </p:blipFill>
        <p:spPr>
          <a:xfrm>
            <a:off x="7065975" y="133125"/>
            <a:ext cx="1913926" cy="416680"/>
          </a:xfrm>
          <a:prstGeom prst="rect">
            <a:avLst/>
          </a:prstGeom>
          <a:noFill/>
          <a:ln>
            <a:noFill/>
          </a:ln>
        </p:spPr>
      </p:pic>
      <p:sp>
        <p:nvSpPr>
          <p:cNvPr id="198" name="Google Shape;198;p15"/>
          <p:cNvSpPr txBox="1">
            <a:spLocks noGrp="1"/>
          </p:cNvSpPr>
          <p:nvPr>
            <p:ph type="title"/>
          </p:nvPr>
        </p:nvSpPr>
        <p:spPr>
          <a:xfrm>
            <a:off x="1503218" y="1246220"/>
            <a:ext cx="6229425" cy="158643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600"/>
              <a:buNone/>
            </a:pPr>
            <a:r>
              <a:rPr lang="en-US" sz="3200" b="0">
                <a:solidFill>
                  <a:srgbClr val="E06666"/>
                </a:solidFill>
                <a:latin typeface="Cambria"/>
                <a:ea typeface="Cambria"/>
                <a:cs typeface="Cambria"/>
                <a:sym typeface="Cambria"/>
              </a:rPr>
              <a:t>Moduł 2 </a:t>
            </a:r>
            <a:br>
              <a:rPr lang="en-US" sz="3200" b="0">
                <a:solidFill>
                  <a:srgbClr val="E06666"/>
                </a:solidFill>
                <a:latin typeface="Cambria"/>
                <a:ea typeface="Cambria"/>
                <a:cs typeface="Cambria"/>
                <a:sym typeface="Cambria"/>
              </a:rPr>
            </a:br>
            <a:r>
              <a:rPr lang="en-US" sz="3200" b="0">
                <a:solidFill>
                  <a:srgbClr val="E06666"/>
                </a:solidFill>
                <a:latin typeface="Cambria"/>
                <a:ea typeface="Cambria"/>
                <a:cs typeface="Cambria"/>
                <a:sym typeface="Cambria"/>
              </a:rPr>
              <a:t>STRATEGIA DLA START-UPÓW I PRZEDSIĘBIORCÓW Z SEKTORA SZTUKI I RZEMIOSŁ ARTYSTYCZNYCH </a:t>
            </a:r>
            <a:endParaRPr sz="3200" b="0">
              <a:solidFill>
                <a:schemeClr val="dk1"/>
              </a:solidFill>
              <a:latin typeface="Cambria"/>
              <a:ea typeface="Cambria"/>
              <a:cs typeface="Cambria"/>
              <a:sym typeface="Cambria"/>
            </a:endParaRPr>
          </a:p>
          <a:p>
            <a:pPr marL="0" lvl="0" indent="0" algn="ctr" rtl="0">
              <a:lnSpc>
                <a:spcPct val="100000"/>
              </a:lnSpc>
              <a:spcBef>
                <a:spcPts val="0"/>
              </a:spcBef>
              <a:spcAft>
                <a:spcPts val="0"/>
              </a:spcAft>
              <a:buSzPts val="3600"/>
              <a:buNone/>
            </a:pPr>
            <a:endParaRPr sz="3200" b="0">
              <a:solidFill>
                <a:srgbClr val="E06666"/>
              </a:solidFill>
              <a:latin typeface="Cambria"/>
              <a:ea typeface="Cambria"/>
              <a:cs typeface="Cambria"/>
              <a:sym typeface="Cambria"/>
            </a:endParaRPr>
          </a:p>
        </p:txBody>
      </p:sp>
      <p:sp>
        <p:nvSpPr>
          <p:cNvPr id="199" name="Google Shape;199;p15"/>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00" name="Google Shape;200;p15"/>
          <p:cNvPicPr preferRelativeResize="0"/>
          <p:nvPr/>
        </p:nvPicPr>
        <p:blipFill rotWithShape="1">
          <a:blip r:embed="rId4">
            <a:alphaModFix/>
          </a:blip>
          <a:src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1106809" y="1282730"/>
            <a:ext cx="6506264" cy="230423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b="0">
                <a:solidFill>
                  <a:srgbClr val="F24F4F"/>
                </a:solidFill>
                <a:latin typeface="Cambria"/>
                <a:ea typeface="Cambria"/>
                <a:cs typeface="Cambria"/>
                <a:sym typeface="Cambria"/>
              </a:rPr>
              <a:t>CZĘŚĆ  3</a:t>
            </a:r>
            <a:br>
              <a:rPr lang="en-US" b="0">
                <a:solidFill>
                  <a:srgbClr val="F24F4F"/>
                </a:solidFill>
                <a:latin typeface="Cambria"/>
                <a:ea typeface="Cambria"/>
                <a:cs typeface="Cambria"/>
                <a:sym typeface="Cambria"/>
              </a:rPr>
            </a:br>
            <a:r>
              <a:rPr lang="en-US" b="0">
                <a:solidFill>
                  <a:srgbClr val="F24F4F"/>
                </a:solidFill>
                <a:latin typeface="Cambria"/>
                <a:ea typeface="Cambria"/>
                <a:cs typeface="Cambria"/>
                <a:sym typeface="Cambria"/>
              </a:rPr>
              <a:t>HANDEL MIĘDZYNARODOWY, DYSTRYBUCJA I LOGISTYKA</a:t>
            </a:r>
            <a:endParaRPr/>
          </a:p>
        </p:txBody>
      </p:sp>
      <p:sp>
        <p:nvSpPr>
          <p:cNvPr id="206" name="Google Shape;206;p16"/>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07" name="Google Shape;207;p16"/>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08" name="Google Shape;208;p16"/>
          <p:cNvPicPr preferRelativeResize="0"/>
          <p:nvPr/>
        </p:nvPicPr>
        <p:blipFill rotWithShape="1">
          <a:blip r:embed="rId3">
            <a:alphaModFix/>
          </a:blip>
          <a:srcRect/>
          <a:stretch/>
        </p:blipFill>
        <p:spPr>
          <a:xfrm>
            <a:off x="5208950" y="-12"/>
            <a:ext cx="1715527" cy="815400"/>
          </a:xfrm>
          <a:prstGeom prst="rect">
            <a:avLst/>
          </a:prstGeom>
          <a:noFill/>
          <a:ln>
            <a:noFill/>
          </a:ln>
        </p:spPr>
      </p:pic>
      <p:pic>
        <p:nvPicPr>
          <p:cNvPr id="209" name="Google Shape;209;p16"/>
          <p:cNvPicPr preferRelativeResize="0"/>
          <p:nvPr/>
        </p:nvPicPr>
        <p:blipFill rotWithShape="1">
          <a:blip r:embed="rId4">
            <a:alphaModFix/>
          </a:blip>
          <a:srcRect/>
          <a:stretch/>
        </p:blipFill>
        <p:spPr>
          <a:xfrm>
            <a:off x="7065975" y="133125"/>
            <a:ext cx="1913926" cy="4166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title"/>
          </p:nvPr>
        </p:nvSpPr>
        <p:spPr>
          <a:xfrm>
            <a:off x="1100458" y="325683"/>
            <a:ext cx="7138200" cy="1263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3600"/>
              <a:buFont typeface="Arial"/>
              <a:buNone/>
            </a:pPr>
            <a:r>
              <a:rPr lang="en-US">
                <a:solidFill>
                  <a:srgbClr val="F24F4F"/>
                </a:solidFill>
                <a:latin typeface="Cambria"/>
                <a:ea typeface="Cambria"/>
                <a:cs typeface="Cambria"/>
                <a:sym typeface="Cambria"/>
              </a:rPr>
              <a:t>Efekty uczenia</a:t>
            </a:r>
            <a:endParaRPr>
              <a:solidFill>
                <a:srgbClr val="F24F4F"/>
              </a:solidFill>
              <a:latin typeface="Cambria"/>
              <a:ea typeface="Cambria"/>
              <a:cs typeface="Cambria"/>
              <a:sym typeface="Cambria"/>
            </a:endParaRPr>
          </a:p>
        </p:txBody>
      </p:sp>
      <p:sp>
        <p:nvSpPr>
          <p:cNvPr id="215" name="Google Shape;215;p17"/>
          <p:cNvSpPr txBox="1">
            <a:spLocks noGrp="1"/>
          </p:cNvSpPr>
          <p:nvPr>
            <p:ph type="body" idx="1"/>
          </p:nvPr>
        </p:nvSpPr>
        <p:spPr>
          <a:xfrm>
            <a:off x="824345" y="1951041"/>
            <a:ext cx="7613073" cy="2212249"/>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US" sz="1600"/>
              <a:t>Uczestnik zna różne sposoby wchodzenia na rynki globalne </a:t>
            </a:r>
            <a:endParaRPr sz="1600"/>
          </a:p>
          <a:p>
            <a:pPr marL="457200" marR="0" lvl="0" indent="-317500" algn="l" rtl="0">
              <a:lnSpc>
                <a:spcPct val="115000"/>
              </a:lnSpc>
              <a:spcBef>
                <a:spcPts val="0"/>
              </a:spcBef>
              <a:spcAft>
                <a:spcPts val="0"/>
              </a:spcAft>
              <a:buSzPts val="1400"/>
              <a:buChar char="●"/>
            </a:pPr>
            <a:r>
              <a:rPr lang="en-US" sz="1600"/>
              <a:t>Uczestnik potrafi zaprojektować strategię globalną w celu komercjalizacji swoich produktów rzemieślniczych </a:t>
            </a:r>
            <a:endParaRPr sz="1600"/>
          </a:p>
          <a:p>
            <a:pPr marL="457200" marR="0" lvl="0" indent="-317500" algn="l" rtl="0">
              <a:lnSpc>
                <a:spcPct val="115000"/>
              </a:lnSpc>
              <a:spcBef>
                <a:spcPts val="0"/>
              </a:spcBef>
              <a:spcAft>
                <a:spcPts val="0"/>
              </a:spcAft>
              <a:buSzPts val="1400"/>
              <a:buChar char="●"/>
            </a:pPr>
            <a:r>
              <a:rPr lang="en-US" sz="1600"/>
              <a:t>Uczestnik potrafi zaprojektować kanały dystrybucji produktów </a:t>
            </a:r>
            <a:endParaRPr sz="1600"/>
          </a:p>
          <a:p>
            <a:pPr marL="457200" marR="0" lvl="0" indent="-317500" algn="l" rtl="0">
              <a:lnSpc>
                <a:spcPct val="115000"/>
              </a:lnSpc>
              <a:spcBef>
                <a:spcPts val="0"/>
              </a:spcBef>
              <a:spcAft>
                <a:spcPts val="0"/>
              </a:spcAft>
              <a:buSzPts val="1400"/>
              <a:buChar char="●"/>
            </a:pPr>
            <a:r>
              <a:rPr lang="en-US" sz="1600"/>
              <a:t>Uczestnik zna sposoby dotarcia do klientów na rynkach międzynarodowych</a:t>
            </a:r>
            <a:endParaRPr sz="1600"/>
          </a:p>
          <a:p>
            <a:pPr marL="457200" marR="0" lvl="0" indent="-317500" algn="l" rtl="0">
              <a:lnSpc>
                <a:spcPct val="115000"/>
              </a:lnSpc>
              <a:spcBef>
                <a:spcPts val="0"/>
              </a:spcBef>
              <a:spcAft>
                <a:spcPts val="0"/>
              </a:spcAft>
              <a:buSzPts val="1400"/>
              <a:buChar char="●"/>
            </a:pPr>
            <a:r>
              <a:rPr lang="en-US" sz="1600"/>
              <a:t>Uczestnik potrafi opracować plan dla zintegrowanego zarządzania logistyką </a:t>
            </a:r>
            <a:endParaRPr sz="1600"/>
          </a:p>
          <a:p>
            <a:pPr marL="457200" lvl="0" indent="-228600" algn="ctr" rtl="0">
              <a:lnSpc>
                <a:spcPct val="115000"/>
              </a:lnSpc>
              <a:spcBef>
                <a:spcPts val="0"/>
              </a:spcBef>
              <a:spcAft>
                <a:spcPts val="0"/>
              </a:spcAft>
              <a:buClr>
                <a:srgbClr val="666666"/>
              </a:buClr>
              <a:buSzPts val="1400"/>
              <a:buNone/>
            </a:pPr>
            <a:endParaRPr sz="1600"/>
          </a:p>
        </p:txBody>
      </p:sp>
      <p:sp>
        <p:nvSpPr>
          <p:cNvPr id="216" name="Google Shape;216;p17"/>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t>Część </a:t>
            </a:r>
            <a:r>
              <a:rPr lang="en-US" sz="1400" b="0" i="0" u="none" strike="noStrike" cap="none">
                <a:solidFill>
                  <a:srgbClr val="000000"/>
                </a:solidFill>
                <a:latin typeface="Arial"/>
                <a:ea typeface="Arial"/>
                <a:cs typeface="Arial"/>
                <a:sym typeface="Arial"/>
              </a:rPr>
              <a:t>3. </a:t>
            </a:r>
            <a:r>
              <a:rPr lang="en-US">
                <a:solidFill>
                  <a:schemeClr val="dk1"/>
                </a:solidFill>
              </a:rPr>
              <a:t>HANDEL MIĘDZYNARODOWY</a:t>
            </a:r>
            <a:endParaRPr sz="1400" b="0" i="0" u="none" strike="noStrike" cap="none">
              <a:solidFill>
                <a:srgbClr val="000000"/>
              </a:solidFill>
              <a:latin typeface="Arial"/>
              <a:ea typeface="Arial"/>
              <a:cs typeface="Arial"/>
              <a:sym typeface="Arial"/>
            </a:endParaRPr>
          </a:p>
        </p:txBody>
      </p:sp>
      <p:sp>
        <p:nvSpPr>
          <p:cNvPr id="217" name="Google Shape;217;p17"/>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18" name="Google Shape;218;p17"/>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19" name="Google Shape;219;p17"/>
          <p:cNvPicPr preferRelativeResize="0"/>
          <p:nvPr/>
        </p:nvPicPr>
        <p:blipFill rotWithShape="1">
          <a:blip r:embed="rId4">
            <a:alphaModFix/>
          </a:blip>
          <a:srcRect/>
          <a:stretch/>
        </p:blipFill>
        <p:spPr>
          <a:xfrm>
            <a:off x="7065975" y="151705"/>
            <a:ext cx="1913926" cy="4166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a:spLocks noGrp="1"/>
          </p:cNvSpPr>
          <p:nvPr>
            <p:ph type="title"/>
          </p:nvPr>
        </p:nvSpPr>
        <p:spPr>
          <a:xfrm>
            <a:off x="1002911" y="793296"/>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sz="3200">
                <a:solidFill>
                  <a:srgbClr val="F24F4F"/>
                </a:solidFill>
                <a:latin typeface="Cambria"/>
                <a:ea typeface="Cambria"/>
                <a:cs typeface="Cambria"/>
                <a:sym typeface="Cambria"/>
              </a:rPr>
              <a:t>Handel międzynarodowy dla mikroprzedsiębiorstw sektora sztuki i rzemiosł artystycznych</a:t>
            </a:r>
            <a:endParaRPr sz="3200">
              <a:solidFill>
                <a:srgbClr val="F24F4F"/>
              </a:solidFill>
              <a:latin typeface="Cambria"/>
              <a:ea typeface="Cambria"/>
              <a:cs typeface="Cambria"/>
              <a:sym typeface="Cambria"/>
            </a:endParaRPr>
          </a:p>
        </p:txBody>
      </p:sp>
      <p:sp>
        <p:nvSpPr>
          <p:cNvPr id="225" name="Google Shape;225;p18"/>
          <p:cNvSpPr txBox="1">
            <a:spLocks noGrp="1"/>
          </p:cNvSpPr>
          <p:nvPr>
            <p:ph type="body" idx="1"/>
          </p:nvPr>
        </p:nvSpPr>
        <p:spPr>
          <a:xfrm>
            <a:off x="464127" y="2163187"/>
            <a:ext cx="7994100" cy="2433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Współczesne otoczenie przedsiębiorstw zmienia się w szybkim tempie. Zachodzące zmiany są wynikiem oddziaływania takich czynników, jak postęp technologiczny, globalizacja i deregulacja. Prowadzi to do zmiany zachowań konsumentów i przedsiębiorstw, jak też powstawania nowych wyzwań i możliwości.</a:t>
            </a:r>
            <a:endParaRPr/>
          </a:p>
          <a:p>
            <a:pPr marL="457200" marR="0" lvl="0" indent="-317500" algn="l" rtl="0">
              <a:lnSpc>
                <a:spcPct val="100000"/>
              </a:lnSpc>
              <a:spcBef>
                <a:spcPts val="0"/>
              </a:spcBef>
              <a:spcAft>
                <a:spcPts val="0"/>
              </a:spcAft>
              <a:buSzPts val="1400"/>
              <a:buChar char="●"/>
            </a:pPr>
            <a:r>
              <a:rPr lang="en-US"/>
              <a:t>Obecnie każda firma może wkraczać na rynki międzynarodowe, a dobra strategia dystrybucji pozwala stworzyć wartość dla firmy i uzyskać przewagę konkurencyjną.  </a:t>
            </a:r>
            <a:endParaRPr/>
          </a:p>
          <a:p>
            <a:pPr marL="457200" marR="0" lvl="0" indent="-317500" algn="l" rtl="0">
              <a:lnSpc>
                <a:spcPct val="100000"/>
              </a:lnSpc>
              <a:spcBef>
                <a:spcPts val="0"/>
              </a:spcBef>
              <a:spcAft>
                <a:spcPts val="0"/>
              </a:spcAft>
              <a:buSzPts val="1400"/>
              <a:buChar char="●"/>
            </a:pPr>
            <a:r>
              <a:rPr lang="en-US"/>
              <a:t>Przed rozpoczęciem procesu selekcji firma musi zdecydować o optymalnej liczbie rynków, na które będzie chciała wejść. Jest to decyzja strategiczna, w której możliwe są dwie skrajne alternatywy:. koncentracja lub dywersyfikacja. Pomiędzy tymi opcjami istnieją też różne opcje pośrednie.</a:t>
            </a:r>
            <a:endParaRPr/>
          </a:p>
        </p:txBody>
      </p:sp>
      <p:sp>
        <p:nvSpPr>
          <p:cNvPr id="226" name="Google Shape;226;p18"/>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27" name="Google Shape;227;p18"/>
          <p:cNvPicPr preferRelativeResize="0"/>
          <p:nvPr/>
        </p:nvPicPr>
        <p:blipFill rotWithShape="1">
          <a:blip r:embed="rId3">
            <a:alphaModFix/>
          </a:blip>
          <a:srcRect/>
          <a:stretch/>
        </p:blipFill>
        <p:spPr>
          <a:xfrm>
            <a:off x="7380896" y="4303643"/>
            <a:ext cx="1599006" cy="767121"/>
          </a:xfrm>
          <a:prstGeom prst="rect">
            <a:avLst/>
          </a:prstGeom>
          <a:noFill/>
          <a:ln>
            <a:noFill/>
          </a:ln>
        </p:spPr>
      </p:pic>
      <p:pic>
        <p:nvPicPr>
          <p:cNvPr id="228" name="Google Shape;228;p18"/>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29" name="Google Shape;229;p18"/>
          <p:cNvSpPr txBox="1"/>
          <p:nvPr/>
        </p:nvSpPr>
        <p:spPr>
          <a:xfrm>
            <a:off x="321613" y="89141"/>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a:spLocks noGrp="1"/>
          </p:cNvSpPr>
          <p:nvPr>
            <p:ph type="title"/>
          </p:nvPr>
        </p:nvSpPr>
        <p:spPr>
          <a:xfrm>
            <a:off x="559119" y="622837"/>
            <a:ext cx="7575953" cy="1007956"/>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200">
                <a:solidFill>
                  <a:srgbClr val="F24F4F"/>
                </a:solidFill>
                <a:latin typeface="Cambria"/>
                <a:ea typeface="Cambria"/>
                <a:cs typeface="Cambria"/>
                <a:sym typeface="Cambria"/>
              </a:rPr>
              <a:t>Bariery wejścia na rynki globalne dla małych przedsiębiorstw</a:t>
            </a:r>
            <a:endParaRPr sz="3200" b="1">
              <a:solidFill>
                <a:srgbClr val="F24F4F"/>
              </a:solidFill>
              <a:latin typeface="Cambria"/>
              <a:ea typeface="Cambria"/>
              <a:cs typeface="Cambria"/>
              <a:sym typeface="Cambria"/>
            </a:endParaRPr>
          </a:p>
        </p:txBody>
      </p:sp>
      <p:sp>
        <p:nvSpPr>
          <p:cNvPr id="235" name="Google Shape;235;p19"/>
          <p:cNvSpPr txBox="1">
            <a:spLocks noGrp="1"/>
          </p:cNvSpPr>
          <p:nvPr>
            <p:ph type="body" idx="1"/>
          </p:nvPr>
        </p:nvSpPr>
        <p:spPr>
          <a:xfrm>
            <a:off x="796338" y="1524447"/>
            <a:ext cx="7551323" cy="2746788"/>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b="1"/>
              <a:t>Ograniczenia zasobów finansowych </a:t>
            </a:r>
            <a:r>
              <a:rPr lang="en-US"/>
              <a:t>mogą wpływać na różne aspekty działalności firmy. Firma z sektora sztuki i rzemiosł artystycznych działająca na rynkach międzynarodowych musi mieć środki na finansowanie działalności handlowej i marketingowej</a:t>
            </a:r>
            <a:endParaRPr/>
          </a:p>
          <a:p>
            <a:pPr marL="457200" lvl="0" indent="-317500" algn="l" rtl="0">
              <a:lnSpc>
                <a:spcPct val="115000"/>
              </a:lnSpc>
              <a:spcBef>
                <a:spcPts val="1000"/>
              </a:spcBef>
              <a:spcAft>
                <a:spcPts val="0"/>
              </a:spcAft>
              <a:buSzPts val="1400"/>
              <a:buChar char="●"/>
            </a:pPr>
            <a:r>
              <a:rPr lang="en-US" b="1"/>
              <a:t>Brak odpowiednich kadr</a:t>
            </a:r>
            <a:r>
              <a:rPr lang="en-US"/>
              <a:t> czasami objawia się tym, że wiele mikroprzedsiębiorstw nie ma pracowników mówiących w języku obcym lub znających zagraniczne techniki handlu </a:t>
            </a:r>
            <a:endParaRPr b="1"/>
          </a:p>
          <a:p>
            <a:pPr marL="457200" lvl="0" indent="-317500" algn="l" rtl="0">
              <a:lnSpc>
                <a:spcPct val="115000"/>
              </a:lnSpc>
              <a:spcBef>
                <a:spcPts val="1000"/>
              </a:spcBef>
              <a:spcAft>
                <a:spcPts val="0"/>
              </a:spcAft>
              <a:buSzPts val="1400"/>
              <a:buChar char="●"/>
            </a:pPr>
            <a:r>
              <a:rPr lang="en-US" b="1"/>
              <a:t>Trudności w identyfikacji potencjalnych klientów lub partnerów oraz możliwości biznesowych w innych krajach. </a:t>
            </a:r>
            <a:r>
              <a:rPr lang="en-US"/>
              <a:t>Wiele informacji można uzyskać przez Internet, ale konieczna jest umiejętność ich wyszukiwania właściwych informacji.</a:t>
            </a:r>
            <a:endParaRPr/>
          </a:p>
          <a:p>
            <a:pPr marL="914400" lvl="1" indent="-228600" algn="l" rtl="0">
              <a:lnSpc>
                <a:spcPct val="115000"/>
              </a:lnSpc>
              <a:spcBef>
                <a:spcPts val="1600"/>
              </a:spcBef>
              <a:spcAft>
                <a:spcPts val="0"/>
              </a:spcAft>
              <a:buSzPts val="1200"/>
              <a:buNone/>
            </a:pPr>
            <a:endParaRPr sz="1400"/>
          </a:p>
          <a:p>
            <a:pPr marL="457200" lvl="0" indent="-228600" algn="l" rtl="0">
              <a:lnSpc>
                <a:spcPct val="115000"/>
              </a:lnSpc>
              <a:spcBef>
                <a:spcPts val="0"/>
              </a:spcBef>
              <a:spcAft>
                <a:spcPts val="0"/>
              </a:spcAft>
              <a:buSzPts val="1400"/>
              <a:buNone/>
            </a:pPr>
            <a:endParaRPr/>
          </a:p>
        </p:txBody>
      </p:sp>
      <p:sp>
        <p:nvSpPr>
          <p:cNvPr id="236" name="Google Shape;236;p19"/>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37" name="Google Shape;237;p19"/>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38" name="Google Shape;238;p19"/>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39" name="Google Shape;239;p19"/>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a:solidFill>
                  <a:srgbClr val="F24F4F"/>
                </a:solidFill>
                <a:latin typeface="Cambria"/>
                <a:ea typeface="Cambria"/>
                <a:cs typeface="Cambria"/>
                <a:sym typeface="Cambria"/>
              </a:rPr>
              <a:t>Wejście na rynki globalne</a:t>
            </a:r>
            <a:endParaRPr>
              <a:solidFill>
                <a:srgbClr val="F24F4F"/>
              </a:solidFill>
              <a:latin typeface="Cambria"/>
              <a:ea typeface="Cambria"/>
              <a:cs typeface="Cambria"/>
              <a:sym typeface="Cambria"/>
            </a:endParaRPr>
          </a:p>
        </p:txBody>
      </p:sp>
      <p:sp>
        <p:nvSpPr>
          <p:cNvPr id="245" name="Google Shape;245;p20"/>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46" name="Google Shape;246;p20"/>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47" name="Google Shape;247;p20"/>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48" name="Google Shape;248;p20"/>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49" name="Google Shape;249;p20"/>
          <p:cNvSpPr txBox="1">
            <a:spLocks noGrp="1"/>
          </p:cNvSpPr>
          <p:nvPr>
            <p:ph type="body" idx="1"/>
          </p:nvPr>
        </p:nvSpPr>
        <p:spPr>
          <a:xfrm>
            <a:off x="561109" y="1459134"/>
            <a:ext cx="7848599" cy="2696214"/>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US" sz="1600"/>
              <a:t>Wielkość firmy jest kluczowym warunkiem internacjonalizacji, być może najważniejszym. </a:t>
            </a:r>
            <a:endParaRPr sz="1600"/>
          </a:p>
          <a:p>
            <a:pPr marL="457200" marR="0" lvl="0" indent="-317500" algn="l" rtl="0">
              <a:lnSpc>
                <a:spcPct val="115000"/>
              </a:lnSpc>
              <a:spcBef>
                <a:spcPts val="0"/>
              </a:spcBef>
              <a:spcAft>
                <a:spcPts val="0"/>
              </a:spcAft>
              <a:buSzPts val="1400"/>
              <a:buChar char="●"/>
            </a:pPr>
            <a:r>
              <a:rPr lang="en-US" sz="1600"/>
              <a:t>Gdy firmy, które same nie osiągną minimalnej wielkości, mogą to zrekompensować innymi mechanizmami: współpracą lub stowarzyszeniem partnerstw z innymi firmami, skorzystaniem z usług doradców ds. handlu zagranicznego. </a:t>
            </a:r>
            <a:endParaRPr sz="1600"/>
          </a:p>
          <a:p>
            <a:pPr marL="457200" lvl="0" indent="-317500" algn="l" rtl="0">
              <a:lnSpc>
                <a:spcPct val="115000"/>
              </a:lnSpc>
              <a:spcBef>
                <a:spcPts val="0"/>
              </a:spcBef>
              <a:spcAft>
                <a:spcPts val="0"/>
              </a:spcAft>
              <a:buSzPts val="1400"/>
              <a:buChar char="●"/>
            </a:pPr>
            <a:r>
              <a:rPr lang="en-US" sz="1600"/>
              <a:t>Tworzenie konsorcjów eksportowych jest atrakcyjną szansą dla przedsiębiorstw z sektora sztuki i rzemiosł artystycznych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1100458" y="25195"/>
            <a:ext cx="7138200" cy="1263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a:solidFill>
                  <a:srgbClr val="F24F4F"/>
                </a:solidFill>
                <a:latin typeface="Cambria"/>
                <a:ea typeface="Cambria"/>
                <a:cs typeface="Cambria"/>
                <a:sym typeface="Cambria"/>
              </a:rPr>
              <a:t>Wybór kanału dystrybucji</a:t>
            </a:r>
            <a:endParaRPr/>
          </a:p>
        </p:txBody>
      </p:sp>
      <p:sp>
        <p:nvSpPr>
          <p:cNvPr id="255" name="Google Shape;255;p21"/>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56" name="Google Shape;256;p21"/>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57" name="Google Shape;257;p21"/>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58" name="Google Shape;258;p21"/>
          <p:cNvSpPr txBox="1"/>
          <p:nvPr/>
        </p:nvSpPr>
        <p:spPr>
          <a:xfrm>
            <a:off x="432450" y="206156"/>
            <a:ext cx="413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59" name="Google Shape;259;p21"/>
          <p:cNvSpPr txBox="1">
            <a:spLocks noGrp="1"/>
          </p:cNvSpPr>
          <p:nvPr>
            <p:ph type="body" idx="1"/>
          </p:nvPr>
        </p:nvSpPr>
        <p:spPr>
          <a:xfrm>
            <a:off x="581890" y="1362151"/>
            <a:ext cx="8091055" cy="3043593"/>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sz="1600"/>
              <a:t>Mikroprzedsiębiorstwa z sektora sztuki i rzemiosł artystycznych mogą przekazać część zadań sprzedażowych do pośredników. akie delegowanie oznacza jednak utratę kontroli nad procesem i tym, do kogo produkty ostatecznie trafiają.</a:t>
            </a:r>
            <a:endParaRPr sz="1600"/>
          </a:p>
          <a:p>
            <a:pPr marL="914400" marR="0" lvl="1" indent="-304800" algn="l" rtl="0">
              <a:lnSpc>
                <a:spcPct val="115000"/>
              </a:lnSpc>
              <a:spcBef>
                <a:spcPts val="0"/>
              </a:spcBef>
              <a:spcAft>
                <a:spcPts val="0"/>
              </a:spcAft>
              <a:buSzPts val="1200"/>
              <a:buChar char="○"/>
            </a:pPr>
            <a:r>
              <a:rPr lang="en-US" sz="1600"/>
              <a:t>wielu producentów nie ma wystarczających zasobów, by prowadzić działania marketingowe i sprzedażowe w sposób bezpośredni</a:t>
            </a:r>
            <a:endParaRPr sz="1600"/>
          </a:p>
          <a:p>
            <a:pPr marL="914400" marR="0" lvl="1" indent="-304800" algn="l" rtl="0">
              <a:lnSpc>
                <a:spcPct val="115000"/>
              </a:lnSpc>
              <a:spcBef>
                <a:spcPts val="0"/>
              </a:spcBef>
              <a:spcAft>
                <a:spcPts val="0"/>
              </a:spcAft>
              <a:buSzPts val="1200"/>
              <a:buChar char="○"/>
            </a:pPr>
            <a:r>
              <a:rPr lang="en-US" sz="1600"/>
              <a:t>działania marketingowe i sprzedaż bezpośrednia nie są skuteczne w przypadku niektórych produktów</a:t>
            </a:r>
            <a:endParaRPr sz="1600"/>
          </a:p>
          <a:p>
            <a:pPr marL="914400" marR="0" lvl="1" indent="-304800" algn="l" rtl="0">
              <a:lnSpc>
                <a:spcPct val="115000"/>
              </a:lnSpc>
              <a:spcBef>
                <a:spcPts val="0"/>
              </a:spcBef>
              <a:spcAft>
                <a:spcPts val="0"/>
              </a:spcAft>
              <a:buSzPts val="1200"/>
              <a:buChar char="○"/>
            </a:pPr>
            <a:r>
              <a:rPr lang="en-US" sz="1600"/>
              <a:t>producenci, którzy tworzą własne kanały dystrybucji mogą zdobyć przewagę poprzez inwestycje we własny biznes </a:t>
            </a:r>
            <a:endParaRPr/>
          </a:p>
          <a:p>
            <a:pPr marL="139700" lvl="0" indent="0" algn="l" rtl="0">
              <a:lnSpc>
                <a:spcPct val="115000"/>
              </a:lnSpc>
              <a:spcBef>
                <a:spcPts val="0"/>
              </a:spcBef>
              <a:spcAft>
                <a:spcPts val="0"/>
              </a:spcAft>
              <a:buSzPts val="1400"/>
              <a:buNone/>
            </a:pPr>
            <a:endParaRPr sz="1600"/>
          </a:p>
          <a:p>
            <a:pPr marL="139700" lvl="0" indent="0" algn="l" rtl="0">
              <a:lnSpc>
                <a:spcPct val="115000"/>
              </a:lnSpc>
              <a:spcBef>
                <a:spcPts val="0"/>
              </a:spcBef>
              <a:spcAft>
                <a:spcPts val="0"/>
              </a:spcAft>
              <a:buSzPts val="1400"/>
              <a:buNone/>
            </a:pP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457200" y="0"/>
            <a:ext cx="8345824" cy="524933"/>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sz="3200">
                <a:solidFill>
                  <a:srgbClr val="F24F4F"/>
                </a:solidFill>
                <a:latin typeface="Cambria"/>
                <a:ea typeface="Cambria"/>
                <a:cs typeface="Cambria"/>
                <a:sym typeface="Cambria"/>
              </a:rPr>
              <a:t>  </a:t>
            </a:r>
            <a:endParaRPr/>
          </a:p>
        </p:txBody>
      </p:sp>
      <p:sp>
        <p:nvSpPr>
          <p:cNvPr id="265" name="Google Shape;265;p22"/>
          <p:cNvSpPr txBox="1"/>
          <p:nvPr/>
        </p:nvSpPr>
        <p:spPr>
          <a:xfrm>
            <a:off x="242696" y="4597073"/>
            <a:ext cx="7138199" cy="272629"/>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n-US" sz="700" b="0" i="1" u="none" strike="noStrike" cap="none">
                <a:solidFill>
                  <a:srgbClr val="808080"/>
                </a:solidFill>
                <a:latin typeface="Century Gothic"/>
                <a:ea typeface="Century Gothic"/>
                <a:cs typeface="Century Gothic"/>
                <a:sym typeface="Century Gothic"/>
              </a:rPr>
              <a:t>This Project has been funded with support from the European Commission. This publication reflects the views only of the author, and the Commission cannot be held responsible for any use which may be made of the information contained therein.</a:t>
            </a:r>
            <a:endParaRPr sz="1050" b="0" i="0" u="none" strike="noStrike" cap="none">
              <a:solidFill>
                <a:srgbClr val="000000"/>
              </a:solidFill>
              <a:latin typeface="Garamond"/>
              <a:ea typeface="Garamond"/>
              <a:cs typeface="Garamond"/>
              <a:sym typeface="Garamond"/>
            </a:endParaRPr>
          </a:p>
          <a:p>
            <a:pPr marL="0" marR="0" lvl="0" indent="0" algn="l" rtl="0">
              <a:lnSpc>
                <a:spcPct val="110000"/>
              </a:lnSpc>
              <a:spcBef>
                <a:spcPts val="600"/>
              </a:spcBef>
              <a:spcAft>
                <a:spcPts val="0"/>
              </a:spcAft>
              <a:buNone/>
            </a:pPr>
            <a:r>
              <a:rPr lang="en-US" sz="1050" b="0" i="0" u="none" strike="noStrike" cap="none">
                <a:solidFill>
                  <a:srgbClr val="000000"/>
                </a:solidFill>
                <a:latin typeface="Garamond"/>
                <a:ea typeface="Garamond"/>
                <a:cs typeface="Garamond"/>
                <a:sym typeface="Garamond"/>
              </a:rPr>
              <a:t> </a:t>
            </a:r>
            <a:endParaRPr/>
          </a:p>
        </p:txBody>
      </p:sp>
      <p:pic>
        <p:nvPicPr>
          <p:cNvPr id="266" name="Google Shape;266;p22"/>
          <p:cNvPicPr preferRelativeResize="0"/>
          <p:nvPr/>
        </p:nvPicPr>
        <p:blipFill rotWithShape="1">
          <a:blip r:embed="rId3">
            <a:alphaModFix/>
          </a:blip>
          <a:srcRect/>
          <a:stretch/>
        </p:blipFill>
        <p:spPr>
          <a:xfrm>
            <a:off x="7380895" y="4325687"/>
            <a:ext cx="1715527" cy="815400"/>
          </a:xfrm>
          <a:prstGeom prst="rect">
            <a:avLst/>
          </a:prstGeom>
          <a:noFill/>
          <a:ln>
            <a:noFill/>
          </a:ln>
        </p:spPr>
      </p:pic>
      <p:pic>
        <p:nvPicPr>
          <p:cNvPr id="267" name="Google Shape;267;p22"/>
          <p:cNvPicPr preferRelativeResize="0"/>
          <p:nvPr/>
        </p:nvPicPr>
        <p:blipFill rotWithShape="1">
          <a:blip r:embed="rId4">
            <a:alphaModFix/>
          </a:blip>
          <a:srcRect/>
          <a:stretch/>
        </p:blipFill>
        <p:spPr>
          <a:xfrm>
            <a:off x="7065975" y="151705"/>
            <a:ext cx="1913926" cy="416680"/>
          </a:xfrm>
          <a:prstGeom prst="rect">
            <a:avLst/>
          </a:prstGeom>
          <a:noFill/>
          <a:ln>
            <a:noFill/>
          </a:ln>
        </p:spPr>
      </p:pic>
      <p:sp>
        <p:nvSpPr>
          <p:cNvPr id="268" name="Google Shape;268;p22"/>
          <p:cNvSpPr txBox="1"/>
          <p:nvPr/>
        </p:nvSpPr>
        <p:spPr>
          <a:xfrm>
            <a:off x="432450" y="206156"/>
            <a:ext cx="4139550" cy="307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69" name="Google Shape;269;p22"/>
          <p:cNvSpPr/>
          <p:nvPr/>
        </p:nvSpPr>
        <p:spPr>
          <a:xfrm>
            <a:off x="4571999" y="2299675"/>
            <a:ext cx="27450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Identyfikacja głównych alternatyw w obrębie kanałów dystrybucji</a:t>
            </a:r>
            <a:endParaRPr>
              <a:solidFill>
                <a:srgbClr val="FFFFFF"/>
              </a:solidFill>
              <a:latin typeface="Roboto"/>
              <a:ea typeface="Roboto"/>
              <a:cs typeface="Roboto"/>
              <a:sym typeface="Roboto"/>
            </a:endParaRPr>
          </a:p>
        </p:txBody>
      </p:sp>
      <p:sp>
        <p:nvSpPr>
          <p:cNvPr id="270" name="Google Shape;270;p22"/>
          <p:cNvSpPr/>
          <p:nvPr/>
        </p:nvSpPr>
        <p:spPr>
          <a:xfrm>
            <a:off x="397400" y="2299675"/>
            <a:ext cx="23442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Analiza potrzeb klienta</a:t>
            </a:r>
            <a:endParaRPr>
              <a:solidFill>
                <a:srgbClr val="FFFFFF"/>
              </a:solidFill>
              <a:latin typeface="Roboto"/>
              <a:ea typeface="Roboto"/>
              <a:cs typeface="Roboto"/>
              <a:sym typeface="Roboto"/>
            </a:endParaRPr>
          </a:p>
        </p:txBody>
      </p:sp>
      <p:sp>
        <p:nvSpPr>
          <p:cNvPr id="271" name="Google Shape;271;p22"/>
          <p:cNvSpPr/>
          <p:nvPr/>
        </p:nvSpPr>
        <p:spPr>
          <a:xfrm>
            <a:off x="2401801" y="2299675"/>
            <a:ext cx="2546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Określenie charakterystyk kanałów dystrybucji</a:t>
            </a:r>
            <a:endParaRPr>
              <a:solidFill>
                <a:srgbClr val="FFFFFF"/>
              </a:solidFill>
              <a:latin typeface="Roboto"/>
              <a:ea typeface="Roboto"/>
              <a:cs typeface="Roboto"/>
              <a:sym typeface="Roboto"/>
            </a:endParaRPr>
          </a:p>
        </p:txBody>
      </p:sp>
      <p:sp>
        <p:nvSpPr>
          <p:cNvPr id="272" name="Google Shape;272;p22"/>
          <p:cNvSpPr/>
          <p:nvPr/>
        </p:nvSpPr>
        <p:spPr>
          <a:xfrm>
            <a:off x="6912246" y="2299675"/>
            <a:ext cx="1779300" cy="669000"/>
          </a:xfrm>
          <a:prstGeom prst="chevron">
            <a:avLst>
              <a:gd name="adj" fmla="val 50000"/>
            </a:avLst>
          </a:prstGeom>
          <a:solidFill>
            <a:srgbClr val="CC412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Ocena głównych alternatyw</a:t>
            </a:r>
            <a:endParaRPr>
              <a:solidFill>
                <a:srgbClr val="FFFFFF"/>
              </a:solidFill>
              <a:latin typeface="Roboto"/>
              <a:ea typeface="Roboto"/>
              <a:cs typeface="Roboto"/>
              <a:sym typeface="Roboto"/>
            </a:endParaRPr>
          </a:p>
        </p:txBody>
      </p:sp>
      <p:sp>
        <p:nvSpPr>
          <p:cNvPr id="273" name="Google Shape;273;p22"/>
          <p:cNvSpPr txBox="1"/>
          <p:nvPr/>
        </p:nvSpPr>
        <p:spPr>
          <a:xfrm>
            <a:off x="432450" y="206156"/>
            <a:ext cx="4139700" cy="30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Część 3. HANDEL MIĘDZYNARODOWY</a:t>
            </a:r>
            <a:endParaRPr sz="1400" b="0" i="0" u="none" strike="noStrike" cap="none">
              <a:solidFill>
                <a:srgbClr val="000000"/>
              </a:solidFill>
              <a:latin typeface="Arial"/>
              <a:ea typeface="Arial"/>
              <a:cs typeface="Arial"/>
              <a:sym typeface="Arial"/>
            </a:endParaRPr>
          </a:p>
        </p:txBody>
      </p:sp>
      <p:sp>
        <p:nvSpPr>
          <p:cNvPr id="274" name="Google Shape;274;p22"/>
          <p:cNvSpPr txBox="1">
            <a:spLocks noGrp="1"/>
          </p:cNvSpPr>
          <p:nvPr>
            <p:ph type="title"/>
          </p:nvPr>
        </p:nvSpPr>
        <p:spPr>
          <a:xfrm>
            <a:off x="67643" y="1046583"/>
            <a:ext cx="9008700" cy="774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3600"/>
              <a:buNone/>
            </a:pPr>
            <a:r>
              <a:rPr lang="en-US">
                <a:solidFill>
                  <a:srgbClr val="F24F4F"/>
                </a:solidFill>
                <a:latin typeface="Cambria"/>
                <a:ea typeface="Cambria"/>
                <a:cs typeface="Cambria"/>
                <a:sym typeface="Cambria"/>
              </a:rPr>
              <a:t>Kształtowanie systemu kanałów dystrybucji</a:t>
            </a:r>
            <a:endParaRPr>
              <a:solidFill>
                <a:srgbClr val="F24F4F"/>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1113</Words>
  <Application>Microsoft Macintosh PowerPoint</Application>
  <PresentationFormat>Pokaz na ekranie (16:9)</PresentationFormat>
  <Paragraphs>82</Paragraphs>
  <Slides>12</Slides>
  <Notes>12</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12</vt:i4>
      </vt:variant>
    </vt:vector>
  </HeadingPairs>
  <TitlesOfParts>
    <vt:vector size="20" baseType="lpstr">
      <vt:lpstr>Roboto</vt:lpstr>
      <vt:lpstr>EB Garamond</vt:lpstr>
      <vt:lpstr>Century Gothic</vt:lpstr>
      <vt:lpstr>Cambria</vt:lpstr>
      <vt:lpstr>EB Garamond Regular</vt:lpstr>
      <vt:lpstr>Arial</vt:lpstr>
      <vt:lpstr>Garamond</vt:lpstr>
      <vt:lpstr>Simple Light</vt:lpstr>
      <vt:lpstr> ARTCademy “Arts and Crafts Academy”</vt:lpstr>
      <vt:lpstr>Moduł 2  STRATEGIA DLA START-UPÓW I PRZEDSIĘBIORCÓW Z SEKTORA SZTUKI I RZEMIOSŁ ARTYSTYCZNYCH  </vt:lpstr>
      <vt:lpstr>CZĘŚĆ  3 HANDEL MIĘDZYNARODOWY, DYSTRYBUCJA I LOGISTYKA</vt:lpstr>
      <vt:lpstr>Efekty uczenia</vt:lpstr>
      <vt:lpstr>Handel międzynarodowy dla mikroprzedsiębiorstw sektora sztuki i rzemiosł artystycznych</vt:lpstr>
      <vt:lpstr>Bariery wejścia na rynki globalne dla małych przedsiębiorstw</vt:lpstr>
      <vt:lpstr>Wejście na rynki globalne</vt:lpstr>
      <vt:lpstr>Wybór kanału dystrybucji</vt:lpstr>
      <vt:lpstr>  </vt:lpstr>
      <vt:lpstr>Zadania dystrybucji</vt:lpstr>
      <vt:lpstr>Zintegrowane zarządzanie logistyczne</vt:lpstr>
      <vt:lpstr>DZIĘKUJEMY!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ARTCademy “Arts and Crafts Academy”</dc:title>
  <cp:lastModifiedBy>Microsoft Office User</cp:lastModifiedBy>
  <cp:revision>1</cp:revision>
  <dcterms:modified xsi:type="dcterms:W3CDTF">2020-02-07T21:49:49Z</dcterms:modified>
</cp:coreProperties>
</file>