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16"/>
  </p:notesMasterIdLst>
  <p:sldIdLst>
    <p:sldId id="256" r:id="rId2"/>
    <p:sldId id="272" r:id="rId3"/>
    <p:sldId id="283" r:id="rId4"/>
    <p:sldId id="275" r:id="rId5"/>
    <p:sldId id="286" r:id="rId6"/>
    <p:sldId id="280" r:id="rId7"/>
    <p:sldId id="292" r:id="rId8"/>
    <p:sldId id="282" r:id="rId9"/>
    <p:sldId id="284" r:id="rId10"/>
    <p:sldId id="289" r:id="rId11"/>
    <p:sldId id="285" r:id="rId12"/>
    <p:sldId id="293" r:id="rId13"/>
    <p:sldId id="288" r:id="rId14"/>
    <p:sldId id="274" r:id="rId15"/>
  </p:sldIdLst>
  <p:sldSz cx="9144000" cy="5143500" type="screen16x9"/>
  <p:notesSz cx="6858000" cy="9144000"/>
  <p:embeddedFontLst>
    <p:embeddedFont>
      <p:font typeface="Cambria" panose="02040503050406030204" pitchFamily="18" charset="0"/>
      <p:regular r:id="rId17"/>
      <p:bold r:id="rId18"/>
      <p:italic r:id="rId19"/>
      <p:boldItalic r:id="rId20"/>
    </p:embeddedFont>
    <p:embeddedFont>
      <p:font typeface="Century Gothic" panose="020B0502020202020204" pitchFamily="34" charset="0"/>
      <p:regular r:id="rId21"/>
      <p:bold r:id="rId22"/>
      <p:italic r:id="rId23"/>
      <p:boldItalic r:id="rId24"/>
    </p:embeddedFont>
    <p:embeddedFont>
      <p:font typeface="EB Garamond" panose="020B0604020202020204" charset="0"/>
      <p:regular r:id="rId25"/>
      <p:bold r:id="rId26"/>
      <p:italic r:id="rId27"/>
      <p:boldItalic r:id="rId28"/>
    </p:embeddedFont>
    <p:embeddedFont>
      <p:font typeface="EB Garamond Medium" panose="020B0604020202020204" charset="0"/>
      <p:regular r:id="rId29"/>
      <p:bold r:id="rId30"/>
      <p:italic r:id="rId31"/>
      <p:boldItalic r:id="rId32"/>
    </p:embeddedFont>
    <p:embeddedFont>
      <p:font typeface="Garamond" panose="02020404030301010803" pitchFamily="18" charset="0"/>
      <p:regular r:id="rId33"/>
      <p:bold r:id="rId34"/>
      <p: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ACF5"/>
    <a:srgbClr val="008000"/>
    <a:srgbClr val="552579"/>
    <a:srgbClr val="F24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82" y="7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34" Type="http://schemas.openxmlformats.org/officeDocument/2006/relationships/font" Target="fonts/font1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font" Target="fonts/font1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711321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60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480d10309d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480d10309d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82768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481a02bcd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481a02bcd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2636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">
  <p:cSld name="AUTOLAYOUT"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" name="Google Shape;52;p13"/>
          <p:cNvGrpSpPr/>
          <p:nvPr/>
        </p:nvGrpSpPr>
        <p:grpSpPr>
          <a:xfrm>
            <a:off x="2105247" y="1"/>
            <a:ext cx="7038765" cy="5138761"/>
            <a:chOff x="3388636" y="43347"/>
            <a:chExt cx="5755327" cy="4201767"/>
          </a:xfrm>
        </p:grpSpPr>
        <p:sp>
          <p:nvSpPr>
            <p:cNvPr id="53" name="Google Shape;53;p13"/>
            <p:cNvSpPr/>
            <p:nvPr/>
          </p:nvSpPr>
          <p:spPr>
            <a:xfrm>
              <a:off x="3837147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13"/>
            <p:cNvSpPr/>
            <p:nvPr/>
          </p:nvSpPr>
          <p:spPr>
            <a:xfrm>
              <a:off x="4285658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13"/>
            <p:cNvSpPr/>
            <p:nvPr/>
          </p:nvSpPr>
          <p:spPr>
            <a:xfrm>
              <a:off x="473416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13"/>
            <p:cNvSpPr/>
            <p:nvPr/>
          </p:nvSpPr>
          <p:spPr>
            <a:xfrm>
              <a:off x="518268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13"/>
            <p:cNvSpPr/>
            <p:nvPr/>
          </p:nvSpPr>
          <p:spPr>
            <a:xfrm>
              <a:off x="5631192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13"/>
            <p:cNvSpPr/>
            <p:nvPr/>
          </p:nvSpPr>
          <p:spPr>
            <a:xfrm>
              <a:off x="607970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13"/>
            <p:cNvSpPr/>
            <p:nvPr/>
          </p:nvSpPr>
          <p:spPr>
            <a:xfrm>
              <a:off x="6528215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3"/>
            <p:cNvSpPr/>
            <p:nvPr/>
          </p:nvSpPr>
          <p:spPr>
            <a:xfrm>
              <a:off x="6976726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13"/>
            <p:cNvSpPr/>
            <p:nvPr/>
          </p:nvSpPr>
          <p:spPr>
            <a:xfrm>
              <a:off x="742522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7873740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832225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3"/>
            <p:cNvSpPr/>
            <p:nvPr/>
          </p:nvSpPr>
          <p:spPr>
            <a:xfrm>
              <a:off x="877076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3"/>
            <p:cNvSpPr/>
            <p:nvPr/>
          </p:nvSpPr>
          <p:spPr>
            <a:xfrm>
              <a:off x="3837147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3"/>
            <p:cNvSpPr/>
            <p:nvPr/>
          </p:nvSpPr>
          <p:spPr>
            <a:xfrm>
              <a:off x="4285658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3"/>
            <p:cNvSpPr/>
            <p:nvPr/>
          </p:nvSpPr>
          <p:spPr>
            <a:xfrm>
              <a:off x="473416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3"/>
            <p:cNvSpPr/>
            <p:nvPr/>
          </p:nvSpPr>
          <p:spPr>
            <a:xfrm>
              <a:off x="518268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3"/>
            <p:cNvSpPr/>
            <p:nvPr/>
          </p:nvSpPr>
          <p:spPr>
            <a:xfrm>
              <a:off x="5631192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3"/>
            <p:cNvSpPr/>
            <p:nvPr/>
          </p:nvSpPr>
          <p:spPr>
            <a:xfrm>
              <a:off x="607970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3"/>
            <p:cNvSpPr/>
            <p:nvPr/>
          </p:nvSpPr>
          <p:spPr>
            <a:xfrm>
              <a:off x="6528215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6976726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3"/>
            <p:cNvSpPr/>
            <p:nvPr/>
          </p:nvSpPr>
          <p:spPr>
            <a:xfrm>
              <a:off x="742522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7873740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832225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877076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3"/>
            <p:cNvSpPr/>
            <p:nvPr/>
          </p:nvSpPr>
          <p:spPr>
            <a:xfrm>
              <a:off x="3837147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4285658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473416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518268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5631192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607970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6528215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6976726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742522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7873740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832225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877076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338863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3837147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4285658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473416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518268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5631192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607970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6528215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697672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742522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7873740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3"/>
            <p:cNvSpPr/>
            <p:nvPr/>
          </p:nvSpPr>
          <p:spPr>
            <a:xfrm>
              <a:off x="832225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877076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338863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3837147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4285658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3"/>
            <p:cNvSpPr/>
            <p:nvPr/>
          </p:nvSpPr>
          <p:spPr>
            <a:xfrm>
              <a:off x="4734169" y="4336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518268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5631192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607970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6528215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3"/>
            <p:cNvSpPr/>
            <p:nvPr/>
          </p:nvSpPr>
          <p:spPr>
            <a:xfrm>
              <a:off x="697672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3"/>
            <p:cNvSpPr/>
            <p:nvPr/>
          </p:nvSpPr>
          <p:spPr>
            <a:xfrm>
              <a:off x="7425229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3"/>
            <p:cNvSpPr/>
            <p:nvPr/>
          </p:nvSpPr>
          <p:spPr>
            <a:xfrm>
              <a:off x="7873740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832225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877076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3837147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4285658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473416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3"/>
            <p:cNvSpPr/>
            <p:nvPr/>
          </p:nvSpPr>
          <p:spPr>
            <a:xfrm>
              <a:off x="518268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5631192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607970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6528215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3"/>
            <p:cNvSpPr/>
            <p:nvPr/>
          </p:nvSpPr>
          <p:spPr>
            <a:xfrm>
              <a:off x="6976726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742522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3"/>
            <p:cNvSpPr/>
            <p:nvPr/>
          </p:nvSpPr>
          <p:spPr>
            <a:xfrm>
              <a:off x="7873740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832225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877076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3837147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4285658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473416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518268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5631192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>
              <a:off x="607970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6528215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>
              <a:off x="6976726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742522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7873740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832225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877076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3837147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4285658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473416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3"/>
            <p:cNvSpPr/>
            <p:nvPr/>
          </p:nvSpPr>
          <p:spPr>
            <a:xfrm>
              <a:off x="518268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3"/>
            <p:cNvSpPr/>
            <p:nvPr/>
          </p:nvSpPr>
          <p:spPr>
            <a:xfrm>
              <a:off x="5631192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607970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3"/>
            <p:cNvSpPr/>
            <p:nvPr/>
          </p:nvSpPr>
          <p:spPr>
            <a:xfrm>
              <a:off x="6528215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3"/>
            <p:cNvSpPr/>
            <p:nvPr/>
          </p:nvSpPr>
          <p:spPr>
            <a:xfrm>
              <a:off x="6976726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742522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3"/>
            <p:cNvSpPr/>
            <p:nvPr/>
          </p:nvSpPr>
          <p:spPr>
            <a:xfrm>
              <a:off x="7873740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3"/>
            <p:cNvSpPr/>
            <p:nvPr/>
          </p:nvSpPr>
          <p:spPr>
            <a:xfrm>
              <a:off x="832225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877076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3"/>
            <p:cNvSpPr/>
            <p:nvPr/>
          </p:nvSpPr>
          <p:spPr>
            <a:xfrm>
              <a:off x="3837147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4285658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3"/>
            <p:cNvSpPr/>
            <p:nvPr/>
          </p:nvSpPr>
          <p:spPr>
            <a:xfrm>
              <a:off x="473416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3"/>
            <p:cNvSpPr/>
            <p:nvPr/>
          </p:nvSpPr>
          <p:spPr>
            <a:xfrm>
              <a:off x="518268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3"/>
            <p:cNvSpPr/>
            <p:nvPr/>
          </p:nvSpPr>
          <p:spPr>
            <a:xfrm>
              <a:off x="5631192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3"/>
            <p:cNvSpPr/>
            <p:nvPr/>
          </p:nvSpPr>
          <p:spPr>
            <a:xfrm>
              <a:off x="607970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3"/>
            <p:cNvSpPr/>
            <p:nvPr/>
          </p:nvSpPr>
          <p:spPr>
            <a:xfrm>
              <a:off x="6528215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3"/>
            <p:cNvSpPr/>
            <p:nvPr/>
          </p:nvSpPr>
          <p:spPr>
            <a:xfrm>
              <a:off x="6976726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3"/>
            <p:cNvSpPr/>
            <p:nvPr/>
          </p:nvSpPr>
          <p:spPr>
            <a:xfrm>
              <a:off x="742522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7873740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832225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3"/>
            <p:cNvSpPr/>
            <p:nvPr/>
          </p:nvSpPr>
          <p:spPr>
            <a:xfrm>
              <a:off x="877076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3"/>
            <p:cNvSpPr/>
            <p:nvPr/>
          </p:nvSpPr>
          <p:spPr>
            <a:xfrm>
              <a:off x="3837147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4285658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3"/>
            <p:cNvSpPr/>
            <p:nvPr/>
          </p:nvSpPr>
          <p:spPr>
            <a:xfrm>
              <a:off x="473416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3"/>
            <p:cNvSpPr/>
            <p:nvPr/>
          </p:nvSpPr>
          <p:spPr>
            <a:xfrm>
              <a:off x="518268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3"/>
            <p:cNvSpPr/>
            <p:nvPr/>
          </p:nvSpPr>
          <p:spPr>
            <a:xfrm>
              <a:off x="5631192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3"/>
            <p:cNvSpPr/>
            <p:nvPr/>
          </p:nvSpPr>
          <p:spPr>
            <a:xfrm>
              <a:off x="607970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3"/>
            <p:cNvSpPr/>
            <p:nvPr/>
          </p:nvSpPr>
          <p:spPr>
            <a:xfrm>
              <a:off x="6528215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3"/>
            <p:cNvSpPr/>
            <p:nvPr/>
          </p:nvSpPr>
          <p:spPr>
            <a:xfrm>
              <a:off x="6976726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742522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7873740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832225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877076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5" name="Google Shape;175;p13"/>
          <p:cNvSpPr/>
          <p:nvPr/>
        </p:nvSpPr>
        <p:spPr>
          <a:xfrm>
            <a:off x="3396590" y="0"/>
            <a:ext cx="3250800" cy="51435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3"/>
          <p:cNvSpPr/>
          <p:nvPr/>
        </p:nvSpPr>
        <p:spPr>
          <a:xfrm>
            <a:off x="0" y="0"/>
            <a:ext cx="34158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3"/>
          <p:cNvSpPr/>
          <p:nvPr/>
        </p:nvSpPr>
        <p:spPr>
          <a:xfrm>
            <a:off x="685175" y="1799775"/>
            <a:ext cx="61200" cy="23871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3"/>
          <p:cNvSpPr txBox="1">
            <a:spLocks noGrp="1"/>
          </p:cNvSpPr>
          <p:nvPr>
            <p:ph type="ctrTitle"/>
          </p:nvPr>
        </p:nvSpPr>
        <p:spPr>
          <a:xfrm>
            <a:off x="992425" y="1799775"/>
            <a:ext cx="3136800" cy="1739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9pPr>
          </a:lstStyle>
          <a:p>
            <a:endParaRPr/>
          </a:p>
        </p:txBody>
      </p:sp>
      <p:sp>
        <p:nvSpPr>
          <p:cNvPr id="179" name="Google Shape;179;p13"/>
          <p:cNvSpPr txBox="1">
            <a:spLocks noGrp="1"/>
          </p:cNvSpPr>
          <p:nvPr>
            <p:ph type="subTitle" idx="1"/>
          </p:nvPr>
        </p:nvSpPr>
        <p:spPr>
          <a:xfrm>
            <a:off x="992425" y="3579375"/>
            <a:ext cx="3136800" cy="607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p13"/>
          <p:cNvSpPr txBox="1">
            <a:spLocks noGrp="1"/>
          </p:cNvSpPr>
          <p:nvPr>
            <p:ph type="sldNum" idx="12"/>
          </p:nvPr>
        </p:nvSpPr>
        <p:spPr>
          <a:xfrm>
            <a:off x="8472458" y="4706554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2">
  <p:cSld name="AUTOLAYOUT_2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4"/>
          <p:cNvSpPr/>
          <p:nvPr/>
        </p:nvSpPr>
        <p:spPr>
          <a:xfrm>
            <a:off x="-2" y="5085675"/>
            <a:ext cx="9144000" cy="579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4"/>
          <p:cNvSpPr/>
          <p:nvPr/>
        </p:nvSpPr>
        <p:spPr>
          <a:xfrm>
            <a:off x="0" y="5085676"/>
            <a:ext cx="3048000" cy="57900"/>
          </a:xfrm>
          <a:prstGeom prst="rect">
            <a:avLst/>
          </a:prstGeom>
          <a:solidFill>
            <a:srgbClr val="FFFFFF">
              <a:alpha val="376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4"/>
          <p:cNvSpPr/>
          <p:nvPr/>
        </p:nvSpPr>
        <p:spPr>
          <a:xfrm>
            <a:off x="3047999" y="5085676"/>
            <a:ext cx="3048000" cy="57900"/>
          </a:xfrm>
          <a:prstGeom prst="rect">
            <a:avLst/>
          </a:prstGeom>
          <a:solidFill>
            <a:srgbClr val="FFFFFF">
              <a:alpha val="2509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4"/>
          <p:cNvSpPr txBox="1">
            <a:spLocks noGrp="1"/>
          </p:cNvSpPr>
          <p:nvPr>
            <p:ph type="title"/>
          </p:nvPr>
        </p:nvSpPr>
        <p:spPr>
          <a:xfrm>
            <a:off x="1002900" y="1018675"/>
            <a:ext cx="7138200" cy="126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87" name="Google Shape;187;p14"/>
          <p:cNvSpPr txBox="1">
            <a:spLocks noGrp="1"/>
          </p:cNvSpPr>
          <p:nvPr>
            <p:ph type="body" idx="1"/>
          </p:nvPr>
        </p:nvSpPr>
        <p:spPr>
          <a:xfrm>
            <a:off x="1002900" y="2535725"/>
            <a:ext cx="7138200" cy="1741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marL="457200" lvl="0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  <a:defRPr sz="1400">
                <a:solidFill>
                  <a:srgbClr val="666666"/>
                </a:solidFill>
              </a:defRPr>
            </a:lvl1pPr>
            <a:lvl2pPr marL="914400" lvl="1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2pPr>
            <a:lvl3pPr marL="1371600" lvl="2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3pPr>
            <a:lvl4pPr marL="1828800" lvl="3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●"/>
              <a:defRPr sz="1200">
                <a:solidFill>
                  <a:srgbClr val="666666"/>
                </a:solidFill>
              </a:defRPr>
            </a:lvl4pPr>
            <a:lvl5pPr marL="2286000" lvl="4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5pPr>
            <a:lvl6pPr marL="2743200" lvl="5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6pPr>
            <a:lvl7pPr marL="3200400" lvl="6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●"/>
              <a:defRPr sz="1200">
                <a:solidFill>
                  <a:srgbClr val="666666"/>
                </a:solidFill>
              </a:defRPr>
            </a:lvl7pPr>
            <a:lvl8pPr marL="3657600" lvl="7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8pPr>
            <a:lvl9pPr marL="4114800" lvl="8" indent="-3048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88" name="Google Shape;18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5"/>
          <p:cNvSpPr txBox="1">
            <a:spLocks noGrp="1"/>
          </p:cNvSpPr>
          <p:nvPr>
            <p:ph type="ctrTitle"/>
          </p:nvPr>
        </p:nvSpPr>
        <p:spPr>
          <a:xfrm>
            <a:off x="920675" y="2099225"/>
            <a:ext cx="4297501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EB Garamond"/>
              <a:ea typeface="EB Garamond"/>
              <a:cs typeface="EB Garamond"/>
              <a:sym typeface="EB Garamo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sk-SK" sz="2400" b="0" dirty="0" err="1">
                <a:latin typeface="Cambria"/>
                <a:ea typeface="Cambria"/>
              </a:rPr>
              <a:t>ARTkadémia</a:t>
            </a:r>
            <a:r>
              <a:rPr lang="sk-SK" sz="2400" b="0" dirty="0">
                <a:latin typeface="Cambria"/>
                <a:ea typeface="Cambria"/>
              </a:rPr>
              <a:t> </a:t>
            </a:r>
            <a:br>
              <a:rPr lang="sk-SK" sz="2400" b="0" dirty="0">
                <a:latin typeface="Cambria"/>
                <a:ea typeface="Cambria"/>
              </a:rPr>
            </a:br>
            <a:r>
              <a:rPr lang="sk-SK" sz="2400" b="0" dirty="0">
                <a:latin typeface="Cambria"/>
                <a:ea typeface="Cambria"/>
              </a:rPr>
              <a:t>“Akadémia umenia a remesiel”</a:t>
            </a:r>
            <a:endParaRPr sz="2400" b="0" dirty="0">
              <a:latin typeface="Cambria"/>
              <a:ea typeface="Cambria"/>
              <a:sym typeface="Cambria"/>
            </a:endParaRPr>
          </a:p>
        </p:txBody>
      </p:sp>
      <p:sp>
        <p:nvSpPr>
          <p:cNvPr id="194" name="Google Shape;194;p15"/>
          <p:cNvSpPr txBox="1">
            <a:spLocks noGrp="1"/>
          </p:cNvSpPr>
          <p:nvPr>
            <p:ph type="subTitle" idx="1"/>
          </p:nvPr>
        </p:nvSpPr>
        <p:spPr>
          <a:xfrm>
            <a:off x="920675" y="2740325"/>
            <a:ext cx="4976100" cy="152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595959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595959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58EA1CB-E3F8-4DF0-BE6B-0204C2105B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3315" y="3186066"/>
            <a:ext cx="2584502" cy="122809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25195"/>
            <a:ext cx="7138200" cy="1263600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Reklama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514" y="1362151"/>
            <a:ext cx="8150431" cy="3371236"/>
          </a:xfrm>
        </p:spPr>
        <p:txBody>
          <a:bodyPr/>
          <a:lstStyle/>
          <a:p>
            <a:pPr algn="l"/>
            <a:r>
              <a:rPr lang="sk-SK" sz="1600" dirty="0"/>
              <a:t>Musí sa jednať o správu s tzv. jedinečným návrhom predaja (</a:t>
            </a:r>
            <a:r>
              <a:rPr lang="sk-SK" sz="1600" dirty="0" err="1"/>
              <a:t>unique</a:t>
            </a:r>
            <a:r>
              <a:rPr lang="sk-SK" sz="1600" dirty="0"/>
              <a:t> </a:t>
            </a:r>
            <a:r>
              <a:rPr lang="sk-SK" sz="1600" dirty="0" err="1"/>
              <a:t>selling</a:t>
            </a:r>
            <a:r>
              <a:rPr lang="sk-SK" sz="1600" dirty="0"/>
              <a:t> </a:t>
            </a:r>
            <a:r>
              <a:rPr lang="sk-SK" sz="1600" dirty="0" err="1"/>
              <a:t>proposal</a:t>
            </a:r>
            <a:r>
              <a:rPr lang="sk-SK" sz="1600" dirty="0"/>
              <a:t> - USP), ktorý sa vzťahuje na požadovaný benefit danej kampane.</a:t>
            </a:r>
            <a:endParaRPr lang="it-IT" sz="1600" dirty="0"/>
          </a:p>
          <a:p>
            <a:pPr algn="l"/>
            <a:r>
              <a:rPr lang="sk-SK" sz="1600" dirty="0"/>
              <a:t>Rozlišujeme medzi reklamnými médiami a podporou</a:t>
            </a:r>
            <a:r>
              <a:rPr lang="es-ES" sz="1600" dirty="0"/>
              <a:t>. </a:t>
            </a:r>
          </a:p>
          <a:p>
            <a:pPr lvl="1" algn="l"/>
            <a:r>
              <a:rPr lang="sk-SK" dirty="0"/>
              <a:t>Kanály používané na masovú komunikáciu sú reklamné médiá. Medzi hlavné patria noviny, časopisy, rozhlas, televízia, vonkajšia reklama; zatiaľ čo priamy marketing, reklama namiesto predaja, internet atď. sú ďalšími spôsobmi reklamy.</a:t>
            </a:r>
            <a:endParaRPr lang="es-ES" dirty="0"/>
          </a:p>
          <a:p>
            <a:pPr lvl="1" algn="l"/>
            <a:r>
              <a:rPr lang="sk-SK" dirty="0"/>
              <a:t>Podporou sú rôzne možnosti, ktoré má inzerent k dispozícii v každom existujúcom médiu.</a:t>
            </a:r>
            <a:r>
              <a:rPr lang="es-ES" dirty="0"/>
              <a:t>.</a:t>
            </a:r>
            <a:endParaRPr lang="es-ES" sz="1600" dirty="0"/>
          </a:p>
          <a:p>
            <a:pPr algn="l"/>
            <a:r>
              <a:rPr lang="sk-SK" sz="1600" dirty="0"/>
              <a:t>Príklady</a:t>
            </a:r>
            <a:r>
              <a:rPr lang="es-ES" sz="1600" dirty="0"/>
              <a:t>: </a:t>
            </a:r>
          </a:p>
          <a:p>
            <a:pPr lvl="1" algn="l"/>
            <a:r>
              <a:rPr lang="sk-SK" dirty="0"/>
              <a:t>Reklamné médium</a:t>
            </a:r>
            <a:r>
              <a:rPr lang="es-ES" dirty="0"/>
              <a:t>: </a:t>
            </a:r>
            <a:r>
              <a:rPr lang="es-ES" dirty="0" err="1"/>
              <a:t>telev</a:t>
            </a:r>
            <a:r>
              <a:rPr lang="sk-SK" dirty="0" err="1"/>
              <a:t>ízia</a:t>
            </a:r>
            <a:r>
              <a:rPr lang="es-ES" dirty="0"/>
              <a:t>, </a:t>
            </a:r>
            <a:r>
              <a:rPr lang="sk-SK" dirty="0"/>
              <a:t>podpora</a:t>
            </a:r>
            <a:r>
              <a:rPr lang="es-ES" dirty="0"/>
              <a:t>:</a:t>
            </a:r>
            <a:r>
              <a:rPr lang="sk-SK" dirty="0"/>
              <a:t> televízny </a:t>
            </a:r>
            <a:r>
              <a:rPr lang="es-ES" dirty="0"/>
              <a:t>spot</a:t>
            </a:r>
          </a:p>
          <a:p>
            <a:pPr lvl="1" algn="l"/>
            <a:r>
              <a:rPr lang="sk-SK" dirty="0"/>
              <a:t>Reklamné médium </a:t>
            </a:r>
            <a:r>
              <a:rPr lang="es-ES" dirty="0"/>
              <a:t>: r</a:t>
            </a:r>
            <a:r>
              <a:rPr lang="sk-SK" dirty="0"/>
              <a:t>á</a:t>
            </a:r>
            <a:r>
              <a:rPr lang="es-ES" dirty="0"/>
              <a:t>dio, </a:t>
            </a:r>
            <a:r>
              <a:rPr lang="sk-SK" dirty="0"/>
              <a:t>podpora</a:t>
            </a:r>
            <a:r>
              <a:rPr lang="es-ES" dirty="0"/>
              <a:t>: </a:t>
            </a:r>
            <a:r>
              <a:rPr lang="sk-SK" dirty="0"/>
              <a:t>reklamný vstup</a:t>
            </a:r>
            <a:endParaRPr lang="es-ES" dirty="0"/>
          </a:p>
          <a:p>
            <a:pPr lvl="1" algn="l"/>
            <a:endParaRPr lang="es-ES" dirty="0"/>
          </a:p>
          <a:p>
            <a:pPr lvl="1" algn="l"/>
            <a:endParaRPr lang="es-ES" dirty="0"/>
          </a:p>
        </p:txBody>
      </p:sp>
      <p:sp>
        <p:nvSpPr>
          <p:cNvPr id="10" name="Cuadro de texto 2">
            <a:extLst>
              <a:ext uri="{FF2B5EF4-FFF2-40B4-BE49-F238E27FC236}">
                <a16:creationId xmlns:a16="http://schemas.microsoft.com/office/drawing/2014/main" id="{97DAFEEC-4A3E-4A02-88E6-E87D0D4410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>
            <a:extLst>
              <a:ext uri="{FF2B5EF4-FFF2-40B4-BE49-F238E27FC236}">
                <a16:creationId xmlns:a16="http://schemas.microsoft.com/office/drawing/2014/main" id="{D14863C6-434F-437A-AD93-792FB5F232E9}"/>
              </a:ext>
            </a:extLst>
          </p:cNvPr>
          <p:cNvSpPr txBox="1"/>
          <p:nvPr/>
        </p:nvSpPr>
        <p:spPr>
          <a:xfrm>
            <a:off x="432450" y="206156"/>
            <a:ext cx="5529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2. </a:t>
            </a:r>
            <a:r>
              <a:rPr lang="sk-SK" dirty="0"/>
              <a:t>KONKURENCIESCHOPNOSŤ PROSTREDNÍCTVOM BUDOVANIA VLASTNEJ ZNAČKY A KOMUNIKÁCIE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5287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2697" y="25195"/>
            <a:ext cx="8568794" cy="1263600"/>
          </a:xfrm>
        </p:spPr>
        <p:txBody>
          <a:bodyPr/>
          <a:lstStyle/>
          <a:p>
            <a:r>
              <a:rPr lang="sk-SK" sz="3200" dirty="0">
                <a:solidFill>
                  <a:srgbClr val="F24F4F"/>
                </a:solidFill>
                <a:latin typeface="Cambria" panose="02040503050406030204" pitchFamily="18" charset="0"/>
              </a:rPr>
              <a:t>Úvod d</a:t>
            </a:r>
            <a:r>
              <a:rPr lang="es-ES" sz="3200" dirty="0">
                <a:solidFill>
                  <a:srgbClr val="F24F4F"/>
                </a:solidFill>
                <a:latin typeface="Cambria" panose="02040503050406030204" pitchFamily="18" charset="0"/>
              </a:rPr>
              <a:t>o </a:t>
            </a:r>
            <a:r>
              <a:rPr lang="sk-SK" sz="3200" dirty="0">
                <a:solidFill>
                  <a:srgbClr val="F24F4F"/>
                </a:solidFill>
                <a:latin typeface="Cambria" panose="02040503050406030204" pitchFamily="18" charset="0"/>
              </a:rPr>
              <a:t>m</a:t>
            </a:r>
            <a:r>
              <a:rPr lang="es-ES" sz="3200" dirty="0" err="1">
                <a:solidFill>
                  <a:srgbClr val="F24F4F"/>
                </a:solidFill>
                <a:latin typeface="Cambria" panose="02040503050406030204" pitchFamily="18" charset="0"/>
              </a:rPr>
              <a:t>arketing</a:t>
            </a:r>
            <a:r>
              <a:rPr lang="sk-SK" sz="3200" dirty="0">
                <a:solidFill>
                  <a:srgbClr val="F24F4F"/>
                </a:solidFill>
                <a:latin typeface="Cambria" panose="02040503050406030204" pitchFamily="18" charset="0"/>
              </a:rPr>
              <a:t>u</a:t>
            </a:r>
            <a:endParaRPr lang="es-ES" sz="320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8491" y="1288795"/>
            <a:ext cx="8821410" cy="3123651"/>
          </a:xfrm>
        </p:spPr>
        <p:txBody>
          <a:bodyPr/>
          <a:lstStyle/>
          <a:p>
            <a:pPr lvl="0" algn="l"/>
            <a:r>
              <a:rPr lang="sk-SK" sz="1600" dirty="0"/>
              <a:t>Marketing je proces získavania potenciálnych zákazníkov alebo zákazníkov zaujímajúcich sa o produkty a / alebo služby spoločnosti.</a:t>
            </a:r>
          </a:p>
          <a:p>
            <a:pPr lvl="0" algn="l"/>
            <a:endParaRPr lang="en-US" sz="1600" dirty="0"/>
          </a:p>
          <a:p>
            <a:pPr lvl="0" algn="l"/>
            <a:r>
              <a:rPr lang="sk-SK" sz="1600" dirty="0"/>
              <a:t>Zameriava sa na štúdium trhového a spotrebiteľského správania a analyzuje obchodné riadenie spoločností s cieľom prilákať, získať a udržať zákazníkov uspokojením ich prianí a potrieb</a:t>
            </a:r>
            <a:r>
              <a:rPr lang="es-ES" sz="1600" dirty="0"/>
              <a:t>.</a:t>
            </a:r>
          </a:p>
          <a:p>
            <a:pPr marL="139700" lvl="0" indent="0" algn="l">
              <a:buNone/>
            </a:pPr>
            <a:endParaRPr lang="es-ES" sz="1600" dirty="0"/>
          </a:p>
          <a:p>
            <a:pPr lvl="0" algn="l"/>
            <a:r>
              <a:rPr lang="sk-SK" sz="1600" dirty="0"/>
              <a:t>Marketingové základne prvky sú tzv. 4P: produkt, distribúcia, propagácia a cena.</a:t>
            </a:r>
            <a:endParaRPr lang="en-US" sz="1600" dirty="0"/>
          </a:p>
        </p:txBody>
      </p:sp>
      <p:sp>
        <p:nvSpPr>
          <p:cNvPr id="10" name="Cuadro de texto 2">
            <a:extLst>
              <a:ext uri="{FF2B5EF4-FFF2-40B4-BE49-F238E27FC236}">
                <a16:creationId xmlns:a16="http://schemas.microsoft.com/office/drawing/2014/main" id="{509BCE22-B255-4124-8959-D8B2E0DFFE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>
            <a:extLst>
              <a:ext uri="{FF2B5EF4-FFF2-40B4-BE49-F238E27FC236}">
                <a16:creationId xmlns:a16="http://schemas.microsoft.com/office/drawing/2014/main" id="{B5C617AF-41FF-4303-BB6D-A8B4FF0C0D51}"/>
              </a:ext>
            </a:extLst>
          </p:cNvPr>
          <p:cNvSpPr txBox="1"/>
          <p:nvPr/>
        </p:nvSpPr>
        <p:spPr>
          <a:xfrm>
            <a:off x="432450" y="206156"/>
            <a:ext cx="5529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2. </a:t>
            </a:r>
            <a:r>
              <a:rPr lang="sk-SK" dirty="0"/>
              <a:t>KONKURENCIESCHOPNOSŤ PROSTREDNÍCTVOM BUDOVANIA VLASTNEJ ZNAČKY A KOMUNIKÁCIE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28284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2697" y="25195"/>
            <a:ext cx="8568794" cy="1263600"/>
          </a:xfrm>
        </p:spPr>
        <p:txBody>
          <a:bodyPr/>
          <a:lstStyle/>
          <a:p>
            <a:r>
              <a:rPr lang="sk-SK" sz="3200" dirty="0">
                <a:solidFill>
                  <a:srgbClr val="F24F4F"/>
                </a:solidFill>
                <a:latin typeface="Cambria" panose="02040503050406030204" pitchFamily="18" charset="0"/>
              </a:rPr>
              <a:t>Úvod d</a:t>
            </a:r>
            <a:r>
              <a:rPr lang="es-ES" sz="3200" dirty="0">
                <a:solidFill>
                  <a:srgbClr val="F24F4F"/>
                </a:solidFill>
                <a:latin typeface="Cambria" panose="02040503050406030204" pitchFamily="18" charset="0"/>
              </a:rPr>
              <a:t>o </a:t>
            </a:r>
            <a:r>
              <a:rPr lang="sk-SK" sz="3200" dirty="0">
                <a:solidFill>
                  <a:srgbClr val="F24F4F"/>
                </a:solidFill>
                <a:latin typeface="Cambria" panose="02040503050406030204" pitchFamily="18" charset="0"/>
              </a:rPr>
              <a:t>m</a:t>
            </a:r>
            <a:r>
              <a:rPr lang="es-ES" sz="3200" dirty="0" err="1">
                <a:solidFill>
                  <a:srgbClr val="F24F4F"/>
                </a:solidFill>
                <a:latin typeface="Cambria" panose="02040503050406030204" pitchFamily="18" charset="0"/>
              </a:rPr>
              <a:t>arketing</a:t>
            </a:r>
            <a:r>
              <a:rPr lang="sk-SK" sz="3200" dirty="0">
                <a:solidFill>
                  <a:srgbClr val="F24F4F"/>
                </a:solidFill>
                <a:latin typeface="Cambria" panose="02040503050406030204" pitchFamily="18" charset="0"/>
              </a:rPr>
              <a:t>u</a:t>
            </a:r>
            <a:endParaRPr lang="es-ES" sz="320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8491" y="1288795"/>
            <a:ext cx="8821410" cy="3123651"/>
          </a:xfrm>
        </p:spPr>
        <p:txBody>
          <a:bodyPr/>
          <a:lstStyle/>
          <a:p>
            <a:pPr algn="l"/>
            <a:r>
              <a:rPr lang="sk-SK" sz="1600" dirty="0"/>
              <a:t>PRODUKT je skupina atribútov (vlastnosti, funkcií, výhod a použití), ktoré umožňujú, aby bol </a:t>
            </a:r>
            <a:r>
              <a:rPr lang="sk-SK" sz="1600" dirty="0" err="1"/>
              <a:t>výmenený</a:t>
            </a:r>
            <a:r>
              <a:rPr lang="sk-SK" sz="1600" dirty="0"/>
              <a:t> alebo používaný.</a:t>
            </a:r>
            <a:endParaRPr lang="en-US" sz="1600" dirty="0"/>
          </a:p>
          <a:p>
            <a:pPr marL="139700" indent="0" algn="l">
              <a:buNone/>
            </a:pPr>
            <a:endParaRPr lang="en-US" sz="1600" dirty="0"/>
          </a:p>
          <a:p>
            <a:pPr algn="l"/>
            <a:r>
              <a:rPr lang="sk-SK" sz="1600" dirty="0"/>
              <a:t>MIESTO: je forma komercializácie produktov spoločnosti. Týka sa to aj distribúcie.</a:t>
            </a:r>
            <a:endParaRPr lang="en-US" sz="1600" dirty="0"/>
          </a:p>
          <a:p>
            <a:pPr marL="139700" indent="0" algn="l">
              <a:buNone/>
            </a:pPr>
            <a:endParaRPr lang="en-US" sz="1600" dirty="0"/>
          </a:p>
          <a:p>
            <a:pPr algn="l"/>
            <a:r>
              <a:rPr lang="sk-SK" sz="1600" dirty="0"/>
              <a:t>PROPAGÁCIA súvisí s komunikáciou a odlíšenia produktu na trhu s cieľom vypracovať komunikačný plán.</a:t>
            </a:r>
            <a:endParaRPr lang="en-US" sz="1600" dirty="0"/>
          </a:p>
          <a:p>
            <a:pPr marL="139700" indent="0" algn="l">
              <a:buNone/>
            </a:pPr>
            <a:endParaRPr lang="en-US" sz="1600" dirty="0"/>
          </a:p>
          <a:p>
            <a:pPr algn="l"/>
            <a:r>
              <a:rPr lang="sk-SK" sz="1600" dirty="0"/>
              <a:t>CENA</a:t>
            </a:r>
            <a:r>
              <a:rPr lang="en-US" sz="1600" dirty="0"/>
              <a:t>: </a:t>
            </a:r>
            <a:r>
              <a:rPr lang="sk-SK" sz="1600" dirty="0"/>
              <a:t>výber vhodnej ceny výrobku je veľmi dôležitý pre jeho následnú komercializáciu na trhu s prihliadnutím na ponúkanú hodnotu a cenu</a:t>
            </a:r>
            <a:r>
              <a:rPr lang="en-US" sz="1600" dirty="0"/>
              <a:t>.</a:t>
            </a:r>
          </a:p>
          <a:p>
            <a:br>
              <a:rPr lang="en-US" sz="1600" dirty="0"/>
            </a:br>
            <a:endParaRPr lang="es-ES" sz="1600" dirty="0"/>
          </a:p>
        </p:txBody>
      </p:sp>
      <p:sp>
        <p:nvSpPr>
          <p:cNvPr id="10" name="Cuadro de texto 2">
            <a:extLst>
              <a:ext uri="{FF2B5EF4-FFF2-40B4-BE49-F238E27FC236}">
                <a16:creationId xmlns:a16="http://schemas.microsoft.com/office/drawing/2014/main" id="{2DF23CA4-22EA-4F70-939D-49A4D22BDE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>
            <a:extLst>
              <a:ext uri="{FF2B5EF4-FFF2-40B4-BE49-F238E27FC236}">
                <a16:creationId xmlns:a16="http://schemas.microsoft.com/office/drawing/2014/main" id="{A5AD09EE-06E7-44E0-BB7B-08D71B52FD93}"/>
              </a:ext>
            </a:extLst>
          </p:cNvPr>
          <p:cNvSpPr txBox="1"/>
          <p:nvPr/>
        </p:nvSpPr>
        <p:spPr>
          <a:xfrm>
            <a:off x="432450" y="206156"/>
            <a:ext cx="5529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2. </a:t>
            </a:r>
            <a:r>
              <a:rPr lang="sk-SK" dirty="0"/>
              <a:t>KONKURENCIESCHOPNOSŤ PROSTREDNÍCTVOM BUDOVANIA VLASTNEJ ZNAČKY A KOMUNIKÁCIE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125835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2697" y="25195"/>
            <a:ext cx="8568794" cy="1263600"/>
          </a:xfrm>
        </p:spPr>
        <p:txBody>
          <a:bodyPr/>
          <a:lstStyle/>
          <a:p>
            <a:r>
              <a:rPr lang="sk-SK" sz="3200" dirty="0">
                <a:solidFill>
                  <a:srgbClr val="F24F4F"/>
                </a:solidFill>
                <a:latin typeface="Cambria" panose="02040503050406030204" pitchFamily="18" charset="0"/>
              </a:rPr>
              <a:t>Úvod d</a:t>
            </a:r>
            <a:r>
              <a:rPr lang="es-ES" sz="3200" dirty="0">
                <a:solidFill>
                  <a:srgbClr val="F24F4F"/>
                </a:solidFill>
                <a:latin typeface="Cambria" panose="02040503050406030204" pitchFamily="18" charset="0"/>
              </a:rPr>
              <a:t>o </a:t>
            </a:r>
            <a:r>
              <a:rPr lang="sk-SK" sz="3200" dirty="0">
                <a:solidFill>
                  <a:srgbClr val="F24F4F"/>
                </a:solidFill>
                <a:latin typeface="Cambria" panose="02040503050406030204" pitchFamily="18" charset="0"/>
              </a:rPr>
              <a:t>m</a:t>
            </a:r>
            <a:r>
              <a:rPr lang="es-ES" sz="3200" dirty="0" err="1">
                <a:solidFill>
                  <a:srgbClr val="F24F4F"/>
                </a:solidFill>
                <a:latin typeface="Cambria" panose="02040503050406030204" pitchFamily="18" charset="0"/>
              </a:rPr>
              <a:t>arketing</a:t>
            </a:r>
            <a:r>
              <a:rPr lang="sk-SK" sz="3200" dirty="0">
                <a:solidFill>
                  <a:srgbClr val="F24F4F"/>
                </a:solidFill>
                <a:latin typeface="Cambria" panose="02040503050406030204" pitchFamily="18" charset="0"/>
              </a:rPr>
              <a:t>u</a:t>
            </a:r>
            <a:endParaRPr lang="es-ES" sz="320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8491" y="1288795"/>
            <a:ext cx="8821410" cy="3123651"/>
          </a:xfrm>
        </p:spPr>
        <p:txBody>
          <a:bodyPr/>
          <a:lstStyle/>
          <a:p>
            <a:pPr lvl="0" algn="l"/>
            <a:r>
              <a:rPr lang="sk-SK" sz="1600" dirty="0"/>
              <a:t>Produkt a distribúcia sú dlhodobými strategickými nástrojmi, pretože ich nemožno okamžite zmeniť a ich použitie sa musí dôsledne naplánovať.</a:t>
            </a:r>
          </a:p>
          <a:p>
            <a:pPr lvl="0" algn="l"/>
            <a:endParaRPr lang="es-ES" sz="1600" dirty="0"/>
          </a:p>
          <a:p>
            <a:pPr lvl="0" algn="l"/>
            <a:r>
              <a:rPr lang="sk-SK" sz="1600" dirty="0"/>
              <a:t>Cena a propagácia sú taktické nástroje, pretože sa dajú ľahko a rýchlo upraviť.</a:t>
            </a:r>
          </a:p>
          <a:p>
            <a:pPr lvl="0" algn="l"/>
            <a:endParaRPr lang="sk-SK" sz="1600" dirty="0"/>
          </a:p>
          <a:p>
            <a:pPr lvl="0" algn="l"/>
            <a:r>
              <a:rPr lang="sk-SK" sz="1600" dirty="0"/>
              <a:t>Umelecké a remeselné </a:t>
            </a:r>
            <a:r>
              <a:rPr lang="sk-SK" sz="1600" dirty="0" err="1"/>
              <a:t>mikropodniky</a:t>
            </a:r>
            <a:r>
              <a:rPr lang="sk-SK" sz="1600" dirty="0"/>
              <a:t> musia pred prijatím dôležitých rozhodnutí vykonať štúdiu týchto prvkov aplikovaním SWOT analýzy (slabé stránky, hrozby, silné stránky a príležitosti) na danú spoločnosť.</a:t>
            </a:r>
            <a:endParaRPr lang="en-US" sz="1600" dirty="0"/>
          </a:p>
        </p:txBody>
      </p:sp>
      <p:sp>
        <p:nvSpPr>
          <p:cNvPr id="10" name="Cuadro de texto 2">
            <a:extLst>
              <a:ext uri="{FF2B5EF4-FFF2-40B4-BE49-F238E27FC236}">
                <a16:creationId xmlns:a16="http://schemas.microsoft.com/office/drawing/2014/main" id="{49711782-D84D-4A7C-BAFC-DA3522A896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>
            <a:extLst>
              <a:ext uri="{FF2B5EF4-FFF2-40B4-BE49-F238E27FC236}">
                <a16:creationId xmlns:a16="http://schemas.microsoft.com/office/drawing/2014/main" id="{627A3F74-78E6-437D-B132-CCB412921B75}"/>
              </a:ext>
            </a:extLst>
          </p:cNvPr>
          <p:cNvSpPr txBox="1"/>
          <p:nvPr/>
        </p:nvSpPr>
        <p:spPr>
          <a:xfrm>
            <a:off x="432450" y="206156"/>
            <a:ext cx="5529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2. </a:t>
            </a:r>
            <a:r>
              <a:rPr lang="sk-SK" dirty="0"/>
              <a:t>KONKURENCIESCHOPNOSŤ PROSTREDNÍCTVOM BUDOVANIA VLASTNEJ ZNAČKY A KOMUNIKÁCIE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014493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33"/>
          <p:cNvSpPr txBox="1">
            <a:spLocks noGrp="1"/>
          </p:cNvSpPr>
          <p:nvPr>
            <p:ph type="title"/>
          </p:nvPr>
        </p:nvSpPr>
        <p:spPr>
          <a:xfrm>
            <a:off x="916125" y="1219525"/>
            <a:ext cx="7138200" cy="12050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600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ĎAKUJEME</a:t>
            </a:r>
            <a:r>
              <a:rPr lang="es" sz="600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!</a:t>
            </a:r>
            <a:endParaRPr sz="6000" b="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61" name="Google Shape;461;p33"/>
          <p:cNvSpPr/>
          <p:nvPr/>
        </p:nvSpPr>
        <p:spPr>
          <a:xfrm rot="10800000" flipH="1">
            <a:off x="-31700" y="2916425"/>
            <a:ext cx="9207378" cy="2234250"/>
          </a:xfrm>
          <a:prstGeom prst="flowChartDocument">
            <a:avLst/>
          </a:prstGeom>
          <a:solidFill>
            <a:srgbClr val="E06666"/>
          </a:solidFill>
          <a:ln w="9525" cap="flat" cmpd="sng">
            <a:solidFill>
              <a:srgbClr val="EA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368" y="78555"/>
            <a:ext cx="1787596" cy="88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85710" y="151705"/>
            <a:ext cx="2094192" cy="5271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2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31"/>
          <p:cNvSpPr txBox="1">
            <a:spLocks noGrp="1"/>
          </p:cNvSpPr>
          <p:nvPr>
            <p:ph type="title"/>
          </p:nvPr>
        </p:nvSpPr>
        <p:spPr>
          <a:xfrm>
            <a:off x="1503218" y="1246220"/>
            <a:ext cx="6229425" cy="15864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Modul 2</a:t>
            </a:r>
            <a:r>
              <a:rPr lang="es-E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br>
              <a:rPr lang="es-E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sk-SK" sz="3200" b="0" dirty="0">
                <a:solidFill>
                  <a:srgbClr val="E06666"/>
                </a:solidFill>
                <a:latin typeface="Cambria"/>
                <a:ea typeface="Cambria"/>
              </a:rPr>
              <a:t>STRATÉGIA PRE ZAČÍNAJÚCE A EXISTUJÚCE PODNIKY A PODNIKATEĽOV V OBLASTI UMENIA </a:t>
            </a:r>
            <a:r>
              <a:rPr lang="en-US" sz="3200" b="0" dirty="0">
                <a:solidFill>
                  <a:srgbClr val="E06666"/>
                </a:solidFill>
                <a:latin typeface="Cambria"/>
                <a:ea typeface="Cambria"/>
                <a:sym typeface="Cambria"/>
              </a:rPr>
              <a:t>S</a:t>
            </a:r>
            <a:endParaRPr sz="3200" b="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" name="Cuadro de texto 2">
            <a:extLst>
              <a:ext uri="{FF2B5EF4-FFF2-40B4-BE49-F238E27FC236}">
                <a16:creationId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8" name="Google Shape;441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6808" y="1282730"/>
            <a:ext cx="7551999" cy="2304230"/>
          </a:xfrm>
        </p:spPr>
        <p:txBody>
          <a:bodyPr/>
          <a:lstStyle/>
          <a:p>
            <a:r>
              <a:rPr lang="sk-SK" b="0" dirty="0">
                <a:solidFill>
                  <a:srgbClr val="F24F4F"/>
                </a:solidFill>
                <a:latin typeface="Cambria" panose="02040503050406030204" pitchFamily="18" charset="0"/>
              </a:rPr>
              <a:t>CELOK</a:t>
            </a:r>
            <a: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  <a:t> 2</a:t>
            </a:r>
            <a:b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</a:br>
            <a:r>
              <a:rPr lang="sk-SK" b="0" dirty="0">
                <a:solidFill>
                  <a:srgbClr val="F24F4F"/>
                </a:solidFill>
                <a:latin typeface="Cambria" panose="02040503050406030204" pitchFamily="18" charset="0"/>
              </a:rPr>
              <a:t>KONKURENCIESCHOPNOSŤ PROSTREDNÍCTVOM BUDOVANIA VLASTNEJ ZNAČKY A KOMUNIKÁCIE</a:t>
            </a:r>
            <a:endParaRPr lang="es-ES" b="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id="{55554CC3-17BE-454E-9C31-E3BEE53D93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24785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325683"/>
            <a:ext cx="7138200" cy="1263600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Učebné ciele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824345" y="1951041"/>
            <a:ext cx="7759818" cy="2471669"/>
          </a:xfrm>
        </p:spPr>
        <p:txBody>
          <a:bodyPr/>
          <a:lstStyle/>
          <a:p>
            <a:pPr lvl="0" algn="l"/>
            <a:r>
              <a:rPr lang="sk-SK" sz="1600" dirty="0"/>
              <a:t>Poznať význam marketingu a komunikácie v spoločnosti.</a:t>
            </a:r>
          </a:p>
          <a:p>
            <a:pPr lvl="0" algn="l"/>
            <a:endParaRPr lang="sk-SK" sz="1600" dirty="0"/>
          </a:p>
          <a:p>
            <a:pPr lvl="0" algn="l"/>
            <a:r>
              <a:rPr lang="sk-SK" sz="1600" dirty="0"/>
              <a:t>Vedieť, ako rozlišovať pojmy týkajúce sa riadenia značky.</a:t>
            </a:r>
          </a:p>
          <a:p>
            <a:pPr algn="l"/>
            <a:endParaRPr lang="sk-SK" sz="1600" dirty="0"/>
          </a:p>
          <a:p>
            <a:pPr lvl="0" algn="l"/>
            <a:r>
              <a:rPr lang="sk-SK" sz="1600" dirty="0"/>
              <a:t>Rozlišovať medzi komunikačnými a marketingovými funkciami.</a:t>
            </a:r>
          </a:p>
          <a:p>
            <a:pPr marL="139700" indent="0" algn="l">
              <a:buNone/>
            </a:pPr>
            <a:r>
              <a:rPr lang="sk-SK" sz="1600" dirty="0"/>
              <a:t> </a:t>
            </a:r>
          </a:p>
          <a:p>
            <a:pPr lvl="0" algn="l"/>
            <a:r>
              <a:rPr lang="sk-SK" sz="1600" dirty="0"/>
              <a:t>Zamerať sa na prvky riadenia podniku, reklamy, vzťahov s verejnosťou a marketingu.</a:t>
            </a:r>
          </a:p>
          <a:p>
            <a:pPr lvl="0" algn="l"/>
            <a:endParaRPr lang="es-ES" sz="1600" dirty="0"/>
          </a:p>
          <a:p>
            <a:endParaRPr lang="es-ES" sz="1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432450" y="206156"/>
            <a:ext cx="5529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2. </a:t>
            </a:r>
            <a:r>
              <a:rPr lang="sk-SK" dirty="0"/>
              <a:t>KONKURENCIESCHOPNOSŤ PROSTREDNÍCTVOM BUDOVANIA VLASTNEJ ZNAČKY A KOMUNIKÁCIE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uadro de texto 2">
            <a:extLst>
              <a:ext uri="{FF2B5EF4-FFF2-40B4-BE49-F238E27FC236}">
                <a16:creationId xmlns:a16="http://schemas.microsoft.com/office/drawing/2014/main" id="{C45C44AC-9631-4BDD-8344-E690D31CE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19229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92961" y="382571"/>
            <a:ext cx="7138200" cy="1263600"/>
          </a:xfrm>
        </p:spPr>
        <p:txBody>
          <a:bodyPr/>
          <a:lstStyle/>
          <a:p>
            <a:r>
              <a:rPr lang="sk-SK" sz="3200" dirty="0">
                <a:solidFill>
                  <a:srgbClr val="F24F4F"/>
                </a:solidFill>
                <a:latin typeface="Cambria" panose="02040503050406030204" pitchFamily="18" charset="0"/>
              </a:rPr>
              <a:t>Budovanie značky umeleckých a remeselných </a:t>
            </a:r>
            <a:r>
              <a:rPr lang="sk-SK" sz="3200" dirty="0" err="1">
                <a:solidFill>
                  <a:srgbClr val="F24F4F"/>
                </a:solidFill>
                <a:latin typeface="Cambria" panose="02040503050406030204" pitchFamily="18" charset="0"/>
              </a:rPr>
              <a:t>mikropodnikov</a:t>
            </a:r>
            <a:endParaRPr lang="es-ES" sz="320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42696" y="1530220"/>
            <a:ext cx="8215503" cy="3540543"/>
          </a:xfrm>
        </p:spPr>
        <p:txBody>
          <a:bodyPr/>
          <a:lstStyle/>
          <a:p>
            <a:pPr lvl="0" algn="l"/>
            <a:r>
              <a:rPr lang="sk-SK" sz="1600" dirty="0"/>
              <a:t>Logo je vyjadrením značky, ktoré prostredníctvom obrázka asociuje niektoré hodnoty spoločnosti</a:t>
            </a:r>
            <a:r>
              <a:rPr lang="es-ES" sz="1600" dirty="0"/>
              <a:t>. </a:t>
            </a:r>
            <a:r>
              <a:rPr lang="sk-SK" sz="1600" dirty="0"/>
              <a:t>Logo je vyjadrením značky, ktoré prostredníctvom obrázka asociuje niektoré hodnoty spoločnosti</a:t>
            </a:r>
            <a:r>
              <a:rPr lang="es-ES" sz="1600" dirty="0"/>
              <a:t>. </a:t>
            </a:r>
          </a:p>
          <a:p>
            <a:pPr algn="l"/>
            <a:r>
              <a:rPr lang="sk-SK" sz="1600" dirty="0"/>
              <a:t>Aby sme mohli odlíšiť našu spoločnosť od ostatných konkurentov, musíme implementovať dobré riadenie značky. </a:t>
            </a:r>
          </a:p>
          <a:p>
            <a:pPr algn="l"/>
            <a:r>
              <a:rPr lang="sk-SK" sz="1600" dirty="0"/>
              <a:t>Aby bolo logo účinné, musí mať mnoho čŕt, ako napríklad: stručnosť, musí byť ľahko čitateľné, príjemne vysloviteľné a zapamätateľné</a:t>
            </a:r>
            <a:r>
              <a:rPr lang="it-IT" sz="1600" dirty="0"/>
              <a:t>. </a:t>
            </a:r>
          </a:p>
          <a:p>
            <a:pPr algn="l"/>
            <a:r>
              <a:rPr lang="sk-SK" sz="1600" dirty="0"/>
              <a:t>Súčasťou loga je rozlíšenie medzi </a:t>
            </a:r>
            <a:r>
              <a:rPr lang="sk-SK" sz="1600" dirty="0" err="1"/>
              <a:t>izototypom</a:t>
            </a:r>
            <a:r>
              <a:rPr lang="sk-SK" sz="1600" dirty="0"/>
              <a:t>, ktorý je symbolickou časťou (bez textu) značky, </a:t>
            </a:r>
            <a:r>
              <a:rPr lang="sk-SK" sz="1600" dirty="0" err="1"/>
              <a:t>Imagotypom</a:t>
            </a:r>
            <a:r>
              <a:rPr lang="sk-SK" sz="1600" dirty="0"/>
              <a:t>, čo je ikonicko-textová časť, v ktorej sú text a symbol jasne rozlíšené. A nakoniec, </a:t>
            </a:r>
            <a:r>
              <a:rPr lang="sk-SK" sz="1600" dirty="0" err="1"/>
              <a:t>Isologom</a:t>
            </a:r>
            <a:r>
              <a:rPr lang="sk-SK" sz="1600" dirty="0"/>
              <a:t>, čo je kombinácia, textu a obrázku, ktoré sú spojené do jedného bloku</a:t>
            </a:r>
            <a:endParaRPr lang="es-ES" sz="1600" dirty="0"/>
          </a:p>
          <a:p>
            <a:pPr marL="139700" indent="0" algn="l">
              <a:buNone/>
            </a:pPr>
            <a:endParaRPr lang="es-ES" sz="1600" dirty="0"/>
          </a:p>
          <a:p>
            <a:pPr marL="139700" lvl="0" indent="0" algn="l">
              <a:buNone/>
            </a:pPr>
            <a:endParaRPr lang="es-ES" sz="1600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6" y="4303643"/>
            <a:ext cx="1599006" cy="7671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id="{5152D863-D736-41FF-901C-ECC11D090A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9" name="3 CuadroTexto">
            <a:extLst>
              <a:ext uri="{FF2B5EF4-FFF2-40B4-BE49-F238E27FC236}">
                <a16:creationId xmlns:a16="http://schemas.microsoft.com/office/drawing/2014/main" id="{A3AAAB85-1962-4D2D-BAFA-4EC5D12D9425}"/>
              </a:ext>
            </a:extLst>
          </p:cNvPr>
          <p:cNvSpPr txBox="1"/>
          <p:nvPr/>
        </p:nvSpPr>
        <p:spPr>
          <a:xfrm>
            <a:off x="432450" y="206156"/>
            <a:ext cx="5529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2. </a:t>
            </a:r>
            <a:r>
              <a:rPr lang="sk-SK" dirty="0"/>
              <a:t>KONKURENCIESCHOPNOSŤ PROSTREDNÍCTVOM BUDOVANIA VLASTNEJ ZNAČKY A KOMUNIKÁCIE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97588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574964" y="394855"/>
            <a:ext cx="7551322" cy="898924"/>
          </a:xfrm>
        </p:spPr>
        <p:txBody>
          <a:bodyPr/>
          <a:lstStyle/>
          <a:p>
            <a:r>
              <a:rPr lang="sk-SK" sz="3200" dirty="0">
                <a:solidFill>
                  <a:srgbClr val="F24F4F"/>
                </a:solidFill>
                <a:latin typeface="Cambria" panose="02040503050406030204" pitchFamily="18" charset="0"/>
              </a:rPr>
              <a:t>Imidž, identita a reputácia</a:t>
            </a:r>
            <a:endParaRPr lang="es-ES" sz="3200" b="1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6338" y="1524447"/>
            <a:ext cx="7551323" cy="2746788"/>
          </a:xfrm>
        </p:spPr>
        <p:txBody>
          <a:bodyPr/>
          <a:lstStyle/>
          <a:p>
            <a:pPr algn="l"/>
            <a:r>
              <a:rPr lang="sk-SK" sz="1600" dirty="0"/>
              <a:t>Imidž je bežná koncepcia, podľa ktorej publikum spoločnosť posudzuje</a:t>
            </a:r>
            <a:r>
              <a:rPr lang="it-IT" sz="1600" dirty="0"/>
              <a:t>.</a:t>
            </a:r>
            <a:endParaRPr lang="es-ES" sz="1600" dirty="0"/>
          </a:p>
          <a:p>
            <a:pPr algn="l"/>
            <a:r>
              <a:rPr lang="sk-SK" sz="1600" dirty="0"/>
              <a:t>Identita spočíva v projektovaní súboru systémov, štruktúr a hodnôt, ktoré v spoločnosti prevládajú, prostredníctvom interného a externého komunikačného programu</a:t>
            </a:r>
            <a:r>
              <a:rPr lang="it-IT" sz="1600" dirty="0"/>
              <a:t>. </a:t>
            </a:r>
            <a:endParaRPr lang="es-ES" sz="1600" dirty="0"/>
          </a:p>
          <a:p>
            <a:pPr algn="l"/>
            <a:r>
              <a:rPr lang="sk-SK" sz="1600" dirty="0"/>
              <a:t>Reputácia je vnímanie uskutočnených činností spoločnosti a budúcich očakávaní, ktoré opisujú všeobecnú príťažlivosť firmy voči jej kľúčovým záujmovým skupinám v porovnaní s jej hlavnými konkurentmi.</a:t>
            </a:r>
            <a:endParaRPr lang="es-ES" sz="1600" dirty="0"/>
          </a:p>
          <a:p>
            <a:pPr algn="l"/>
            <a:endParaRPr lang="es-ES" sz="1600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id="{CC750A72-06D5-4A4C-8719-C62491EE1B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1" name="3 CuadroTexto">
            <a:extLst>
              <a:ext uri="{FF2B5EF4-FFF2-40B4-BE49-F238E27FC236}">
                <a16:creationId xmlns:a16="http://schemas.microsoft.com/office/drawing/2014/main" id="{907060F9-FB3D-4E02-8F44-409490C4365A}"/>
              </a:ext>
            </a:extLst>
          </p:cNvPr>
          <p:cNvSpPr txBox="1"/>
          <p:nvPr/>
        </p:nvSpPr>
        <p:spPr>
          <a:xfrm>
            <a:off x="432450" y="206156"/>
            <a:ext cx="5529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2. </a:t>
            </a:r>
            <a:r>
              <a:rPr lang="sk-SK" dirty="0"/>
              <a:t>KONKURENCIESCHOPNOSŤ PROSTREDNÍCTVOM BUDOVANIA VLASTNEJ ZNAČKY A KOMUNIKÁCIE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7993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574964" y="394855"/>
            <a:ext cx="7551322" cy="898924"/>
          </a:xfrm>
        </p:spPr>
        <p:txBody>
          <a:bodyPr/>
          <a:lstStyle/>
          <a:p>
            <a:r>
              <a:rPr lang="sk-SK" sz="3200" dirty="0">
                <a:solidFill>
                  <a:srgbClr val="F24F4F"/>
                </a:solidFill>
                <a:latin typeface="Cambria" panose="02040503050406030204" pitchFamily="18" charset="0"/>
              </a:rPr>
              <a:t>Obchodné smerovanie</a:t>
            </a:r>
            <a:endParaRPr lang="es-ES" sz="320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6338" y="1524447"/>
            <a:ext cx="7551323" cy="2746788"/>
          </a:xfrm>
        </p:spPr>
        <p:txBody>
          <a:bodyPr/>
          <a:lstStyle/>
          <a:p>
            <a:pPr algn="l"/>
            <a:r>
              <a:rPr lang="sk-SK" sz="1600" dirty="0"/>
              <a:t>Pre primerané obchodné riadenie je potrebná analýza obchodného systému, návrhu stratégií a primeraná organizácia a koordinácia.</a:t>
            </a:r>
            <a:endParaRPr lang="es-ES" sz="1600" dirty="0"/>
          </a:p>
          <a:p>
            <a:pPr marL="139700" indent="0" algn="l">
              <a:buNone/>
            </a:pPr>
            <a:endParaRPr lang="es-ES" sz="1600" dirty="0"/>
          </a:p>
          <a:p>
            <a:pPr algn="l"/>
            <a:r>
              <a:rPr lang="sk-SK" sz="1600" dirty="0"/>
              <a:t>Obchodné smerovanie sa </a:t>
            </a:r>
            <a:r>
              <a:rPr lang="sk-SK" sz="1600" dirty="0" err="1"/>
              <a:t>potýka</a:t>
            </a:r>
            <a:r>
              <a:rPr lang="sk-SK" sz="1600" dirty="0"/>
              <a:t> s určitými problémy, pretože systém obsahuje veľké množstvo premenných. Okrem toho niekedy existujú ťažkosti pri určovaní reakcie na dopyt, konkurenčných účinkov, existuje viacero lokalít, produktov, cieľov, atď.</a:t>
            </a:r>
            <a:endParaRPr lang="es-ES" sz="1600" dirty="0"/>
          </a:p>
          <a:p>
            <a:pPr marL="139700" indent="0" algn="l">
              <a:buNone/>
            </a:pPr>
            <a:endParaRPr lang="es-ES" sz="1600" dirty="0"/>
          </a:p>
          <a:p>
            <a:pPr algn="l"/>
            <a:endParaRPr lang="es-ES" sz="1600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id="{442A3E59-1DFD-47D5-9781-3FE16FD35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1" name="3 CuadroTexto">
            <a:extLst>
              <a:ext uri="{FF2B5EF4-FFF2-40B4-BE49-F238E27FC236}">
                <a16:creationId xmlns:a16="http://schemas.microsoft.com/office/drawing/2014/main" id="{0B0CCAC9-5C75-4391-B49F-1C963A433C97}"/>
              </a:ext>
            </a:extLst>
          </p:cNvPr>
          <p:cNvSpPr txBox="1"/>
          <p:nvPr/>
        </p:nvSpPr>
        <p:spPr>
          <a:xfrm>
            <a:off x="432450" y="206156"/>
            <a:ext cx="5529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2. </a:t>
            </a:r>
            <a:r>
              <a:rPr lang="sk-SK" dirty="0"/>
              <a:t>KONKURENCIESCHOPNOSŤ PROSTREDNÍCTVOM BUDOVANIA VLASTNEJ ZNAČKY A KOMUNIKÁCIE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51623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25195"/>
            <a:ext cx="7138200" cy="1263600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Vzťahy s verejnosťou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1109" y="1459134"/>
            <a:ext cx="7848599" cy="2696214"/>
          </a:xfrm>
        </p:spPr>
        <p:txBody>
          <a:bodyPr/>
          <a:lstStyle/>
          <a:p>
            <a:pPr lvl="0" algn="l"/>
            <a:r>
              <a:rPr lang="sk-SK" sz="1600" dirty="0"/>
              <a:t>Vzťahy s verejnosťou sú komunikačný nástroj, ktorého cieľom je zmena postojov k značke, produktu alebo nápadu</a:t>
            </a:r>
            <a:r>
              <a:rPr lang="it-IT" sz="1600" dirty="0"/>
              <a:t>. </a:t>
            </a:r>
          </a:p>
          <a:p>
            <a:pPr algn="l"/>
            <a:r>
              <a:rPr lang="sk-SK" sz="1600" dirty="0"/>
              <a:t>Jedným zo spôsobov je organizácia podujatí, kde chce organizácia dosiahnuť, aby sa jej imidž pred publikom zlepšil bez toho, aby museli platiť za reklamu</a:t>
            </a:r>
            <a:r>
              <a:rPr lang="it-IT" sz="1600" dirty="0"/>
              <a:t> </a:t>
            </a:r>
          </a:p>
          <a:p>
            <a:pPr algn="l"/>
            <a:r>
              <a:rPr lang="sk-SK" sz="1600" dirty="0"/>
              <a:t>Prostredníctvom týchto podujatí sa vydá tlačová správa, ktorú uverejnia médiá, kde je spoločnosť alebo značka protagonistom. Nazýva sa to Publicita.</a:t>
            </a:r>
            <a:endParaRPr lang="it-IT" sz="1600" dirty="0"/>
          </a:p>
          <a:p>
            <a:pPr algn="l"/>
            <a:endParaRPr lang="es-ES" sz="1600" dirty="0"/>
          </a:p>
          <a:p>
            <a:pPr lvl="0" algn="l"/>
            <a:endParaRPr lang="es-ES" sz="1600" dirty="0"/>
          </a:p>
        </p:txBody>
      </p:sp>
      <p:sp>
        <p:nvSpPr>
          <p:cNvPr id="10" name="Cuadro de texto 2">
            <a:extLst>
              <a:ext uri="{FF2B5EF4-FFF2-40B4-BE49-F238E27FC236}">
                <a16:creationId xmlns:a16="http://schemas.microsoft.com/office/drawing/2014/main" id="{C238BA13-1F6A-4033-9DFC-EC2FD155A9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>
            <a:extLst>
              <a:ext uri="{FF2B5EF4-FFF2-40B4-BE49-F238E27FC236}">
                <a16:creationId xmlns:a16="http://schemas.microsoft.com/office/drawing/2014/main" id="{535F1D92-3490-4962-8926-B3762BBE0968}"/>
              </a:ext>
            </a:extLst>
          </p:cNvPr>
          <p:cNvSpPr txBox="1"/>
          <p:nvPr/>
        </p:nvSpPr>
        <p:spPr>
          <a:xfrm>
            <a:off x="432450" y="206156"/>
            <a:ext cx="5529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2. </a:t>
            </a:r>
            <a:r>
              <a:rPr lang="sk-SK" dirty="0"/>
              <a:t>KONKURENCIESCHOPNOSŤ PROSTREDNÍCTVOM BUDOVANIA VLASTNEJ ZNAČKY A KOMUNIKÁCIE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31527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25195"/>
            <a:ext cx="7138200" cy="1263600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Reklama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1890" y="1362151"/>
            <a:ext cx="8091055" cy="3043593"/>
          </a:xfrm>
        </p:spPr>
        <p:txBody>
          <a:bodyPr/>
          <a:lstStyle/>
          <a:p>
            <a:pPr lvl="0" algn="l"/>
            <a:r>
              <a:rPr lang="sk-SK" sz="1600" dirty="0"/>
              <a:t>Reklama je riadený komunikačný proces, ktorý využíva masmédiá na propagáciu výrobkov, služieb, nápadov alebo inštitúcií.</a:t>
            </a:r>
          </a:p>
          <a:p>
            <a:pPr lvl="0" algn="l"/>
            <a:endParaRPr lang="es-ES" sz="1600" dirty="0"/>
          </a:p>
          <a:p>
            <a:pPr lvl="0" algn="l"/>
            <a:r>
              <a:rPr lang="sk-SK" sz="1600" dirty="0"/>
              <a:t>Reklama je komunikačný nástroj, ktorý oceňuje a zviditeľňuje výrobky a služby, a odlišuje ich od konkurencie.</a:t>
            </a:r>
            <a:r>
              <a:rPr lang="es-ES" sz="1600" dirty="0"/>
              <a:t> </a:t>
            </a:r>
          </a:p>
          <a:p>
            <a:pPr lvl="0" algn="l"/>
            <a:endParaRPr lang="es-ES" sz="1600" dirty="0"/>
          </a:p>
          <a:p>
            <a:pPr lvl="0" algn="l"/>
            <a:r>
              <a:rPr lang="sk-SK" sz="1600" dirty="0"/>
              <a:t>Najdôležitejšími prvkami reklamy sú odosielateľ (inzerent alebo reklamná agentúra), správa (reklama), príjemca (zákazníci, kupujúci) a kanál (prostriedky komunikácie prostredníctvom ktorých je vysielaná reklamná správa).</a:t>
            </a:r>
            <a:endParaRPr lang="es-ES" sz="1600" dirty="0"/>
          </a:p>
        </p:txBody>
      </p:sp>
      <p:sp>
        <p:nvSpPr>
          <p:cNvPr id="10" name="Cuadro de texto 2">
            <a:extLst>
              <a:ext uri="{FF2B5EF4-FFF2-40B4-BE49-F238E27FC236}">
                <a16:creationId xmlns:a16="http://schemas.microsoft.com/office/drawing/2014/main" id="{BAC9647E-860D-4974-B3E1-BAEE7C12A4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obsiahnutých.</a:t>
            </a:r>
            <a:endParaRPr lang="sk-SK" sz="700" i="1" dirty="0">
              <a:solidFill>
                <a:srgbClr val="80808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3 CuadroTexto">
            <a:extLst>
              <a:ext uri="{FF2B5EF4-FFF2-40B4-BE49-F238E27FC236}">
                <a16:creationId xmlns:a16="http://schemas.microsoft.com/office/drawing/2014/main" id="{730ACA87-35FE-4A9D-A4C8-7B89831AFD05}"/>
              </a:ext>
            </a:extLst>
          </p:cNvPr>
          <p:cNvSpPr txBox="1"/>
          <p:nvPr/>
        </p:nvSpPr>
        <p:spPr>
          <a:xfrm>
            <a:off x="432450" y="206156"/>
            <a:ext cx="5529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Celok</a:t>
            </a:r>
            <a:r>
              <a:rPr lang="es-ES" dirty="0"/>
              <a:t> 2. </a:t>
            </a:r>
            <a:r>
              <a:rPr lang="sk-SK" dirty="0"/>
              <a:t>KONKURENCIESCHOPNOSŤ PROSTREDNÍCTVOM BUDOVANIA VLASTNEJ ZNAČKY A KOMUNIKÁCIE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9703534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3159</TotalTime>
  <Words>1232</Words>
  <Application>Microsoft Office PowerPoint</Application>
  <PresentationFormat>Prezentácia na obrazovke (16:9)</PresentationFormat>
  <Paragraphs>107</Paragraphs>
  <Slides>14</Slides>
  <Notes>3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14</vt:i4>
      </vt:variant>
    </vt:vector>
  </HeadingPairs>
  <TitlesOfParts>
    <vt:vector size="21" baseType="lpstr">
      <vt:lpstr>Century Gothic</vt:lpstr>
      <vt:lpstr>Arial</vt:lpstr>
      <vt:lpstr>Cambria</vt:lpstr>
      <vt:lpstr>EB Garamond Medium</vt:lpstr>
      <vt:lpstr>EB Garamond</vt:lpstr>
      <vt:lpstr>Garamond</vt:lpstr>
      <vt:lpstr>Simple Light</vt:lpstr>
      <vt:lpstr> ARTkadémia  “Akadémia umenia a remesiel”</vt:lpstr>
      <vt:lpstr>Modul 2  STRATÉGIA PRE ZAČÍNAJÚCE A EXISTUJÚCE PODNIKY A PODNIKATEĽOV V OBLASTI UMENIA S</vt:lpstr>
      <vt:lpstr>CELOK 2 KONKURENCIESCHOPNOSŤ PROSTREDNÍCTVOM BUDOVANIA VLASTNEJ ZNAČKY A KOMUNIKÁCIE</vt:lpstr>
      <vt:lpstr>Učebné ciele</vt:lpstr>
      <vt:lpstr>Budovanie značky umeleckých a remeselných mikropodnikov</vt:lpstr>
      <vt:lpstr>Imidž, identita a reputácia</vt:lpstr>
      <vt:lpstr>Obchodné smerovanie</vt:lpstr>
      <vt:lpstr>Vzťahy s verejnosťou</vt:lpstr>
      <vt:lpstr>Reklama</vt:lpstr>
      <vt:lpstr>Reklama</vt:lpstr>
      <vt:lpstr>Úvod do marketingu</vt:lpstr>
      <vt:lpstr>Úvod do marketingu</vt:lpstr>
      <vt:lpstr>Úvod do marketingu</vt:lpstr>
      <vt:lpstr>ĎAKUJEME!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ARTCademy “Arts and Crafts Academy”</dc:title>
  <dc:creator>Usuario</dc:creator>
  <cp:lastModifiedBy>Mikus Juraj</cp:lastModifiedBy>
  <cp:revision>60</cp:revision>
  <dcterms:modified xsi:type="dcterms:W3CDTF">2020-02-15T16:52:52Z</dcterms:modified>
</cp:coreProperties>
</file>