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72" r:id="rId3"/>
    <p:sldId id="283" r:id="rId4"/>
    <p:sldId id="275" r:id="rId5"/>
    <p:sldId id="286" r:id="rId6"/>
    <p:sldId id="280" r:id="rId7"/>
    <p:sldId id="292" r:id="rId8"/>
    <p:sldId id="282" r:id="rId9"/>
    <p:sldId id="284" r:id="rId10"/>
    <p:sldId id="289" r:id="rId11"/>
    <p:sldId id="285" r:id="rId12"/>
    <p:sldId id="293" r:id="rId13"/>
    <p:sldId id="288" r:id="rId14"/>
    <p:sldId id="274" r:id="rId15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7"/>
      <p:bold r:id="rId18"/>
      <p:italic r:id="rId19"/>
    </p:embeddedFont>
    <p:embeddedFont>
      <p:font typeface="EB Garamond" panose="020B060402020202020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EB Garamond Medium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CF5"/>
    <a:srgbClr val="008000"/>
    <a:srgbClr val="552579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0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715192" y="1760265"/>
            <a:ext cx="4781482" cy="1280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dirty="0">
                <a:latin typeface="Cambria"/>
                <a:ea typeface="Cambria"/>
                <a:cs typeface="Cambria"/>
                <a:sym typeface="Cambria"/>
              </a:rPr>
              <a:t>ARTCademy</a:t>
            </a:r>
            <a:endParaRPr sz="2400" b="0" dirty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buSzPts val="1100"/>
            </a:pPr>
            <a:r>
              <a:rPr lang="es" sz="2200" b="0" dirty="0"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altLang="en-US" sz="2200" b="0" dirty="0">
                <a:latin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Academia de Arte </a:t>
            </a:r>
            <a:r>
              <a:rPr lang="en-US" altLang="en-US" sz="2200" b="0" dirty="0" err="1">
                <a:latin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şi</a:t>
            </a:r>
            <a:r>
              <a:rPr lang="en-US" altLang="en-US" sz="2200" b="0" dirty="0">
                <a:latin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Me</a:t>
            </a:r>
            <a:r>
              <a:rPr lang="ro-RO" altLang="en-US" sz="2200" b="0" dirty="0">
                <a:latin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şteşuguri</a:t>
            </a:r>
            <a:r>
              <a:rPr lang="es" sz="2200" b="0" dirty="0">
                <a:latin typeface="Cambria"/>
                <a:ea typeface="Cambria"/>
                <a:cs typeface="Cambria"/>
                <a:sym typeface="Cambria"/>
              </a:rPr>
              <a:t>”</a:t>
            </a:r>
            <a:endParaRPr sz="2200" dirty="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3040427"/>
            <a:ext cx="4976100" cy="1228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58EA1CB-E3F8-4DF0-BE6B-0204C210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15" y="3186066"/>
            <a:ext cx="2584502" cy="1228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Publicitatea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616" y="1415305"/>
            <a:ext cx="8150431" cy="2910382"/>
          </a:xfrm>
        </p:spPr>
        <p:txBody>
          <a:bodyPr/>
          <a:lstStyle/>
          <a:p>
            <a:pPr algn="l"/>
            <a:r>
              <a:rPr lang="ro-RO" sz="1600" dirty="0" smtClean="0"/>
              <a:t>T</a:t>
            </a:r>
            <a:r>
              <a:rPr lang="en-US" sz="1600" dirty="0" err="1" smtClean="0"/>
              <a:t>rebuie</a:t>
            </a:r>
            <a:r>
              <a:rPr lang="en-US" sz="1600" dirty="0" smtClean="0"/>
              <a:t> </a:t>
            </a:r>
            <a:r>
              <a:rPr lang="en-US" sz="1600" dirty="0" err="1"/>
              <a:t>să</a:t>
            </a:r>
            <a:r>
              <a:rPr lang="en-US" sz="1600" dirty="0"/>
              <a:t> fie un </a:t>
            </a:r>
            <a:r>
              <a:rPr lang="en-US" sz="1600" dirty="0" err="1"/>
              <a:t>mesaj</a:t>
            </a:r>
            <a:r>
              <a:rPr lang="en-US" sz="1600" dirty="0"/>
              <a:t> cu </a:t>
            </a:r>
            <a:r>
              <a:rPr lang="en-US" sz="1600" dirty="0" err="1"/>
              <a:t>așa-numita</a:t>
            </a:r>
            <a:r>
              <a:rPr lang="en-US" sz="1600" dirty="0"/>
              <a:t> „</a:t>
            </a:r>
            <a:r>
              <a:rPr lang="en-US" sz="1600" dirty="0" err="1"/>
              <a:t>propunere</a:t>
            </a:r>
            <a:r>
              <a:rPr lang="en-US" sz="1600" dirty="0"/>
              <a:t> de </a:t>
            </a:r>
            <a:r>
              <a:rPr lang="en-US" sz="1600" dirty="0" err="1"/>
              <a:t>achiziție</a:t>
            </a:r>
            <a:r>
              <a:rPr lang="en-US" sz="1600" dirty="0"/>
              <a:t> </a:t>
            </a:r>
            <a:r>
              <a:rPr lang="en-US" sz="1600" dirty="0" err="1"/>
              <a:t>unică</a:t>
            </a:r>
            <a:r>
              <a:rPr lang="en-US" sz="1600" dirty="0"/>
              <a:t>” </a:t>
            </a:r>
            <a:r>
              <a:rPr lang="en-US" sz="1600" dirty="0" smtClean="0"/>
              <a:t>(</a:t>
            </a:r>
            <a:r>
              <a:rPr lang="ro-RO" sz="1600" dirty="0" smtClean="0"/>
              <a:t>PAU</a:t>
            </a:r>
            <a:r>
              <a:rPr lang="en-US" sz="1600" dirty="0" smtClean="0"/>
              <a:t>), </a:t>
            </a:r>
            <a:r>
              <a:rPr lang="en-US" sz="1600" dirty="0" err="1"/>
              <a:t>legată</a:t>
            </a:r>
            <a:r>
              <a:rPr lang="en-US" sz="1600" dirty="0"/>
              <a:t> de </a:t>
            </a:r>
            <a:r>
              <a:rPr lang="en-US" sz="1600" dirty="0" err="1"/>
              <a:t>beneficiul</a:t>
            </a:r>
            <a:r>
              <a:rPr lang="en-US" sz="1600" dirty="0"/>
              <a:t> </a:t>
            </a:r>
            <a:r>
              <a:rPr lang="en-US" sz="1600" dirty="0" err="1"/>
              <a:t>campaniei</a:t>
            </a:r>
            <a:r>
              <a:rPr lang="en-US" sz="1600" dirty="0"/>
              <a:t>.</a:t>
            </a:r>
          </a:p>
          <a:p>
            <a:pPr algn="l"/>
            <a:r>
              <a:rPr lang="en-US" sz="1600" dirty="0" err="1"/>
              <a:t>Distingerea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smtClean="0"/>
              <a:t>s</a:t>
            </a:r>
            <a:r>
              <a:rPr lang="ro-RO" sz="1600" dirty="0" smtClean="0"/>
              <a:t>potul </a:t>
            </a:r>
            <a:r>
              <a:rPr lang="en-US" sz="1600" dirty="0" err="1" smtClean="0"/>
              <a:t>publicitar</a:t>
            </a:r>
            <a:r>
              <a:rPr lang="en-US" sz="1600" dirty="0" smtClean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suport</a:t>
            </a:r>
            <a:r>
              <a:rPr lang="en-US" sz="1600" dirty="0"/>
              <a:t>.</a:t>
            </a:r>
          </a:p>
          <a:p>
            <a:pPr algn="l"/>
            <a:r>
              <a:rPr lang="en-US" sz="1200" dirty="0" err="1"/>
              <a:t>Mediile</a:t>
            </a:r>
            <a:r>
              <a:rPr lang="en-US" sz="1200" dirty="0"/>
              <a:t> </a:t>
            </a:r>
            <a:r>
              <a:rPr lang="en-US" sz="1200" dirty="0" err="1"/>
              <a:t>publicitare</a:t>
            </a:r>
            <a:r>
              <a:rPr lang="en-US" sz="1200" dirty="0"/>
              <a:t> </a:t>
            </a:r>
            <a:r>
              <a:rPr lang="en-US" sz="1200" dirty="0" err="1"/>
              <a:t>sunt</a:t>
            </a:r>
            <a:r>
              <a:rPr lang="en-US" sz="1200" dirty="0"/>
              <a:t> </a:t>
            </a:r>
            <a:r>
              <a:rPr lang="en-US" sz="1200" dirty="0" err="1"/>
              <a:t>canalele</a:t>
            </a:r>
            <a:r>
              <a:rPr lang="en-US" sz="1200" dirty="0"/>
              <a:t> </a:t>
            </a:r>
            <a:r>
              <a:rPr lang="en-US" sz="1200" dirty="0" err="1"/>
              <a:t>utilizate</a:t>
            </a:r>
            <a:r>
              <a:rPr lang="en-US" sz="1200" dirty="0"/>
              <a:t> </a:t>
            </a:r>
            <a:r>
              <a:rPr lang="en-US" sz="1200" dirty="0" err="1"/>
              <a:t>pentru</a:t>
            </a:r>
            <a:r>
              <a:rPr lang="en-US" sz="1200" dirty="0"/>
              <a:t> </a:t>
            </a:r>
            <a:r>
              <a:rPr lang="en-US" sz="1200" dirty="0" err="1"/>
              <a:t>comunicarea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masă</a:t>
            </a:r>
            <a:r>
              <a:rPr lang="en-US" sz="1200" dirty="0"/>
              <a:t>. </a:t>
            </a:r>
            <a:r>
              <a:rPr lang="en-US" sz="1200" dirty="0" err="1"/>
              <a:t>Principalele</a:t>
            </a:r>
            <a:r>
              <a:rPr lang="en-US" sz="1200" dirty="0"/>
              <a:t> </a:t>
            </a:r>
            <a:r>
              <a:rPr lang="ro-RO" sz="1200" dirty="0" smtClean="0"/>
              <a:t>canale </a:t>
            </a:r>
            <a:r>
              <a:rPr lang="en-US" sz="1200" dirty="0" err="1" smtClean="0"/>
              <a:t>sunt</a:t>
            </a:r>
            <a:r>
              <a:rPr lang="en-US" sz="1200" dirty="0" smtClean="0"/>
              <a:t> </a:t>
            </a:r>
            <a:r>
              <a:rPr lang="en-US" sz="1200" dirty="0" err="1"/>
              <a:t>ziarele</a:t>
            </a:r>
            <a:r>
              <a:rPr lang="en-US" sz="1200" dirty="0"/>
              <a:t>, </a:t>
            </a:r>
            <a:r>
              <a:rPr lang="en-US" sz="1200" dirty="0" err="1"/>
              <a:t>revistele</a:t>
            </a:r>
            <a:r>
              <a:rPr lang="en-US" sz="1200" dirty="0"/>
              <a:t>, </a:t>
            </a:r>
            <a:r>
              <a:rPr lang="en-US" sz="1200" dirty="0" err="1"/>
              <a:t>radioul</a:t>
            </a:r>
            <a:r>
              <a:rPr lang="en-US" sz="1200" dirty="0"/>
              <a:t>, </a:t>
            </a:r>
            <a:r>
              <a:rPr lang="en-US" sz="1200" dirty="0" err="1"/>
              <a:t>televiziunea</a:t>
            </a:r>
            <a:r>
              <a:rPr lang="en-US" sz="1200" dirty="0"/>
              <a:t>, </a:t>
            </a:r>
            <a:r>
              <a:rPr lang="en-US" sz="1200" dirty="0" err="1"/>
              <a:t>publicitatea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aer</a:t>
            </a:r>
            <a:r>
              <a:rPr lang="en-US" sz="1200" dirty="0"/>
              <a:t> liber (</a:t>
            </a:r>
            <a:r>
              <a:rPr lang="en-US" sz="1200" dirty="0" err="1"/>
              <a:t>denumită</a:t>
            </a:r>
            <a:r>
              <a:rPr lang="en-US" sz="1200" dirty="0"/>
              <a:t> „</a:t>
            </a:r>
            <a:r>
              <a:rPr lang="en-US" sz="1200" dirty="0" err="1"/>
              <a:t>publicitate</a:t>
            </a:r>
            <a:r>
              <a:rPr lang="en-US" sz="1200" dirty="0"/>
              <a:t> </a:t>
            </a:r>
            <a:r>
              <a:rPr lang="en-US" sz="1200" dirty="0" err="1"/>
              <a:t>peste</a:t>
            </a:r>
            <a:r>
              <a:rPr lang="en-US" sz="1200" dirty="0"/>
              <a:t> </a:t>
            </a:r>
            <a:r>
              <a:rPr lang="en-US" sz="1200" dirty="0" err="1"/>
              <a:t>linie</a:t>
            </a:r>
            <a:r>
              <a:rPr lang="en-US" sz="1200" dirty="0"/>
              <a:t>;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timp</a:t>
            </a:r>
            <a:r>
              <a:rPr lang="en-US" sz="1200" dirty="0"/>
              <a:t> </a:t>
            </a:r>
            <a:r>
              <a:rPr lang="en-US" sz="1200" dirty="0" err="1"/>
              <a:t>ce</a:t>
            </a:r>
            <a:r>
              <a:rPr lang="en-US" sz="1200" dirty="0"/>
              <a:t> </a:t>
            </a:r>
            <a:r>
              <a:rPr lang="en-US" sz="1200" dirty="0" err="1"/>
              <a:t>marketingul</a:t>
            </a:r>
            <a:r>
              <a:rPr lang="en-US" sz="1200" dirty="0"/>
              <a:t> direct, </a:t>
            </a:r>
            <a:r>
              <a:rPr lang="en-US" sz="1200" dirty="0" err="1"/>
              <a:t>publicitatea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loc</a:t>
            </a:r>
            <a:r>
              <a:rPr lang="en-US" sz="1200" dirty="0"/>
              <a:t> de </a:t>
            </a:r>
            <a:r>
              <a:rPr lang="en-US" sz="1200" dirty="0" err="1"/>
              <a:t>vânzare</a:t>
            </a:r>
            <a:r>
              <a:rPr lang="en-US" sz="1200" dirty="0"/>
              <a:t>, internet etc.) </a:t>
            </a:r>
            <a:r>
              <a:rPr lang="en-US" sz="1200" dirty="0" err="1" smtClean="0"/>
              <a:t>sunt</a:t>
            </a:r>
            <a:r>
              <a:rPr lang="ro-RO" sz="1200" dirty="0" smtClean="0"/>
              <a:t> </a:t>
            </a:r>
            <a:r>
              <a:rPr lang="en-US" sz="1200" dirty="0" smtClean="0"/>
              <a:t>„sub </a:t>
            </a:r>
            <a:r>
              <a:rPr lang="en-US" sz="1200" dirty="0" err="1" smtClean="0"/>
              <a:t>lini</a:t>
            </a:r>
            <a:r>
              <a:rPr lang="ro-RO" sz="1200" dirty="0" smtClean="0"/>
              <a:t>e</a:t>
            </a:r>
            <a:r>
              <a:rPr lang="en-US" sz="1200" dirty="0" smtClean="0"/>
              <a:t>”.</a:t>
            </a:r>
            <a:endParaRPr lang="en-US" sz="1200" dirty="0"/>
          </a:p>
          <a:p>
            <a:pPr algn="l"/>
            <a:r>
              <a:rPr lang="ro-RO" sz="1200" dirty="0" smtClean="0"/>
              <a:t>Susţinere</a:t>
            </a:r>
            <a:r>
              <a:rPr lang="en-US" sz="1200" dirty="0" smtClean="0"/>
              <a:t>; </a:t>
            </a:r>
            <a:r>
              <a:rPr lang="en-US" sz="1200" dirty="0" err="1"/>
              <a:t>diferitele</a:t>
            </a:r>
            <a:r>
              <a:rPr lang="en-US" sz="1200" dirty="0"/>
              <a:t> </a:t>
            </a:r>
            <a:r>
              <a:rPr lang="en-US" sz="1200" dirty="0" err="1"/>
              <a:t>opțiuni</a:t>
            </a:r>
            <a:r>
              <a:rPr lang="en-US" sz="1200" dirty="0"/>
              <a:t> </a:t>
            </a:r>
            <a:r>
              <a:rPr lang="en-US" sz="1200" dirty="0" err="1"/>
              <a:t>pe</a:t>
            </a:r>
            <a:r>
              <a:rPr lang="en-US" sz="1200" dirty="0"/>
              <a:t> care un agent de </a:t>
            </a:r>
            <a:r>
              <a:rPr lang="en-US" sz="1200" dirty="0" err="1"/>
              <a:t>publicitate</a:t>
            </a:r>
            <a:r>
              <a:rPr lang="en-US" sz="1200" dirty="0"/>
              <a:t> </a:t>
            </a:r>
            <a:r>
              <a:rPr lang="en-US" sz="1200" dirty="0" err="1"/>
              <a:t>trebuie</a:t>
            </a:r>
            <a:r>
              <a:rPr lang="en-US" sz="1200" dirty="0"/>
              <a:t> </a:t>
            </a:r>
            <a:r>
              <a:rPr lang="en-US" sz="1200" dirty="0" err="1"/>
              <a:t>să</a:t>
            </a:r>
            <a:r>
              <a:rPr lang="en-US" sz="1200" dirty="0"/>
              <a:t> le </a:t>
            </a:r>
            <a:r>
              <a:rPr lang="en-US" sz="1200" dirty="0" err="1"/>
              <a:t>facă</a:t>
            </a:r>
            <a:r>
              <a:rPr lang="en-US" sz="1200" dirty="0"/>
              <a:t> </a:t>
            </a:r>
            <a:r>
              <a:rPr lang="en-US" sz="1200" dirty="0" err="1"/>
              <a:t>publicitate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fiecare</a:t>
            </a:r>
            <a:r>
              <a:rPr lang="en-US" sz="1200" dirty="0"/>
              <a:t> </a:t>
            </a:r>
            <a:r>
              <a:rPr lang="en-US" sz="1200" dirty="0" err="1"/>
              <a:t>dintre</a:t>
            </a:r>
            <a:r>
              <a:rPr lang="en-US" sz="1200" dirty="0"/>
              <a:t> </a:t>
            </a:r>
            <a:r>
              <a:rPr lang="en-US" sz="1200" dirty="0" err="1"/>
              <a:t>suporturile</a:t>
            </a:r>
            <a:r>
              <a:rPr lang="en-US" sz="1200" dirty="0"/>
              <a:t> care </a:t>
            </a:r>
            <a:r>
              <a:rPr lang="en-US" sz="1200" dirty="0" err="1"/>
              <a:t>există</a:t>
            </a:r>
            <a:r>
              <a:rPr lang="en-US" sz="1200" dirty="0"/>
              <a:t>.</a:t>
            </a:r>
          </a:p>
          <a:p>
            <a:pPr algn="l"/>
            <a:r>
              <a:rPr lang="en-US" sz="1600" dirty="0" err="1"/>
              <a:t>Exemple</a:t>
            </a:r>
            <a:r>
              <a:rPr lang="en-US" sz="1600" dirty="0"/>
              <a:t>:</a:t>
            </a:r>
          </a:p>
          <a:p>
            <a:pPr algn="l"/>
            <a:r>
              <a:rPr lang="ro-RO" sz="1200" dirty="0"/>
              <a:t>P</a:t>
            </a:r>
            <a:r>
              <a:rPr lang="en-US" sz="1200" dirty="0" err="1" smtClean="0"/>
              <a:t>ublicita</a:t>
            </a:r>
            <a:r>
              <a:rPr lang="ro-RO" sz="1200" dirty="0" smtClean="0"/>
              <a:t>te în media</a:t>
            </a:r>
            <a:r>
              <a:rPr lang="en-US" sz="1200" dirty="0" smtClean="0"/>
              <a:t>: </a:t>
            </a:r>
            <a:r>
              <a:rPr lang="en-US" sz="1200" dirty="0" err="1"/>
              <a:t>televiziune</a:t>
            </a:r>
            <a:r>
              <a:rPr lang="en-US" sz="1200" dirty="0"/>
              <a:t>, </a:t>
            </a:r>
            <a:r>
              <a:rPr lang="en-US" sz="1200" dirty="0" err="1"/>
              <a:t>suport</a:t>
            </a:r>
            <a:r>
              <a:rPr lang="en-US" sz="1200" dirty="0"/>
              <a:t>: spot</a:t>
            </a:r>
          </a:p>
          <a:p>
            <a:pPr algn="l"/>
            <a:r>
              <a:rPr lang="en-US" sz="1200" dirty="0" err="1"/>
              <a:t>Publicitate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media: radio, </a:t>
            </a:r>
            <a:r>
              <a:rPr lang="en-US" sz="1200" dirty="0" err="1"/>
              <a:t>suport</a:t>
            </a:r>
            <a:r>
              <a:rPr lang="en-US" sz="1200" dirty="0"/>
              <a:t>: </a:t>
            </a:r>
            <a:r>
              <a:rPr lang="en-US" sz="1200" dirty="0" err="1"/>
              <a:t>pană</a:t>
            </a:r>
            <a:r>
              <a:rPr lang="en-US" sz="1200" dirty="0"/>
              <a:t> </a:t>
            </a:r>
            <a:r>
              <a:rPr lang="en-US" sz="1200" dirty="0" err="1"/>
              <a:t>publicitară</a:t>
            </a:r>
            <a:endParaRPr lang="es-ES" sz="1200" dirty="0" smtClean="0"/>
          </a:p>
          <a:p>
            <a:pPr lvl="1" algn="l"/>
            <a:endParaRPr lang="es-ES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50" y="206156"/>
            <a:ext cx="41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28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7" y="25195"/>
            <a:ext cx="8568794" cy="1263600"/>
          </a:xfrm>
        </p:spPr>
        <p:txBody>
          <a:bodyPr/>
          <a:lstStyle/>
          <a:p>
            <a:r>
              <a:rPr lang="es-ES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Introduc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erea în</a:t>
            </a:r>
            <a:r>
              <a:rPr lang="es-ES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Marketing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91" y="1288795"/>
            <a:ext cx="8821410" cy="3123651"/>
          </a:xfrm>
        </p:spPr>
        <p:txBody>
          <a:bodyPr/>
          <a:lstStyle/>
          <a:p>
            <a:pPr lvl="0" algn="l"/>
            <a:r>
              <a:rPr lang="es-ES" sz="1600" dirty="0" err="1"/>
              <a:t>Marketingul</a:t>
            </a:r>
            <a:r>
              <a:rPr lang="es-ES" sz="1600" dirty="0"/>
              <a:t> este </a:t>
            </a:r>
            <a:r>
              <a:rPr lang="es-ES" sz="1600" dirty="0" err="1"/>
              <a:t>procesul</a:t>
            </a:r>
            <a:r>
              <a:rPr lang="es-ES" sz="1600" dirty="0"/>
              <a:t> de interesare a </a:t>
            </a:r>
            <a:r>
              <a:rPr lang="es-ES" sz="1600" dirty="0" err="1"/>
              <a:t>clienților</a:t>
            </a:r>
            <a:r>
              <a:rPr lang="es-ES" sz="1600" dirty="0"/>
              <a:t> </a:t>
            </a:r>
            <a:r>
              <a:rPr lang="es-ES" sz="1600" dirty="0" err="1"/>
              <a:t>potențiali</a:t>
            </a:r>
            <a:r>
              <a:rPr lang="es-ES" sz="1600" dirty="0"/>
              <a:t> </a:t>
            </a:r>
            <a:r>
              <a:rPr lang="es-ES" sz="1600" dirty="0" err="1"/>
              <a:t>sau</a:t>
            </a:r>
            <a:r>
              <a:rPr lang="es-ES" sz="1600" dirty="0"/>
              <a:t> a </a:t>
            </a:r>
            <a:r>
              <a:rPr lang="es-ES" sz="1600" dirty="0" err="1"/>
              <a:t>clienților</a:t>
            </a:r>
            <a:r>
              <a:rPr lang="es-ES" sz="1600" dirty="0"/>
              <a:t> </a:t>
            </a:r>
            <a:r>
              <a:rPr lang="es-ES" sz="1600" dirty="0" err="1"/>
              <a:t>interesați</a:t>
            </a:r>
            <a:r>
              <a:rPr lang="es-ES" sz="1600" dirty="0"/>
              <a:t> de </a:t>
            </a:r>
            <a:r>
              <a:rPr lang="es-ES" sz="1600" dirty="0" err="1"/>
              <a:t>produsele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/ </a:t>
            </a:r>
            <a:r>
              <a:rPr lang="es-ES" sz="1600" dirty="0" err="1"/>
              <a:t>sau</a:t>
            </a:r>
            <a:r>
              <a:rPr lang="es-ES" sz="1600" dirty="0"/>
              <a:t> </a:t>
            </a:r>
            <a:r>
              <a:rPr lang="es-ES" sz="1600" dirty="0" err="1"/>
              <a:t>serviciile</a:t>
            </a:r>
            <a:r>
              <a:rPr lang="es-ES" sz="1600" dirty="0"/>
              <a:t> </a:t>
            </a:r>
            <a:r>
              <a:rPr lang="es-ES" sz="1600" dirty="0" err="1"/>
              <a:t>unei</a:t>
            </a:r>
            <a:r>
              <a:rPr lang="es-ES" sz="1600" dirty="0"/>
              <a:t> </a:t>
            </a:r>
            <a:r>
              <a:rPr lang="es-ES" sz="1600" dirty="0" err="1"/>
              <a:t>companii</a:t>
            </a:r>
            <a:r>
              <a:rPr lang="es-ES" sz="1600" dirty="0"/>
              <a:t>).</a:t>
            </a:r>
          </a:p>
          <a:p>
            <a:pPr lvl="0" algn="l"/>
            <a:endParaRPr lang="es-ES" sz="1600" dirty="0"/>
          </a:p>
          <a:p>
            <a:pPr lvl="0" algn="l"/>
            <a:r>
              <a:rPr lang="es-ES" sz="1600" dirty="0"/>
              <a:t>Se </a:t>
            </a:r>
            <a:r>
              <a:rPr lang="es-ES" sz="1600" dirty="0" err="1"/>
              <a:t>concentrează</a:t>
            </a:r>
            <a:r>
              <a:rPr lang="es-ES" sz="1600" dirty="0"/>
              <a:t> pe </a:t>
            </a:r>
            <a:r>
              <a:rPr lang="es-ES" sz="1600" dirty="0" err="1"/>
              <a:t>studiul</a:t>
            </a:r>
            <a:r>
              <a:rPr lang="es-ES" sz="1600" dirty="0"/>
              <a:t> </a:t>
            </a:r>
            <a:r>
              <a:rPr lang="es-ES" sz="1600" dirty="0" err="1"/>
              <a:t>comportamentului</a:t>
            </a:r>
            <a:r>
              <a:rPr lang="es-ES" sz="1600" dirty="0"/>
              <a:t> </a:t>
            </a:r>
            <a:r>
              <a:rPr lang="es-ES" sz="1600" dirty="0" err="1"/>
              <a:t>pieței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al </a:t>
            </a:r>
            <a:r>
              <a:rPr lang="es-ES" sz="1600" dirty="0" err="1"/>
              <a:t>consumatorilor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analizează</a:t>
            </a:r>
            <a:r>
              <a:rPr lang="es-ES" sz="1600" dirty="0"/>
              <a:t> </a:t>
            </a:r>
            <a:r>
              <a:rPr lang="es-ES" sz="1600" dirty="0" err="1"/>
              <a:t>managementul</a:t>
            </a:r>
            <a:r>
              <a:rPr lang="es-ES" sz="1600" dirty="0"/>
              <a:t> comercial al </a:t>
            </a:r>
            <a:r>
              <a:rPr lang="es-ES" sz="1600" dirty="0" err="1"/>
              <a:t>companiilor</a:t>
            </a:r>
            <a:r>
              <a:rPr lang="es-ES" sz="1600" dirty="0"/>
              <a:t> </a:t>
            </a:r>
            <a:r>
              <a:rPr lang="es-ES" sz="1600" dirty="0" err="1"/>
              <a:t>pentru</a:t>
            </a:r>
            <a:r>
              <a:rPr lang="es-ES" sz="1600" dirty="0"/>
              <a:t> a </a:t>
            </a:r>
            <a:r>
              <a:rPr lang="es-ES" sz="1600" dirty="0" err="1"/>
              <a:t>atrage</a:t>
            </a:r>
            <a:r>
              <a:rPr lang="es-ES" sz="1600" dirty="0"/>
              <a:t>, </a:t>
            </a:r>
            <a:r>
              <a:rPr lang="es-ES" sz="1600" dirty="0" err="1"/>
              <a:t>achiziționa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păstra</a:t>
            </a:r>
            <a:r>
              <a:rPr lang="es-ES" sz="1600" dirty="0"/>
              <a:t> </a:t>
            </a:r>
            <a:r>
              <a:rPr lang="es-ES" sz="1600" dirty="0" err="1"/>
              <a:t>clienții</a:t>
            </a:r>
            <a:r>
              <a:rPr lang="es-ES" sz="1600" dirty="0"/>
              <a:t> </a:t>
            </a:r>
            <a:r>
              <a:rPr lang="es-ES" sz="1600" dirty="0" err="1"/>
              <a:t>prin</a:t>
            </a:r>
            <a:r>
              <a:rPr lang="es-ES" sz="1600" dirty="0"/>
              <a:t> </a:t>
            </a:r>
            <a:r>
              <a:rPr lang="es-ES" sz="1600" dirty="0" err="1"/>
              <a:t>satisfacerea</a:t>
            </a:r>
            <a:r>
              <a:rPr lang="es-ES" sz="1600" dirty="0"/>
              <a:t> </a:t>
            </a:r>
            <a:r>
              <a:rPr lang="es-ES" sz="1600" dirty="0" err="1"/>
              <a:t>dorințelor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nevoilor</a:t>
            </a:r>
            <a:r>
              <a:rPr lang="es-ES" sz="1600" dirty="0"/>
              <a:t> </a:t>
            </a:r>
            <a:r>
              <a:rPr lang="es-ES" sz="1600" dirty="0" err="1"/>
              <a:t>lor</a:t>
            </a:r>
            <a:r>
              <a:rPr lang="es-ES" sz="1600" dirty="0"/>
              <a:t>.</a:t>
            </a:r>
          </a:p>
          <a:p>
            <a:pPr lvl="0" algn="l"/>
            <a:endParaRPr lang="es-ES" sz="1600" dirty="0"/>
          </a:p>
          <a:p>
            <a:pPr lvl="0" algn="l"/>
            <a:r>
              <a:rPr lang="es-ES" sz="1600" dirty="0"/>
              <a:t>Elemente de </a:t>
            </a:r>
            <a:r>
              <a:rPr lang="es-ES" sz="1600" dirty="0" smtClean="0"/>
              <a:t>marketing: </a:t>
            </a:r>
            <a:r>
              <a:rPr lang="es-ES" sz="1600" dirty="0" err="1"/>
              <a:t>preț</a:t>
            </a:r>
            <a:r>
              <a:rPr lang="es-ES" sz="1600" dirty="0"/>
              <a:t>, </a:t>
            </a:r>
            <a:r>
              <a:rPr lang="es-ES" sz="1600" dirty="0" err="1"/>
              <a:t>produs</a:t>
            </a:r>
            <a:r>
              <a:rPr lang="es-ES" sz="1600" dirty="0"/>
              <a:t>, </a:t>
            </a:r>
            <a:r>
              <a:rPr lang="es-ES" sz="1600" dirty="0" err="1"/>
              <a:t>loc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promovare</a:t>
            </a:r>
            <a:endParaRPr lang="es-E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50" y="206156"/>
            <a:ext cx="41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828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7" y="25195"/>
            <a:ext cx="8568794" cy="1263600"/>
          </a:xfrm>
        </p:spPr>
        <p:txBody>
          <a:bodyPr/>
          <a:lstStyle/>
          <a:p>
            <a:r>
              <a:rPr lang="es-ES" sz="3200" dirty="0">
                <a:solidFill>
                  <a:srgbClr val="F24F4F"/>
                </a:solidFill>
                <a:latin typeface="Cambria" panose="02040503050406030204" pitchFamily="18" charset="0"/>
              </a:rPr>
              <a:t>Introducerea </a:t>
            </a:r>
            <a:r>
              <a:rPr lang="es-ES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în</a:t>
            </a:r>
            <a:r>
              <a:rPr lang="es-ES" sz="3200" dirty="0">
                <a:solidFill>
                  <a:srgbClr val="F24F4F"/>
                </a:solidFill>
                <a:latin typeface="Cambria" panose="02040503050406030204" pitchFamily="18" charset="0"/>
              </a:rPr>
              <a:t> Marketing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91" y="1288795"/>
            <a:ext cx="8821410" cy="3123651"/>
          </a:xfrm>
        </p:spPr>
        <p:txBody>
          <a:bodyPr/>
          <a:lstStyle/>
          <a:p>
            <a:pPr algn="l"/>
            <a:r>
              <a:rPr lang="en-US" sz="1600" dirty="0"/>
              <a:t>PRODUSUL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ansamblul</a:t>
            </a:r>
            <a:r>
              <a:rPr lang="en-US" sz="1600" dirty="0"/>
              <a:t> de </a:t>
            </a:r>
            <a:r>
              <a:rPr lang="en-US" sz="1600" dirty="0" err="1"/>
              <a:t>atribute</a:t>
            </a:r>
            <a:r>
              <a:rPr lang="en-US" sz="1600" dirty="0"/>
              <a:t> (</a:t>
            </a:r>
            <a:r>
              <a:rPr lang="en-US" sz="1600" dirty="0" err="1"/>
              <a:t>caracteristici</a:t>
            </a:r>
            <a:r>
              <a:rPr lang="en-US" sz="1600" dirty="0"/>
              <a:t>, </a:t>
            </a:r>
            <a:r>
              <a:rPr lang="en-US" sz="1600" dirty="0" err="1"/>
              <a:t>funcții</a:t>
            </a:r>
            <a:r>
              <a:rPr lang="en-US" sz="1600" dirty="0"/>
              <a:t>, </a:t>
            </a:r>
            <a:r>
              <a:rPr lang="en-US" sz="1600" dirty="0" err="1"/>
              <a:t>beneficii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utilizări</a:t>
            </a:r>
            <a:r>
              <a:rPr lang="en-US" sz="1600" dirty="0"/>
              <a:t>) care </a:t>
            </a:r>
            <a:r>
              <a:rPr lang="en-US" sz="1600" dirty="0" err="1"/>
              <a:t>îi</a:t>
            </a:r>
            <a:r>
              <a:rPr lang="en-US" sz="1600" dirty="0"/>
              <a:t> </a:t>
            </a:r>
            <a:r>
              <a:rPr lang="en-US" sz="1600" dirty="0" err="1"/>
              <a:t>conferă</a:t>
            </a:r>
            <a:r>
              <a:rPr lang="en-US" sz="1600" dirty="0"/>
              <a:t> </a:t>
            </a:r>
            <a:r>
              <a:rPr lang="en-US" sz="1600" dirty="0" err="1"/>
              <a:t>capacitatea</a:t>
            </a:r>
            <a:r>
              <a:rPr lang="en-US" sz="1600" dirty="0"/>
              <a:t> de a fi </a:t>
            </a:r>
            <a:r>
              <a:rPr lang="en-US" sz="1600" dirty="0" err="1"/>
              <a:t>schimbat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utilizat</a:t>
            </a:r>
            <a:r>
              <a:rPr lang="en-US" sz="1600" dirty="0"/>
              <a:t>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 smtClean="0"/>
              <a:t>LOCUL</a:t>
            </a:r>
            <a:r>
              <a:rPr lang="en-US" sz="1600" dirty="0"/>
              <a:t>: </a:t>
            </a:r>
            <a:r>
              <a:rPr lang="en-US" sz="1600" dirty="0" err="1"/>
              <a:t>este</a:t>
            </a:r>
            <a:r>
              <a:rPr lang="en-US" sz="1600" dirty="0"/>
              <a:t> forma de </a:t>
            </a:r>
            <a:r>
              <a:rPr lang="en-US" sz="1600" dirty="0" err="1"/>
              <a:t>comercializare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care o au </a:t>
            </a:r>
            <a:r>
              <a:rPr lang="en-US" sz="1600" dirty="0" err="1"/>
              <a:t>produsele</a:t>
            </a:r>
            <a:r>
              <a:rPr lang="en-US" sz="1600" dirty="0"/>
              <a:t> </a:t>
            </a:r>
            <a:r>
              <a:rPr lang="en-US" sz="1600" dirty="0" err="1"/>
              <a:t>companiei</a:t>
            </a:r>
            <a:r>
              <a:rPr lang="en-US" sz="1600" dirty="0"/>
              <a:t>. Se </a:t>
            </a:r>
            <a:r>
              <a:rPr lang="en-US" sz="1600" dirty="0" err="1"/>
              <a:t>referă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la </a:t>
            </a:r>
            <a:r>
              <a:rPr lang="en-US" sz="1600" dirty="0" err="1"/>
              <a:t>distribuție</a:t>
            </a:r>
            <a:r>
              <a:rPr lang="en-US" sz="1600" dirty="0"/>
              <a:t>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PROMOVAREA are </a:t>
            </a:r>
            <a:r>
              <a:rPr lang="en-US" sz="1600" dirty="0" err="1"/>
              <a:t>legătură</a:t>
            </a:r>
            <a:r>
              <a:rPr lang="en-US" sz="1600" dirty="0"/>
              <a:t> cu </a:t>
            </a:r>
            <a:r>
              <a:rPr lang="en-US" sz="1600" dirty="0" err="1"/>
              <a:t>comunicarea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ro-RO" sz="1600" dirty="0" smtClean="0"/>
              <a:t>distingerea</a:t>
            </a:r>
            <a:r>
              <a:rPr lang="en-US" sz="1600" dirty="0" smtClean="0"/>
              <a:t> </a:t>
            </a:r>
            <a:r>
              <a:rPr lang="en-US" sz="1600" dirty="0" err="1" smtClean="0"/>
              <a:t>produs</a:t>
            </a:r>
            <a:r>
              <a:rPr lang="ro-RO" sz="1600" dirty="0" smtClean="0"/>
              <a:t>ului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piață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dezvolta</a:t>
            </a:r>
            <a:r>
              <a:rPr lang="en-US" sz="1600" dirty="0"/>
              <a:t> un plan de </a:t>
            </a:r>
            <a:r>
              <a:rPr lang="en-US" sz="1600" dirty="0" err="1"/>
              <a:t>comunicare</a:t>
            </a:r>
            <a:r>
              <a:rPr lang="en-US" sz="1600" dirty="0"/>
              <a:t>.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PRET: </a:t>
            </a:r>
            <a:r>
              <a:rPr lang="en-US" sz="1600" dirty="0" err="1"/>
              <a:t>alegerea</a:t>
            </a:r>
            <a:r>
              <a:rPr lang="en-US" sz="1600" dirty="0"/>
              <a:t> </a:t>
            </a:r>
            <a:r>
              <a:rPr lang="en-US" sz="1600" dirty="0" err="1"/>
              <a:t>unui</a:t>
            </a:r>
            <a:r>
              <a:rPr lang="en-US" sz="1600" dirty="0"/>
              <a:t> </a:t>
            </a:r>
            <a:r>
              <a:rPr lang="en-US" sz="1600" dirty="0" err="1"/>
              <a:t>preț</a:t>
            </a:r>
            <a:r>
              <a:rPr lang="en-US" sz="1600" dirty="0"/>
              <a:t> </a:t>
            </a:r>
            <a:r>
              <a:rPr lang="en-US" sz="1600" dirty="0" err="1"/>
              <a:t>adecvat</a:t>
            </a:r>
            <a:r>
              <a:rPr lang="en-US" sz="1600" dirty="0"/>
              <a:t> al </a:t>
            </a:r>
            <a:r>
              <a:rPr lang="en-US" sz="1600" dirty="0" err="1"/>
              <a:t>produsului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foarte</a:t>
            </a:r>
            <a:r>
              <a:rPr lang="en-US" sz="1600" dirty="0"/>
              <a:t> </a:t>
            </a:r>
            <a:r>
              <a:rPr lang="en-US" sz="1600" dirty="0" err="1"/>
              <a:t>importantă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comercializarea</a:t>
            </a:r>
            <a:r>
              <a:rPr lang="en-US" sz="1600" dirty="0"/>
              <a:t> </a:t>
            </a:r>
            <a:r>
              <a:rPr lang="en-US" sz="1600" dirty="0" err="1" smtClean="0"/>
              <a:t>ulterioară</a:t>
            </a:r>
            <a:r>
              <a:rPr lang="en-US" sz="1600" dirty="0" smtClean="0"/>
              <a:t>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piață</a:t>
            </a:r>
            <a:r>
              <a:rPr lang="en-US" sz="1600" dirty="0"/>
              <a:t> </a:t>
            </a:r>
            <a:r>
              <a:rPr lang="en-US" sz="1600" dirty="0" err="1"/>
              <a:t>ținând</a:t>
            </a:r>
            <a:r>
              <a:rPr lang="en-US" sz="1600" dirty="0"/>
              <a:t> </a:t>
            </a:r>
            <a:r>
              <a:rPr lang="en-US" sz="1600" dirty="0" err="1"/>
              <a:t>cont</a:t>
            </a:r>
            <a:r>
              <a:rPr lang="en-US" sz="1600" dirty="0"/>
              <a:t> de </a:t>
            </a:r>
            <a:r>
              <a:rPr lang="en-US" sz="1600" dirty="0" err="1"/>
              <a:t>valoarea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prețul</a:t>
            </a:r>
            <a:r>
              <a:rPr lang="en-US" sz="1600" dirty="0"/>
              <a:t> </a:t>
            </a:r>
            <a:r>
              <a:rPr lang="en-US" sz="1600" dirty="0" smtClean="0"/>
              <a:t>ace</a:t>
            </a:r>
            <a:r>
              <a:rPr lang="ro-RO" sz="1600" dirty="0" smtClean="0"/>
              <a:t>stuia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s-E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50" y="206156"/>
            <a:ext cx="41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58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7" y="25195"/>
            <a:ext cx="8568794" cy="1263600"/>
          </a:xfrm>
        </p:spPr>
        <p:txBody>
          <a:bodyPr/>
          <a:lstStyle/>
          <a:p>
            <a:r>
              <a:rPr lang="es-ES" sz="3200" dirty="0">
                <a:solidFill>
                  <a:srgbClr val="F24F4F"/>
                </a:solidFill>
                <a:latin typeface="Cambria" panose="02040503050406030204" pitchFamily="18" charset="0"/>
              </a:rPr>
              <a:t>Introducerea </a:t>
            </a:r>
            <a:r>
              <a:rPr lang="es-ES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în</a:t>
            </a:r>
            <a:r>
              <a:rPr lang="es-ES" sz="3200" dirty="0">
                <a:solidFill>
                  <a:srgbClr val="F24F4F"/>
                </a:solidFill>
                <a:latin typeface="Cambria" panose="02040503050406030204" pitchFamily="18" charset="0"/>
              </a:rPr>
              <a:t> Marketing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91" y="1288795"/>
            <a:ext cx="8821410" cy="3123651"/>
          </a:xfrm>
        </p:spPr>
        <p:txBody>
          <a:bodyPr/>
          <a:lstStyle/>
          <a:p>
            <a:pPr lvl="0" algn="l"/>
            <a:r>
              <a:rPr lang="es-ES" sz="1600" dirty="0" err="1"/>
              <a:t>Produsul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distribuția</a:t>
            </a:r>
            <a:r>
              <a:rPr lang="es-ES" sz="1600" dirty="0"/>
              <a:t> </a:t>
            </a:r>
            <a:r>
              <a:rPr lang="es-ES" sz="1600" dirty="0" err="1"/>
              <a:t>sunt</a:t>
            </a:r>
            <a:r>
              <a:rPr lang="es-ES" sz="1600" dirty="0"/>
              <a:t> instrumente </a:t>
            </a:r>
            <a:r>
              <a:rPr lang="es-ES" sz="1600" dirty="0" err="1"/>
              <a:t>strategice</a:t>
            </a:r>
            <a:r>
              <a:rPr lang="es-ES" sz="1600" dirty="0"/>
              <a:t> pe </a:t>
            </a:r>
            <a:r>
              <a:rPr lang="es-ES" sz="1600" dirty="0" err="1"/>
              <a:t>termen</a:t>
            </a:r>
            <a:r>
              <a:rPr lang="es-ES" sz="1600" dirty="0"/>
              <a:t> </a:t>
            </a:r>
            <a:r>
              <a:rPr lang="es-ES" sz="1600" dirty="0" err="1"/>
              <a:t>lung</a:t>
            </a:r>
            <a:r>
              <a:rPr lang="es-ES" sz="1600" dirty="0"/>
              <a:t>, </a:t>
            </a:r>
            <a:r>
              <a:rPr lang="es-ES" sz="1600" dirty="0" err="1"/>
              <a:t>deoarece</a:t>
            </a:r>
            <a:r>
              <a:rPr lang="es-ES" sz="1600" dirty="0"/>
              <a:t> </a:t>
            </a:r>
            <a:r>
              <a:rPr lang="es-ES" sz="1600" dirty="0" err="1"/>
              <a:t>acestea</a:t>
            </a:r>
            <a:r>
              <a:rPr lang="es-ES" sz="1600" dirty="0"/>
              <a:t> </a:t>
            </a:r>
            <a:r>
              <a:rPr lang="es-ES" sz="1600" dirty="0" err="1"/>
              <a:t>nu</a:t>
            </a:r>
            <a:r>
              <a:rPr lang="es-ES" sz="1600" dirty="0"/>
              <a:t> </a:t>
            </a:r>
            <a:r>
              <a:rPr lang="es-ES" sz="1600" dirty="0" err="1"/>
              <a:t>pot</a:t>
            </a:r>
            <a:r>
              <a:rPr lang="es-ES" sz="1600" dirty="0"/>
              <a:t> fi </a:t>
            </a:r>
            <a:r>
              <a:rPr lang="es-ES" sz="1600" dirty="0" err="1"/>
              <a:t>modificate</a:t>
            </a:r>
            <a:r>
              <a:rPr lang="es-ES" sz="1600" dirty="0"/>
              <a:t> </a:t>
            </a:r>
            <a:r>
              <a:rPr lang="es-ES" sz="1600" dirty="0" err="1"/>
              <a:t>imediat</a:t>
            </a:r>
            <a:r>
              <a:rPr lang="es-ES" sz="1600" dirty="0"/>
              <a:t>, </a:t>
            </a:r>
            <a:r>
              <a:rPr lang="es-ES" sz="1600" dirty="0" err="1"/>
              <a:t>iar</a:t>
            </a:r>
            <a:r>
              <a:rPr lang="es-ES" sz="1600" dirty="0"/>
              <a:t> </a:t>
            </a:r>
            <a:r>
              <a:rPr lang="es-ES" sz="1600" dirty="0" err="1"/>
              <a:t>utilizarea</a:t>
            </a:r>
            <a:r>
              <a:rPr lang="es-ES" sz="1600" dirty="0"/>
              <a:t> </a:t>
            </a:r>
            <a:r>
              <a:rPr lang="es-ES" sz="1600" dirty="0" err="1"/>
              <a:t>lor</a:t>
            </a:r>
            <a:r>
              <a:rPr lang="es-ES" sz="1600" dirty="0"/>
              <a:t> </a:t>
            </a:r>
            <a:r>
              <a:rPr lang="es-ES" sz="1600" dirty="0" err="1"/>
              <a:t>trebuie</a:t>
            </a:r>
            <a:r>
              <a:rPr lang="es-ES" sz="1600" dirty="0"/>
              <a:t> </a:t>
            </a:r>
            <a:r>
              <a:rPr lang="es-ES" sz="1600" dirty="0" err="1"/>
              <a:t>planificată</a:t>
            </a:r>
            <a:r>
              <a:rPr lang="es-ES" sz="1600" dirty="0"/>
              <a:t> </a:t>
            </a:r>
            <a:r>
              <a:rPr lang="es-ES" sz="1600" dirty="0" err="1"/>
              <a:t>în</a:t>
            </a:r>
            <a:r>
              <a:rPr lang="es-ES" sz="1600" dirty="0"/>
              <a:t> </a:t>
            </a:r>
            <a:r>
              <a:rPr lang="es-ES" sz="1600" dirty="0" err="1"/>
              <a:t>mod</a:t>
            </a:r>
            <a:r>
              <a:rPr lang="es-ES" sz="1600" dirty="0"/>
              <a:t> </a:t>
            </a:r>
            <a:r>
              <a:rPr lang="es-ES" sz="1600" dirty="0" err="1"/>
              <a:t>convenabil</a:t>
            </a:r>
            <a:r>
              <a:rPr lang="es-ES" sz="1600" dirty="0"/>
              <a:t>.</a:t>
            </a:r>
          </a:p>
          <a:p>
            <a:pPr lvl="0" algn="l"/>
            <a:endParaRPr lang="es-ES" sz="1600" dirty="0"/>
          </a:p>
          <a:p>
            <a:pPr lvl="0" algn="l"/>
            <a:r>
              <a:rPr lang="es-ES" sz="1600" dirty="0" err="1"/>
              <a:t>Prețul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promovarea</a:t>
            </a:r>
            <a:r>
              <a:rPr lang="es-ES" sz="1600" dirty="0"/>
              <a:t> </a:t>
            </a:r>
            <a:r>
              <a:rPr lang="es-ES" sz="1600" dirty="0" err="1"/>
              <a:t>sunt</a:t>
            </a:r>
            <a:r>
              <a:rPr lang="es-ES" sz="1600" dirty="0"/>
              <a:t> instrumente </a:t>
            </a:r>
            <a:r>
              <a:rPr lang="es-ES" sz="1600" dirty="0" err="1"/>
              <a:t>tactice</a:t>
            </a:r>
            <a:r>
              <a:rPr lang="es-ES" sz="1600" dirty="0"/>
              <a:t>, </a:t>
            </a:r>
            <a:r>
              <a:rPr lang="es-ES" sz="1600" dirty="0" err="1"/>
              <a:t>deoarece</a:t>
            </a:r>
            <a:r>
              <a:rPr lang="es-ES" sz="1600" dirty="0"/>
              <a:t> </a:t>
            </a:r>
            <a:r>
              <a:rPr lang="es-ES" sz="1600" dirty="0" err="1"/>
              <a:t>pot</a:t>
            </a:r>
            <a:r>
              <a:rPr lang="es-ES" sz="1600" dirty="0"/>
              <a:t> fi </a:t>
            </a:r>
            <a:r>
              <a:rPr lang="es-ES" sz="1600" dirty="0" err="1"/>
              <a:t>modificate</a:t>
            </a:r>
            <a:r>
              <a:rPr lang="es-ES" sz="1600" dirty="0"/>
              <a:t> </a:t>
            </a:r>
            <a:r>
              <a:rPr lang="es-ES" sz="1600" dirty="0" err="1"/>
              <a:t>ușor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rapid</a:t>
            </a:r>
            <a:r>
              <a:rPr lang="es-ES" sz="1600" dirty="0" smtClean="0"/>
              <a:t>.</a:t>
            </a:r>
            <a:endParaRPr lang="es-ES" sz="1600" dirty="0"/>
          </a:p>
          <a:p>
            <a:pPr lvl="0" algn="l"/>
            <a:endParaRPr lang="es-ES" sz="1600" dirty="0"/>
          </a:p>
          <a:p>
            <a:pPr lvl="0" algn="l"/>
            <a:r>
              <a:rPr lang="es-ES" sz="1600" dirty="0" err="1"/>
              <a:t>Microîntreprinderile</a:t>
            </a:r>
            <a:r>
              <a:rPr lang="es-ES" sz="1600" dirty="0"/>
              <a:t> </a:t>
            </a:r>
            <a:r>
              <a:rPr lang="es-ES" sz="1600" dirty="0" smtClean="0"/>
              <a:t>Art</a:t>
            </a:r>
            <a:r>
              <a:rPr lang="ro-RO" sz="1600" dirty="0" smtClean="0"/>
              <a:t>ă</a:t>
            </a:r>
            <a:r>
              <a:rPr lang="es-ES" sz="1600" dirty="0" smtClean="0"/>
              <a:t> </a:t>
            </a:r>
            <a:r>
              <a:rPr lang="es-ES" sz="1600" dirty="0"/>
              <a:t>&amp; </a:t>
            </a:r>
            <a:r>
              <a:rPr lang="ro-RO" sz="1600" dirty="0" smtClean="0"/>
              <a:t>Meşteşuguri</a:t>
            </a:r>
            <a:r>
              <a:rPr lang="es-ES" sz="1600" dirty="0" smtClean="0"/>
              <a:t> </a:t>
            </a:r>
            <a:r>
              <a:rPr lang="es-ES" sz="1600" dirty="0" err="1"/>
              <a:t>trebuie</a:t>
            </a:r>
            <a:r>
              <a:rPr lang="es-ES" sz="1600" dirty="0"/>
              <a:t> </a:t>
            </a:r>
            <a:r>
              <a:rPr lang="es-ES" sz="1600" dirty="0" err="1"/>
              <a:t>să</a:t>
            </a:r>
            <a:r>
              <a:rPr lang="es-ES" sz="1600" dirty="0"/>
              <a:t> </a:t>
            </a:r>
            <a:r>
              <a:rPr lang="es-ES" sz="1600" dirty="0" err="1"/>
              <a:t>facă</a:t>
            </a:r>
            <a:r>
              <a:rPr lang="es-ES" sz="1600" dirty="0"/>
              <a:t> un </a:t>
            </a:r>
            <a:r>
              <a:rPr lang="es-ES" sz="1600" dirty="0" err="1"/>
              <a:t>studiu</a:t>
            </a:r>
            <a:r>
              <a:rPr lang="es-ES" sz="1600" dirty="0"/>
              <a:t> </a:t>
            </a:r>
            <a:r>
              <a:rPr lang="es-ES" sz="1600" dirty="0" err="1"/>
              <a:t>asupra</a:t>
            </a:r>
            <a:r>
              <a:rPr lang="es-ES" sz="1600" dirty="0"/>
              <a:t> </a:t>
            </a:r>
            <a:r>
              <a:rPr lang="es-ES" sz="1600" dirty="0" err="1"/>
              <a:t>acestor</a:t>
            </a:r>
            <a:r>
              <a:rPr lang="es-ES" sz="1600" dirty="0"/>
              <a:t> elemente, </a:t>
            </a:r>
            <a:r>
              <a:rPr lang="es-ES" sz="1600" dirty="0" err="1"/>
              <a:t>executând</a:t>
            </a:r>
            <a:r>
              <a:rPr lang="es-ES" sz="1600" dirty="0"/>
              <a:t> o </a:t>
            </a:r>
            <a:r>
              <a:rPr lang="es-ES" sz="1600" dirty="0" err="1"/>
              <a:t>analiză</a:t>
            </a:r>
            <a:r>
              <a:rPr lang="es-ES" sz="1600" dirty="0"/>
              <a:t> SWOT (</a:t>
            </a:r>
            <a:r>
              <a:rPr lang="es-ES" sz="1600" dirty="0" err="1"/>
              <a:t>punctele</a:t>
            </a:r>
            <a:r>
              <a:rPr lang="es-ES" sz="1600" dirty="0"/>
              <a:t> </a:t>
            </a:r>
            <a:r>
              <a:rPr lang="ro-RO" sz="1600" dirty="0" smtClean="0"/>
              <a:t>tari, puncte slabe</a:t>
            </a:r>
            <a:r>
              <a:rPr lang="es-ES" sz="1600" dirty="0" smtClean="0"/>
              <a:t>,</a:t>
            </a:r>
            <a:r>
              <a:rPr lang="ro-RO" sz="1600" dirty="0" smtClean="0"/>
              <a:t> oportunităţi şi</a:t>
            </a:r>
            <a:r>
              <a:rPr lang="es-ES" sz="1600" dirty="0" smtClean="0"/>
              <a:t> </a:t>
            </a:r>
            <a:r>
              <a:rPr lang="es-ES" sz="1600" dirty="0" err="1" smtClean="0"/>
              <a:t>amenințări</a:t>
            </a:r>
            <a:r>
              <a:rPr lang="es-ES" sz="1600" dirty="0" smtClean="0"/>
              <a:t>) </a:t>
            </a:r>
            <a:r>
              <a:rPr lang="es-ES" sz="1600" dirty="0"/>
              <a:t>ale </a:t>
            </a:r>
            <a:r>
              <a:rPr lang="es-ES" sz="1600" dirty="0" err="1"/>
              <a:t>companiei</a:t>
            </a:r>
            <a:r>
              <a:rPr lang="es-ES" sz="1600" dirty="0"/>
              <a:t>, </a:t>
            </a:r>
            <a:r>
              <a:rPr lang="es-ES" sz="1600" dirty="0" err="1"/>
              <a:t>înainte</a:t>
            </a:r>
            <a:r>
              <a:rPr lang="es-ES" sz="1600" dirty="0"/>
              <a:t> de a </a:t>
            </a:r>
            <a:r>
              <a:rPr lang="es-ES" sz="1600" dirty="0" err="1"/>
              <a:t>lua</a:t>
            </a:r>
            <a:r>
              <a:rPr lang="es-ES" sz="1600" dirty="0"/>
              <a:t> </a:t>
            </a:r>
            <a:r>
              <a:rPr lang="es-ES" sz="1600" dirty="0" err="1"/>
              <a:t>decizii</a:t>
            </a:r>
            <a:r>
              <a:rPr lang="es-ES" sz="1600" dirty="0"/>
              <a:t> importante.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50" y="206156"/>
            <a:ext cx="41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44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1205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V</a:t>
            </a:r>
            <a:r>
              <a:rPr lang="ro-RO" sz="600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Ă MULTUMESC</a:t>
            </a:r>
            <a:r>
              <a:rPr lang="es" sz="600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68" y="78555"/>
            <a:ext cx="1787596" cy="88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710" y="151705"/>
            <a:ext cx="2094192" cy="52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1503218" y="1246219"/>
            <a:ext cx="6229425" cy="2092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Modul</a:t>
            </a:r>
            <a:r>
              <a:rPr lang="ro-RO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ul</a:t>
            </a:r>
            <a:r>
              <a:rPr lang="e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STRATEG</a:t>
            </a:r>
            <a:r>
              <a:rPr lang="ro-RO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IE</a:t>
            </a:r>
            <a:r>
              <a:rPr lang="en-U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o-RO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PENTRU</a:t>
            </a:r>
            <a:r>
              <a:rPr lang="en-U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ART-STARTUP </a:t>
            </a:r>
            <a:r>
              <a:rPr lang="en-U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&amp; </a:t>
            </a:r>
            <a:r>
              <a:rPr lang="en-U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ART-E</a:t>
            </a:r>
            <a:r>
              <a:rPr lang="ro-RO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PRE</a:t>
            </a:r>
            <a:r>
              <a:rPr lang="en-U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ro-RO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ORI</a:t>
            </a:r>
            <a:r>
              <a:rPr lang="en-U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&amp; </a:t>
            </a:r>
            <a:r>
              <a:rPr lang="ro-RO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COMPANII DE </a:t>
            </a:r>
            <a:r>
              <a:rPr lang="en-U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ART</a:t>
            </a:r>
            <a:r>
              <a:rPr lang="ro-RO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Ă</a:t>
            </a:r>
            <a:endParaRPr sz="3200" b="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6808" y="1282730"/>
            <a:ext cx="7551999" cy="2304230"/>
          </a:xfrm>
        </p:spPr>
        <p:txBody>
          <a:bodyPr/>
          <a:lstStyle/>
          <a:p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UNIT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ATEA</a:t>
            </a: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2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/>
            </a:r>
            <a:b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</a:br>
            <a:r>
              <a:rPr lang="en-U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BRANDING 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ŞI</a:t>
            </a:r>
            <a:r>
              <a:rPr lang="en-U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COMMUNICA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RE</a:t>
            </a:r>
            <a:r>
              <a:rPr lang="en-U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 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PENTRU</a:t>
            </a:r>
            <a:r>
              <a:rPr lang="en-U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COMPETITIV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ITATE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742747"/>
            <a:ext cx="7138200" cy="846535"/>
          </a:xfrm>
        </p:spPr>
        <p:txBody>
          <a:bodyPr/>
          <a:lstStyle/>
          <a:p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O</a:t>
            </a:r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b</a:t>
            </a:r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i</a:t>
            </a:r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ective</a:t>
            </a:r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le de învăţare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345" y="1951041"/>
            <a:ext cx="7759818" cy="2471669"/>
          </a:xfrm>
        </p:spPr>
        <p:txBody>
          <a:bodyPr/>
          <a:lstStyle/>
          <a:p>
            <a:pPr lvl="0" algn="l"/>
            <a:r>
              <a:rPr lang="es-ES" sz="1600" dirty="0" err="1"/>
              <a:t>Cunoașterea</a:t>
            </a:r>
            <a:r>
              <a:rPr lang="es-ES" sz="1600" dirty="0"/>
              <a:t> </a:t>
            </a:r>
            <a:r>
              <a:rPr lang="es-ES" sz="1600" dirty="0" err="1"/>
              <a:t>importanței</a:t>
            </a:r>
            <a:r>
              <a:rPr lang="es-ES" sz="1600" dirty="0"/>
              <a:t> </a:t>
            </a:r>
            <a:r>
              <a:rPr lang="es-ES" sz="1600" dirty="0" err="1"/>
              <a:t>marketingului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comunicării</a:t>
            </a:r>
            <a:r>
              <a:rPr lang="es-ES" sz="1600" dirty="0"/>
              <a:t> </a:t>
            </a:r>
            <a:r>
              <a:rPr lang="es-ES" sz="1600" dirty="0" err="1"/>
              <a:t>în</a:t>
            </a:r>
            <a:r>
              <a:rPr lang="es-ES" sz="1600" dirty="0"/>
              <a:t> </a:t>
            </a:r>
            <a:r>
              <a:rPr lang="es-ES" sz="1600" dirty="0" err="1"/>
              <a:t>companie</a:t>
            </a:r>
            <a:endParaRPr lang="es-ES" sz="1600" dirty="0"/>
          </a:p>
          <a:p>
            <a:pPr lvl="0" algn="l"/>
            <a:endParaRPr lang="es-ES" sz="1600" dirty="0"/>
          </a:p>
          <a:p>
            <a:pPr lvl="0" algn="l"/>
            <a:r>
              <a:rPr lang="es-ES" sz="1600" dirty="0" err="1"/>
              <a:t>Să</a:t>
            </a:r>
            <a:r>
              <a:rPr lang="es-ES" sz="1600" dirty="0"/>
              <a:t> </a:t>
            </a:r>
            <a:r>
              <a:rPr lang="es-ES" sz="1600" dirty="0" err="1"/>
              <a:t>știi</a:t>
            </a:r>
            <a:r>
              <a:rPr lang="es-ES" sz="1600" dirty="0"/>
              <a:t> </a:t>
            </a:r>
            <a:r>
              <a:rPr lang="es-ES" sz="1600" dirty="0" err="1"/>
              <a:t>să</a:t>
            </a:r>
            <a:r>
              <a:rPr lang="es-ES" sz="1600" dirty="0"/>
              <a:t> </a:t>
            </a:r>
            <a:r>
              <a:rPr lang="es-ES" sz="1600" dirty="0" err="1"/>
              <a:t>diferențiezi</a:t>
            </a:r>
            <a:r>
              <a:rPr lang="es-ES" sz="1600" dirty="0"/>
              <a:t> </a:t>
            </a:r>
            <a:r>
              <a:rPr lang="es-ES" sz="1600" dirty="0" err="1"/>
              <a:t>conceptele</a:t>
            </a:r>
            <a:r>
              <a:rPr lang="es-ES" sz="1600" dirty="0"/>
              <a:t> </a:t>
            </a:r>
            <a:r>
              <a:rPr lang="es-ES" sz="1600" dirty="0" err="1"/>
              <a:t>legate</a:t>
            </a:r>
            <a:r>
              <a:rPr lang="es-ES" sz="1600" dirty="0"/>
              <a:t> de </a:t>
            </a:r>
            <a:r>
              <a:rPr lang="es-ES" sz="1600" dirty="0" err="1"/>
              <a:t>managementul</a:t>
            </a:r>
            <a:r>
              <a:rPr lang="es-ES" sz="1600" dirty="0"/>
              <a:t> </a:t>
            </a:r>
            <a:r>
              <a:rPr lang="es-ES" sz="1600" dirty="0" err="1"/>
              <a:t>mărcii</a:t>
            </a:r>
            <a:endParaRPr lang="es-ES" sz="1600" dirty="0"/>
          </a:p>
          <a:p>
            <a:pPr lvl="0" algn="l"/>
            <a:endParaRPr lang="es-ES" sz="1600" dirty="0"/>
          </a:p>
          <a:p>
            <a:pPr lvl="0" algn="l"/>
            <a:r>
              <a:rPr lang="es-ES" sz="1600" dirty="0" err="1"/>
              <a:t>Diferențierea</a:t>
            </a:r>
            <a:r>
              <a:rPr lang="es-ES" sz="1600" dirty="0"/>
              <a:t> </a:t>
            </a:r>
            <a:r>
              <a:rPr lang="es-ES" sz="1600" dirty="0" err="1"/>
              <a:t>dintre</a:t>
            </a:r>
            <a:r>
              <a:rPr lang="es-ES" sz="1600" dirty="0"/>
              <a:t> </a:t>
            </a:r>
            <a:r>
              <a:rPr lang="es-ES" sz="1600" dirty="0" err="1"/>
              <a:t>funcționalitățile</a:t>
            </a:r>
            <a:r>
              <a:rPr lang="es-ES" sz="1600" dirty="0"/>
              <a:t> de comunicare </a:t>
            </a:r>
            <a:r>
              <a:rPr lang="es-ES" sz="1600" dirty="0" err="1"/>
              <a:t>și</a:t>
            </a:r>
            <a:r>
              <a:rPr lang="es-ES" sz="1600" dirty="0"/>
              <a:t> marketing</a:t>
            </a:r>
          </a:p>
          <a:p>
            <a:pPr lvl="0" algn="l"/>
            <a:endParaRPr lang="es-ES" sz="1600" dirty="0"/>
          </a:p>
          <a:p>
            <a:pPr lvl="0" algn="l"/>
            <a:r>
              <a:rPr lang="es-ES" sz="1600" dirty="0" err="1"/>
              <a:t>Concentrarea</a:t>
            </a:r>
            <a:r>
              <a:rPr lang="es-ES" sz="1600" dirty="0"/>
              <a:t> pe </a:t>
            </a:r>
            <a:r>
              <a:rPr lang="es-ES" sz="1600" dirty="0" err="1"/>
              <a:t>elementele</a:t>
            </a:r>
            <a:r>
              <a:rPr lang="es-ES" sz="1600" dirty="0"/>
              <a:t> de </a:t>
            </a:r>
            <a:r>
              <a:rPr lang="es-ES" sz="1600" dirty="0" err="1"/>
              <a:t>management</a:t>
            </a:r>
            <a:r>
              <a:rPr lang="es-ES" sz="1600" dirty="0"/>
              <a:t> de </a:t>
            </a:r>
            <a:r>
              <a:rPr lang="es-ES" sz="1600" dirty="0" err="1"/>
              <a:t>afaceri</a:t>
            </a:r>
            <a:r>
              <a:rPr lang="es-ES" sz="1600" dirty="0"/>
              <a:t>, </a:t>
            </a:r>
            <a:r>
              <a:rPr lang="es-ES" sz="1600" dirty="0" err="1"/>
              <a:t>publicitate</a:t>
            </a:r>
            <a:r>
              <a:rPr lang="es-ES" sz="1600" dirty="0"/>
              <a:t>, </a:t>
            </a:r>
            <a:r>
              <a:rPr lang="es-ES" sz="1600" dirty="0" err="1"/>
              <a:t>relații</a:t>
            </a:r>
            <a:r>
              <a:rPr lang="es-ES" sz="1600" dirty="0"/>
              <a:t> </a:t>
            </a:r>
            <a:r>
              <a:rPr lang="es-ES" sz="1600" dirty="0" err="1"/>
              <a:t>publice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marketing</a:t>
            </a:r>
          </a:p>
          <a:p>
            <a:pPr lvl="0" algn="l"/>
            <a:endParaRPr lang="es-ES" sz="1600" dirty="0"/>
          </a:p>
          <a:p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41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2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2961" y="729375"/>
            <a:ext cx="7138200" cy="961836"/>
          </a:xfrm>
        </p:spPr>
        <p:txBody>
          <a:bodyPr/>
          <a:lstStyle/>
          <a:p>
            <a:r>
              <a:rPr lang="ro-RO" sz="28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Marca</a:t>
            </a:r>
            <a:r>
              <a:rPr lang="en-GB" sz="28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ro-RO" sz="28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pentru microînteprinderile de</a:t>
            </a:r>
            <a:r>
              <a:rPr lang="en-GB" sz="28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Art</a:t>
            </a:r>
            <a:r>
              <a:rPr lang="ro-RO" sz="28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ă</a:t>
            </a:r>
            <a:r>
              <a:rPr lang="en-GB" sz="28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&amp;</a:t>
            </a:r>
            <a:r>
              <a:rPr lang="ro-RO" sz="28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Meşetşuguri</a:t>
            </a:r>
            <a:endParaRPr lang="es-ES" sz="28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1326" y="1691211"/>
            <a:ext cx="8215503" cy="3540543"/>
          </a:xfrm>
        </p:spPr>
        <p:txBody>
          <a:bodyPr/>
          <a:lstStyle/>
          <a:p>
            <a:pPr lvl="0" algn="l"/>
            <a:r>
              <a:rPr lang="es-ES" sz="1500" dirty="0"/>
              <a:t>Logo-</a:t>
            </a:r>
            <a:r>
              <a:rPr lang="es-ES" sz="1500" dirty="0" err="1"/>
              <a:t>ul</a:t>
            </a:r>
            <a:r>
              <a:rPr lang="es-ES" sz="1500" dirty="0"/>
              <a:t> este o </a:t>
            </a:r>
            <a:r>
              <a:rPr lang="es-ES" sz="1500" dirty="0" err="1"/>
              <a:t>expresie</a:t>
            </a:r>
            <a:r>
              <a:rPr lang="es-ES" sz="1500" dirty="0"/>
              <a:t> a </a:t>
            </a:r>
            <a:r>
              <a:rPr lang="es-ES" sz="1500" dirty="0" err="1"/>
              <a:t>mărcii</a:t>
            </a:r>
            <a:r>
              <a:rPr lang="es-ES" sz="1500" dirty="0"/>
              <a:t>, </a:t>
            </a:r>
            <a:r>
              <a:rPr lang="es-ES" sz="1500" dirty="0" err="1"/>
              <a:t>care</a:t>
            </a:r>
            <a:r>
              <a:rPr lang="es-ES" sz="1500" dirty="0"/>
              <a:t> </a:t>
            </a:r>
            <a:r>
              <a:rPr lang="es-ES" sz="1500" dirty="0" err="1"/>
              <a:t>asociază</a:t>
            </a:r>
            <a:r>
              <a:rPr lang="es-ES" sz="1500" dirty="0"/>
              <a:t> </a:t>
            </a:r>
            <a:r>
              <a:rPr lang="es-ES" sz="1500" dirty="0" err="1"/>
              <a:t>unele</a:t>
            </a:r>
            <a:r>
              <a:rPr lang="es-ES" sz="1500" dirty="0"/>
              <a:t> </a:t>
            </a:r>
            <a:r>
              <a:rPr lang="es-ES" sz="1500" dirty="0" err="1"/>
              <a:t>valori</a:t>
            </a:r>
            <a:r>
              <a:rPr lang="es-ES" sz="1500" dirty="0"/>
              <a:t> ale </a:t>
            </a:r>
            <a:r>
              <a:rPr lang="es-ES" sz="1500" dirty="0" err="1"/>
              <a:t>companiei</a:t>
            </a:r>
            <a:r>
              <a:rPr lang="es-ES" sz="1500" dirty="0"/>
              <a:t>, </a:t>
            </a:r>
            <a:r>
              <a:rPr lang="es-ES" sz="1500" dirty="0" err="1"/>
              <a:t>prin</a:t>
            </a:r>
            <a:r>
              <a:rPr lang="es-ES" sz="1500" dirty="0"/>
              <a:t> </a:t>
            </a:r>
            <a:r>
              <a:rPr lang="es-ES" sz="1500" dirty="0" err="1"/>
              <a:t>intermediul</a:t>
            </a:r>
            <a:r>
              <a:rPr lang="es-ES" sz="1500" dirty="0"/>
              <a:t> </a:t>
            </a:r>
            <a:r>
              <a:rPr lang="es-ES" sz="1500" dirty="0" err="1"/>
              <a:t>imaginii</a:t>
            </a:r>
            <a:r>
              <a:rPr lang="es-ES" sz="1500" dirty="0"/>
              <a:t>. </a:t>
            </a:r>
            <a:r>
              <a:rPr lang="es-ES" sz="1500" dirty="0" err="1"/>
              <a:t>Imaginea</a:t>
            </a:r>
            <a:r>
              <a:rPr lang="es-ES" sz="1500" dirty="0"/>
              <a:t> este </a:t>
            </a:r>
            <a:r>
              <a:rPr lang="ro-RO" sz="1500" dirty="0" smtClean="0"/>
              <a:t>realizată în funcţie de </a:t>
            </a:r>
            <a:r>
              <a:rPr lang="es-ES" sz="1500" dirty="0" err="1" smtClean="0"/>
              <a:t>public</a:t>
            </a:r>
            <a:r>
              <a:rPr lang="es-ES" sz="1500" dirty="0" smtClean="0"/>
              <a:t>, </a:t>
            </a:r>
            <a:r>
              <a:rPr lang="es-ES" sz="1500" dirty="0" err="1"/>
              <a:t>în</a:t>
            </a:r>
            <a:r>
              <a:rPr lang="es-ES" sz="1500" dirty="0"/>
              <a:t> </a:t>
            </a:r>
            <a:r>
              <a:rPr lang="es-ES" sz="1500" dirty="0" err="1"/>
              <a:t>timp</a:t>
            </a:r>
            <a:r>
              <a:rPr lang="es-ES" sz="1500" dirty="0"/>
              <a:t> ce </a:t>
            </a:r>
            <a:r>
              <a:rPr lang="es-ES" sz="1500" dirty="0" err="1"/>
              <a:t>identitatea</a:t>
            </a:r>
            <a:r>
              <a:rPr lang="es-ES" sz="1500" dirty="0"/>
              <a:t> este </a:t>
            </a:r>
            <a:r>
              <a:rPr lang="ro-RO" sz="1500" dirty="0" smtClean="0"/>
              <a:t>un rezultat </a:t>
            </a:r>
            <a:r>
              <a:rPr lang="es-ES" sz="1500" dirty="0" smtClean="0"/>
              <a:t>al </a:t>
            </a:r>
            <a:r>
              <a:rPr lang="es-ES" sz="1500" dirty="0" err="1"/>
              <a:t>companiei</a:t>
            </a:r>
            <a:r>
              <a:rPr lang="es-ES" sz="1500" dirty="0"/>
              <a:t>. </a:t>
            </a:r>
            <a:r>
              <a:rPr lang="es-ES" sz="1500" dirty="0" err="1"/>
              <a:t>Sunt</a:t>
            </a:r>
            <a:r>
              <a:rPr lang="es-ES" sz="1500" dirty="0"/>
              <a:t> </a:t>
            </a:r>
            <a:r>
              <a:rPr lang="es-ES" sz="1500" dirty="0" err="1"/>
              <a:t>înrudite</a:t>
            </a:r>
            <a:r>
              <a:rPr lang="es-ES" sz="1500" dirty="0"/>
              <a:t>, dar </a:t>
            </a:r>
            <a:r>
              <a:rPr lang="es-ES" sz="1500" dirty="0" err="1"/>
              <a:t>sunt</a:t>
            </a:r>
            <a:r>
              <a:rPr lang="es-ES" sz="1500" dirty="0"/>
              <a:t> </a:t>
            </a:r>
            <a:r>
              <a:rPr lang="es-ES" sz="1500" dirty="0" err="1"/>
              <a:t>diferite</a:t>
            </a:r>
            <a:r>
              <a:rPr lang="es-ES" sz="1500" dirty="0"/>
              <a:t>.</a:t>
            </a:r>
          </a:p>
          <a:p>
            <a:pPr lvl="0" algn="l"/>
            <a:r>
              <a:rPr lang="es-ES" sz="1500" dirty="0" err="1"/>
              <a:t>Pentru</a:t>
            </a:r>
            <a:r>
              <a:rPr lang="es-ES" sz="1500" dirty="0"/>
              <a:t> a putea </a:t>
            </a:r>
            <a:r>
              <a:rPr lang="es-ES" sz="1500" dirty="0" err="1"/>
              <a:t>diferenția</a:t>
            </a:r>
            <a:r>
              <a:rPr lang="es-ES" sz="1500" dirty="0"/>
              <a:t> </a:t>
            </a:r>
            <a:r>
              <a:rPr lang="es-ES" sz="1500" dirty="0" err="1"/>
              <a:t>compania</a:t>
            </a:r>
            <a:r>
              <a:rPr lang="es-ES" sz="1500" dirty="0"/>
              <a:t> </a:t>
            </a:r>
            <a:r>
              <a:rPr lang="es-ES" sz="1500" dirty="0" err="1"/>
              <a:t>noastră</a:t>
            </a:r>
            <a:r>
              <a:rPr lang="es-ES" sz="1500" dirty="0"/>
              <a:t> de </a:t>
            </a:r>
            <a:r>
              <a:rPr lang="es-ES" sz="1500" dirty="0" err="1"/>
              <a:t>restul</a:t>
            </a:r>
            <a:r>
              <a:rPr lang="es-ES" sz="1500" dirty="0"/>
              <a:t> </a:t>
            </a:r>
            <a:r>
              <a:rPr lang="es-ES" sz="1500" dirty="0" err="1"/>
              <a:t>concurenților</a:t>
            </a:r>
            <a:r>
              <a:rPr lang="es-ES" sz="1500" dirty="0"/>
              <a:t>, </a:t>
            </a:r>
            <a:r>
              <a:rPr lang="es-ES" sz="1500" dirty="0" err="1"/>
              <a:t>trebuie</a:t>
            </a:r>
            <a:r>
              <a:rPr lang="es-ES" sz="1500" dirty="0"/>
              <a:t> </a:t>
            </a:r>
            <a:r>
              <a:rPr lang="es-ES" sz="1500" dirty="0" err="1"/>
              <a:t>să</a:t>
            </a:r>
            <a:r>
              <a:rPr lang="es-ES" sz="1500" dirty="0"/>
              <a:t> </a:t>
            </a:r>
            <a:r>
              <a:rPr lang="es-ES" sz="1500" dirty="0" err="1"/>
              <a:t>realizăm</a:t>
            </a:r>
            <a:r>
              <a:rPr lang="es-ES" sz="1500" dirty="0"/>
              <a:t> un </a:t>
            </a:r>
            <a:r>
              <a:rPr lang="es-ES" sz="1500" dirty="0" err="1"/>
              <a:t>bun</a:t>
            </a:r>
            <a:r>
              <a:rPr lang="es-ES" sz="1500" dirty="0"/>
              <a:t> </a:t>
            </a:r>
            <a:r>
              <a:rPr lang="es-ES" sz="1500" dirty="0" err="1"/>
              <a:t>management</a:t>
            </a:r>
            <a:r>
              <a:rPr lang="es-ES" sz="1500" dirty="0"/>
              <a:t> al </a:t>
            </a:r>
            <a:r>
              <a:rPr lang="es-ES" sz="1500" dirty="0" err="1"/>
              <a:t>mărcii</a:t>
            </a:r>
            <a:endParaRPr lang="es-ES" sz="1500" dirty="0"/>
          </a:p>
          <a:p>
            <a:pPr lvl="0" algn="l"/>
            <a:r>
              <a:rPr lang="es-ES" sz="1500" dirty="0" err="1"/>
              <a:t>Pentru</a:t>
            </a:r>
            <a:r>
              <a:rPr lang="es-ES" sz="1500" dirty="0"/>
              <a:t> a fi </a:t>
            </a:r>
            <a:r>
              <a:rPr lang="es-ES" sz="1500" dirty="0" err="1"/>
              <a:t>eficient</a:t>
            </a:r>
            <a:r>
              <a:rPr lang="es-ES" sz="1500" dirty="0"/>
              <a:t> un logo </a:t>
            </a:r>
            <a:r>
              <a:rPr lang="es-ES" sz="1500" dirty="0" err="1"/>
              <a:t>trebuie</a:t>
            </a:r>
            <a:r>
              <a:rPr lang="es-ES" sz="1500" dirty="0"/>
              <a:t> </a:t>
            </a:r>
            <a:r>
              <a:rPr lang="es-ES" sz="1500" dirty="0" err="1"/>
              <a:t>să</a:t>
            </a:r>
            <a:r>
              <a:rPr lang="es-ES" sz="1500" dirty="0"/>
              <a:t> </a:t>
            </a:r>
            <a:r>
              <a:rPr lang="es-ES" sz="1500" dirty="0" err="1"/>
              <a:t>aibă</a:t>
            </a:r>
            <a:r>
              <a:rPr lang="es-ES" sz="1500" dirty="0"/>
              <a:t> o serie de </a:t>
            </a:r>
            <a:r>
              <a:rPr lang="es-ES" sz="1500" dirty="0" err="1"/>
              <a:t>caracteristici</a:t>
            </a:r>
            <a:r>
              <a:rPr lang="es-ES" sz="1500" dirty="0"/>
              <a:t>, cum </a:t>
            </a:r>
            <a:r>
              <a:rPr lang="es-ES" sz="1500" dirty="0" err="1"/>
              <a:t>ar</a:t>
            </a:r>
            <a:r>
              <a:rPr lang="es-ES" sz="1500" dirty="0"/>
              <a:t> fi: </a:t>
            </a:r>
            <a:r>
              <a:rPr lang="es-ES" sz="1500" dirty="0" smtClean="0"/>
              <a:t>s</a:t>
            </a:r>
            <a:r>
              <a:rPr lang="ro-RO" sz="1500" dirty="0" smtClean="0"/>
              <a:t>ă fie scurt</a:t>
            </a:r>
            <a:r>
              <a:rPr lang="es-ES" sz="1500" dirty="0" smtClean="0"/>
              <a:t>, </a:t>
            </a:r>
            <a:r>
              <a:rPr lang="es-ES" sz="1500" dirty="0" err="1"/>
              <a:t>ușor</a:t>
            </a:r>
            <a:r>
              <a:rPr lang="es-ES" sz="1500" dirty="0"/>
              <a:t> de </a:t>
            </a:r>
            <a:r>
              <a:rPr lang="es-ES" sz="1500" dirty="0" err="1"/>
              <a:t>citit</a:t>
            </a:r>
            <a:r>
              <a:rPr lang="es-ES" sz="1500" dirty="0"/>
              <a:t>, </a:t>
            </a:r>
            <a:r>
              <a:rPr lang="es-ES" sz="1500" dirty="0" err="1" smtClean="0"/>
              <a:t>plăcut</a:t>
            </a:r>
            <a:r>
              <a:rPr lang="es-ES" sz="1500" dirty="0" smtClean="0"/>
              <a:t> </a:t>
            </a:r>
            <a:r>
              <a:rPr lang="es-ES" sz="1500" dirty="0"/>
              <a:t>de </a:t>
            </a:r>
            <a:r>
              <a:rPr lang="es-ES" sz="1500" dirty="0" err="1"/>
              <a:t>pronunțat</a:t>
            </a:r>
            <a:r>
              <a:rPr lang="es-ES" sz="1500" dirty="0"/>
              <a:t>, de </a:t>
            </a:r>
            <a:r>
              <a:rPr lang="es-ES" sz="1500" dirty="0" err="1"/>
              <a:t>remarcat</a:t>
            </a:r>
            <a:r>
              <a:rPr lang="es-ES" sz="1500" dirty="0"/>
              <a:t>, </a:t>
            </a:r>
            <a:r>
              <a:rPr lang="es-ES" sz="1500" dirty="0" err="1"/>
              <a:t>printre</a:t>
            </a:r>
            <a:r>
              <a:rPr lang="es-ES" sz="1500" dirty="0"/>
              <a:t> </a:t>
            </a:r>
            <a:r>
              <a:rPr lang="es-ES" sz="1500" dirty="0" err="1"/>
              <a:t>altele</a:t>
            </a:r>
            <a:r>
              <a:rPr lang="es-ES" sz="1500" dirty="0"/>
              <a:t>.</a:t>
            </a:r>
          </a:p>
          <a:p>
            <a:pPr lvl="0" algn="l"/>
            <a:r>
              <a:rPr lang="ro-RO" sz="1500" dirty="0" smtClean="0"/>
              <a:t>I</a:t>
            </a:r>
            <a:r>
              <a:rPr lang="es-ES" sz="1500" dirty="0" err="1" smtClean="0"/>
              <a:t>sototype</a:t>
            </a:r>
            <a:r>
              <a:rPr lang="es-ES" sz="1500" dirty="0"/>
              <a:t>, </a:t>
            </a:r>
            <a:r>
              <a:rPr lang="es-ES" sz="1500" dirty="0" err="1"/>
              <a:t>care</a:t>
            </a:r>
            <a:r>
              <a:rPr lang="es-ES" sz="1500" dirty="0"/>
              <a:t> este partea </a:t>
            </a:r>
            <a:r>
              <a:rPr lang="es-ES" sz="1500" dirty="0" err="1"/>
              <a:t>simbolică</a:t>
            </a:r>
            <a:r>
              <a:rPr lang="es-ES" sz="1500" dirty="0"/>
              <a:t> (</a:t>
            </a:r>
            <a:r>
              <a:rPr lang="es-ES" sz="1500" dirty="0" err="1"/>
              <a:t>fără</a:t>
            </a:r>
            <a:r>
              <a:rPr lang="es-ES" sz="1500" dirty="0"/>
              <a:t> </a:t>
            </a:r>
            <a:r>
              <a:rPr lang="es-ES" sz="1500" dirty="0" err="1"/>
              <a:t>text</a:t>
            </a:r>
            <a:r>
              <a:rPr lang="es-ES" sz="1500" dirty="0"/>
              <a:t>) a </a:t>
            </a:r>
            <a:r>
              <a:rPr lang="es-ES" sz="1500" dirty="0" err="1"/>
              <a:t>mărcii</a:t>
            </a:r>
            <a:r>
              <a:rPr lang="es-ES" sz="1500" dirty="0"/>
              <a:t>, </a:t>
            </a:r>
            <a:r>
              <a:rPr lang="es-ES" sz="1500" dirty="0" err="1"/>
              <a:t>și</a:t>
            </a:r>
            <a:r>
              <a:rPr lang="es-ES" sz="1500" dirty="0"/>
              <a:t> </a:t>
            </a:r>
            <a:r>
              <a:rPr lang="es-ES" sz="1500" dirty="0" err="1"/>
              <a:t>Imagotype</a:t>
            </a:r>
            <a:r>
              <a:rPr lang="es-ES" sz="1500" dirty="0"/>
              <a:t>, </a:t>
            </a:r>
            <a:r>
              <a:rPr lang="es-ES" sz="1500" dirty="0" err="1"/>
              <a:t>care</a:t>
            </a:r>
            <a:r>
              <a:rPr lang="es-ES" sz="1500" dirty="0"/>
              <a:t> este </a:t>
            </a:r>
            <a:r>
              <a:rPr lang="es-ES" sz="1500" dirty="0" err="1"/>
              <a:t>setul</a:t>
            </a:r>
            <a:r>
              <a:rPr lang="es-ES" sz="1500" dirty="0"/>
              <a:t> </a:t>
            </a:r>
            <a:r>
              <a:rPr lang="es-ES" sz="1500" dirty="0" err="1"/>
              <a:t>iconic</a:t>
            </a:r>
            <a:r>
              <a:rPr lang="es-ES" sz="1500" dirty="0"/>
              <a:t>-textual </a:t>
            </a:r>
            <a:r>
              <a:rPr lang="es-ES" sz="1500" dirty="0" err="1"/>
              <a:t>în</a:t>
            </a:r>
            <a:r>
              <a:rPr lang="es-ES" sz="1500" dirty="0"/>
              <a:t> </a:t>
            </a:r>
            <a:r>
              <a:rPr lang="es-ES" sz="1500" dirty="0" err="1"/>
              <a:t>care</a:t>
            </a:r>
            <a:r>
              <a:rPr lang="es-ES" sz="1500" dirty="0"/>
              <a:t> </a:t>
            </a:r>
            <a:r>
              <a:rPr lang="es-ES" sz="1500" dirty="0" err="1"/>
              <a:t>textul</a:t>
            </a:r>
            <a:r>
              <a:rPr lang="es-ES" sz="1500" dirty="0"/>
              <a:t> </a:t>
            </a:r>
            <a:r>
              <a:rPr lang="es-ES" sz="1500" dirty="0" err="1"/>
              <a:t>și</a:t>
            </a:r>
            <a:r>
              <a:rPr lang="es-ES" sz="1500" dirty="0"/>
              <a:t> </a:t>
            </a:r>
            <a:r>
              <a:rPr lang="es-ES" sz="1500" dirty="0" err="1"/>
              <a:t>simbolul</a:t>
            </a:r>
            <a:r>
              <a:rPr lang="es-ES" sz="1500" dirty="0"/>
              <a:t> </a:t>
            </a:r>
            <a:r>
              <a:rPr lang="es-ES" sz="1500" dirty="0" err="1"/>
              <a:t>sunt</a:t>
            </a:r>
            <a:r>
              <a:rPr lang="es-ES" sz="1500" dirty="0"/>
              <a:t> </a:t>
            </a:r>
            <a:r>
              <a:rPr lang="es-ES" sz="1500" dirty="0" err="1"/>
              <a:t>clar</a:t>
            </a:r>
            <a:r>
              <a:rPr lang="es-ES" sz="1500" dirty="0"/>
              <a:t> </a:t>
            </a:r>
            <a:r>
              <a:rPr lang="es-ES" sz="1500" dirty="0" err="1"/>
              <a:t>diferențiate</a:t>
            </a:r>
            <a:r>
              <a:rPr lang="es-ES" sz="1500" dirty="0"/>
              <a:t> (</a:t>
            </a:r>
            <a:r>
              <a:rPr lang="es-ES" sz="1500" dirty="0" err="1"/>
              <a:t>pot</a:t>
            </a:r>
            <a:r>
              <a:rPr lang="es-ES" sz="1500" dirty="0"/>
              <a:t> </a:t>
            </a:r>
            <a:r>
              <a:rPr lang="es-ES" sz="1500" dirty="0" err="1"/>
              <a:t>funcționa</a:t>
            </a:r>
            <a:r>
              <a:rPr lang="es-ES" sz="1500" dirty="0"/>
              <a:t> </a:t>
            </a:r>
            <a:r>
              <a:rPr lang="es-ES" sz="1500" dirty="0" err="1"/>
              <a:t>separat</a:t>
            </a:r>
            <a:r>
              <a:rPr lang="es-ES" sz="1500" dirty="0"/>
              <a:t>). </a:t>
            </a:r>
            <a:r>
              <a:rPr lang="es-ES" sz="1500" dirty="0" err="1"/>
              <a:t>Isologo</a:t>
            </a:r>
            <a:r>
              <a:rPr lang="es-ES" sz="1500" dirty="0"/>
              <a:t>, </a:t>
            </a:r>
            <a:r>
              <a:rPr lang="es-ES" sz="1500" dirty="0" err="1"/>
              <a:t>care</a:t>
            </a:r>
            <a:r>
              <a:rPr lang="es-ES" sz="1500" dirty="0"/>
              <a:t> este </a:t>
            </a:r>
            <a:r>
              <a:rPr lang="es-ES" sz="1500" dirty="0" err="1"/>
              <a:t>combinația</a:t>
            </a:r>
            <a:r>
              <a:rPr lang="es-ES" sz="1500" dirty="0"/>
              <a:t>, </a:t>
            </a:r>
            <a:r>
              <a:rPr lang="es-ES" sz="1500" dirty="0" err="1"/>
              <a:t>textul</a:t>
            </a:r>
            <a:r>
              <a:rPr lang="es-ES" sz="1500" dirty="0"/>
              <a:t> </a:t>
            </a:r>
            <a:r>
              <a:rPr lang="es-ES" sz="1500" dirty="0" err="1"/>
              <a:t>și</a:t>
            </a:r>
            <a:r>
              <a:rPr lang="es-ES" sz="1500" dirty="0"/>
              <a:t> </a:t>
            </a:r>
            <a:r>
              <a:rPr lang="es-ES" sz="1500" dirty="0" err="1" smtClean="0"/>
              <a:t>imaginea</a:t>
            </a:r>
            <a:r>
              <a:rPr lang="ro-RO" sz="1500" dirty="0" smtClean="0"/>
              <a:t>, </a:t>
            </a:r>
            <a:r>
              <a:rPr lang="es-ES" sz="1500" dirty="0" err="1" smtClean="0"/>
              <a:t>contopite</a:t>
            </a:r>
            <a:r>
              <a:rPr lang="es-ES" sz="1500" dirty="0" smtClean="0"/>
              <a:t> </a:t>
            </a:r>
            <a:r>
              <a:rPr lang="es-ES" sz="1500" dirty="0" err="1"/>
              <a:t>în</a:t>
            </a:r>
            <a:r>
              <a:rPr lang="es-ES" sz="1500" dirty="0"/>
              <a:t> </a:t>
            </a:r>
            <a:r>
              <a:rPr lang="es-ES" sz="1500" dirty="0" err="1"/>
              <a:t>același</a:t>
            </a:r>
            <a:r>
              <a:rPr lang="es-ES" sz="1500" dirty="0"/>
              <a:t> bloc.</a:t>
            </a:r>
          </a:p>
          <a:p>
            <a:pPr marL="139700" indent="0" algn="l">
              <a:buNone/>
            </a:pPr>
            <a:endParaRPr lang="es-ES" sz="1600" dirty="0"/>
          </a:p>
          <a:p>
            <a:pPr marL="139700" lvl="0" indent="0" algn="l">
              <a:buNone/>
            </a:pPr>
            <a:endParaRPr lang="es-ES" sz="1600" dirty="0" smtClean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6" y="4303643"/>
            <a:ext cx="1599006" cy="76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13" y="468720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432450" y="206156"/>
            <a:ext cx="5300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758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964" y="1059104"/>
            <a:ext cx="7551322" cy="564403"/>
          </a:xfrm>
        </p:spPr>
        <p:txBody>
          <a:bodyPr/>
          <a:lstStyle/>
          <a:p>
            <a:pPr algn="ctr"/>
            <a:r>
              <a:rPr lang="en-GB" sz="320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Imag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ine</a:t>
            </a:r>
            <a:r>
              <a:rPr lang="en-GB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, </a:t>
            </a:r>
            <a:r>
              <a:rPr lang="en-GB" sz="320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identit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ate</a:t>
            </a:r>
            <a:r>
              <a:rPr lang="en-GB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şi</a:t>
            </a:r>
            <a:r>
              <a:rPr lang="en-GB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reputa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ţie</a:t>
            </a:r>
            <a:endParaRPr lang="es-ES" sz="3200" b="1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38" y="1869083"/>
            <a:ext cx="7551323" cy="2353596"/>
          </a:xfrm>
        </p:spPr>
        <p:txBody>
          <a:bodyPr/>
          <a:lstStyle/>
          <a:p>
            <a:pPr algn="l"/>
            <a:r>
              <a:rPr lang="it-IT" sz="1600" dirty="0"/>
              <a:t>Imaginea este concepția comună din care </a:t>
            </a:r>
            <a:r>
              <a:rPr lang="ro-RO" sz="1600" dirty="0" smtClean="0"/>
              <a:t>publicul</a:t>
            </a:r>
            <a:r>
              <a:rPr lang="it-IT" sz="1600" dirty="0" smtClean="0"/>
              <a:t> </a:t>
            </a:r>
            <a:r>
              <a:rPr lang="ro-RO" sz="1600" dirty="0" smtClean="0"/>
              <a:t>va evalua </a:t>
            </a:r>
            <a:r>
              <a:rPr lang="it-IT" sz="1600" dirty="0" smtClean="0"/>
              <a:t>compania</a:t>
            </a:r>
            <a:r>
              <a:rPr lang="it-IT" sz="1600" dirty="0"/>
              <a:t>.</a:t>
            </a:r>
          </a:p>
          <a:p>
            <a:pPr algn="l"/>
            <a:r>
              <a:rPr lang="it-IT" sz="1600" dirty="0"/>
              <a:t>Identitatea constă în proiectarea, printr-un program de comunicații interne și externe, a ansamblului de sisteme, structuri și valori care predomină în companie.</a:t>
            </a:r>
          </a:p>
          <a:p>
            <a:pPr algn="l"/>
            <a:r>
              <a:rPr lang="it-IT" sz="1600" dirty="0"/>
              <a:t>Reputația este reprezentarea perceptivă a acțiunilor trecute ale companiei și a așteptărilor viitoare, care descriu atragerea generală a firmei către grupurile sale de interes principale în comparație cu principalii săi </a:t>
            </a:r>
            <a:r>
              <a:rPr lang="ro-RO" sz="1600" dirty="0" smtClean="0"/>
              <a:t>competitori</a:t>
            </a:r>
            <a:r>
              <a:rPr lang="it-IT" sz="1600" dirty="0" smtClean="0"/>
              <a:t>.</a:t>
            </a:r>
          </a:p>
          <a:p>
            <a:pPr marL="609600" lvl="1" indent="0" algn="l">
              <a:buNone/>
            </a:pPr>
            <a:endParaRPr lang="es-ES" sz="1600" dirty="0" smtClean="0"/>
          </a:p>
          <a:p>
            <a:pPr algn="l"/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3 CuadroTexto"/>
          <p:cNvSpPr txBox="1"/>
          <p:nvPr/>
        </p:nvSpPr>
        <p:spPr>
          <a:xfrm>
            <a:off x="432450" y="206156"/>
            <a:ext cx="41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9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1616" y="1000762"/>
            <a:ext cx="7551322" cy="627538"/>
          </a:xfrm>
        </p:spPr>
        <p:txBody>
          <a:bodyPr/>
          <a:lstStyle/>
          <a:p>
            <a:r>
              <a:rPr lang="en-GB" sz="320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Directi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a comercială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38" y="1628299"/>
            <a:ext cx="7551323" cy="2642935"/>
          </a:xfrm>
        </p:spPr>
        <p:txBody>
          <a:bodyPr/>
          <a:lstStyle/>
          <a:p>
            <a:pPr algn="l"/>
            <a:r>
              <a:rPr lang="es-ES" sz="1600" dirty="0" err="1"/>
              <a:t>Pentru</a:t>
            </a:r>
            <a:r>
              <a:rPr lang="es-ES" sz="1600" dirty="0"/>
              <a:t> o gestionare </a:t>
            </a:r>
            <a:r>
              <a:rPr lang="es-ES" sz="1600" dirty="0" err="1"/>
              <a:t>adecvată</a:t>
            </a:r>
            <a:r>
              <a:rPr lang="es-ES" sz="1600" dirty="0"/>
              <a:t> a </a:t>
            </a:r>
            <a:r>
              <a:rPr lang="es-ES" sz="1600" dirty="0" err="1"/>
              <a:t>managementului</a:t>
            </a:r>
            <a:r>
              <a:rPr lang="es-ES" sz="1600" dirty="0"/>
              <a:t> comercial, este </a:t>
            </a:r>
            <a:r>
              <a:rPr lang="es-ES" sz="1600" dirty="0" err="1"/>
              <a:t>necesară</a:t>
            </a:r>
            <a:r>
              <a:rPr lang="es-ES" sz="1600" dirty="0"/>
              <a:t> o </a:t>
            </a:r>
            <a:r>
              <a:rPr lang="es-ES" sz="1600" dirty="0" err="1"/>
              <a:t>analiză</a:t>
            </a:r>
            <a:r>
              <a:rPr lang="es-ES" sz="1600" dirty="0"/>
              <a:t> a </a:t>
            </a:r>
            <a:r>
              <a:rPr lang="es-ES" sz="1600" dirty="0" err="1"/>
              <a:t>sistemului</a:t>
            </a:r>
            <a:r>
              <a:rPr lang="es-ES" sz="1600" dirty="0"/>
              <a:t> comercial, </a:t>
            </a:r>
            <a:r>
              <a:rPr lang="es-ES" sz="1600" dirty="0" err="1"/>
              <a:t>proiectarea</a:t>
            </a:r>
            <a:r>
              <a:rPr lang="es-ES" sz="1600" dirty="0"/>
              <a:t> </a:t>
            </a:r>
            <a:r>
              <a:rPr lang="es-ES" sz="1600" dirty="0" err="1"/>
              <a:t>strategiilor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o organizare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coordonare</a:t>
            </a:r>
            <a:r>
              <a:rPr lang="es-ES" sz="1600" dirty="0"/>
              <a:t> </a:t>
            </a:r>
            <a:r>
              <a:rPr lang="es-ES" sz="1600" dirty="0" err="1"/>
              <a:t>adecvate</a:t>
            </a:r>
            <a:r>
              <a:rPr lang="es-ES" sz="1600" dirty="0"/>
              <a:t> a </a:t>
            </a:r>
            <a:r>
              <a:rPr lang="es-ES" sz="1600" dirty="0" err="1"/>
              <a:t>managementului</a:t>
            </a:r>
            <a:r>
              <a:rPr lang="es-ES" sz="1600" dirty="0"/>
              <a:t> comercial.</a:t>
            </a:r>
          </a:p>
          <a:p>
            <a:pPr algn="l"/>
            <a:endParaRPr lang="es-ES" sz="1600" dirty="0"/>
          </a:p>
          <a:p>
            <a:pPr algn="l"/>
            <a:r>
              <a:rPr lang="es-ES" sz="1600" dirty="0" err="1"/>
              <a:t>Direcția</a:t>
            </a:r>
            <a:r>
              <a:rPr lang="es-ES" sz="1600" dirty="0"/>
              <a:t> </a:t>
            </a:r>
            <a:r>
              <a:rPr lang="es-ES" sz="1600" dirty="0" err="1"/>
              <a:t>comercială</a:t>
            </a:r>
            <a:r>
              <a:rPr lang="es-ES" sz="1600" dirty="0"/>
              <a:t> are </a:t>
            </a:r>
            <a:r>
              <a:rPr lang="es-ES" sz="1600" dirty="0" err="1"/>
              <a:t>anumite</a:t>
            </a:r>
            <a:r>
              <a:rPr lang="es-ES" sz="1600" dirty="0"/>
              <a:t> </a:t>
            </a:r>
            <a:r>
              <a:rPr lang="es-ES" sz="1600" dirty="0" err="1"/>
              <a:t>probleme</a:t>
            </a:r>
            <a:r>
              <a:rPr lang="es-ES" sz="1600" dirty="0"/>
              <a:t> </a:t>
            </a:r>
            <a:r>
              <a:rPr lang="es-ES" sz="1600" dirty="0" err="1" smtClean="0"/>
              <a:t>deoarece</a:t>
            </a:r>
            <a:r>
              <a:rPr lang="es-ES" sz="1600" dirty="0" smtClean="0"/>
              <a:t> </a:t>
            </a:r>
            <a:r>
              <a:rPr lang="es-ES" sz="1600" dirty="0" err="1"/>
              <a:t>sistemul</a:t>
            </a:r>
            <a:r>
              <a:rPr lang="es-ES" sz="1600" dirty="0"/>
              <a:t> </a:t>
            </a:r>
            <a:r>
              <a:rPr lang="es-ES" sz="1600" dirty="0" err="1"/>
              <a:t>conține</a:t>
            </a:r>
            <a:r>
              <a:rPr lang="es-ES" sz="1600" dirty="0"/>
              <a:t> un </a:t>
            </a:r>
            <a:r>
              <a:rPr lang="es-ES" sz="1600" dirty="0" err="1"/>
              <a:t>număr</a:t>
            </a:r>
            <a:r>
              <a:rPr lang="es-ES" sz="1600" dirty="0"/>
              <a:t> mare de </a:t>
            </a:r>
            <a:r>
              <a:rPr lang="es-ES" sz="1600" dirty="0" err="1"/>
              <a:t>variabile</a:t>
            </a:r>
            <a:r>
              <a:rPr lang="es-ES" sz="1600" dirty="0"/>
              <a:t>. </a:t>
            </a:r>
            <a:r>
              <a:rPr lang="es-ES" sz="1600" dirty="0" err="1"/>
              <a:t>În</a:t>
            </a:r>
            <a:r>
              <a:rPr lang="es-ES" sz="1600" dirty="0"/>
              <a:t> plus, </a:t>
            </a:r>
            <a:r>
              <a:rPr lang="es-ES" sz="1600" dirty="0" err="1"/>
              <a:t>uneori</a:t>
            </a:r>
            <a:r>
              <a:rPr lang="es-ES" sz="1600" dirty="0"/>
              <a:t>, </a:t>
            </a:r>
            <a:r>
              <a:rPr lang="es-ES" sz="1600" dirty="0" err="1"/>
              <a:t>există</a:t>
            </a:r>
            <a:r>
              <a:rPr lang="es-ES" sz="1600" dirty="0"/>
              <a:t> o </a:t>
            </a:r>
            <a:r>
              <a:rPr lang="es-ES" sz="1600" dirty="0" err="1"/>
              <a:t>dificultate</a:t>
            </a:r>
            <a:r>
              <a:rPr lang="es-ES" sz="1600" dirty="0"/>
              <a:t> </a:t>
            </a:r>
            <a:r>
              <a:rPr lang="es-ES" sz="1600" dirty="0" err="1"/>
              <a:t>în</a:t>
            </a:r>
            <a:r>
              <a:rPr lang="es-ES" sz="1600" dirty="0"/>
              <a:t> a determina </a:t>
            </a:r>
            <a:r>
              <a:rPr lang="es-ES" sz="1600" dirty="0" err="1"/>
              <a:t>răspunsul</a:t>
            </a:r>
            <a:r>
              <a:rPr lang="es-ES" sz="1600" dirty="0"/>
              <a:t> la </a:t>
            </a:r>
            <a:r>
              <a:rPr lang="es-ES" sz="1600" dirty="0" err="1"/>
              <a:t>cerere</a:t>
            </a:r>
            <a:r>
              <a:rPr lang="es-ES" sz="1600" dirty="0"/>
              <a:t>, </a:t>
            </a:r>
            <a:r>
              <a:rPr lang="es-ES" sz="1600" dirty="0" err="1"/>
              <a:t>efecte</a:t>
            </a:r>
            <a:r>
              <a:rPr lang="es-ES" sz="1600" dirty="0"/>
              <a:t> </a:t>
            </a:r>
            <a:r>
              <a:rPr lang="es-ES" sz="1600" dirty="0" err="1"/>
              <a:t>concurente</a:t>
            </a:r>
            <a:r>
              <a:rPr lang="es-ES" sz="1600" dirty="0"/>
              <a:t>, </a:t>
            </a:r>
            <a:r>
              <a:rPr lang="es-ES" sz="1600" dirty="0" err="1"/>
              <a:t>mai</a:t>
            </a:r>
            <a:r>
              <a:rPr lang="es-ES" sz="1600" dirty="0"/>
              <a:t> multe </a:t>
            </a:r>
            <a:r>
              <a:rPr lang="es-ES" sz="1600" dirty="0" err="1"/>
              <a:t>teritorii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produse</a:t>
            </a:r>
            <a:r>
              <a:rPr lang="es-ES" sz="1600" dirty="0"/>
              <a:t> </a:t>
            </a:r>
            <a:r>
              <a:rPr lang="es-ES" sz="1600" dirty="0" err="1"/>
              <a:t>multiple</a:t>
            </a:r>
            <a:r>
              <a:rPr lang="es-ES" sz="1600" dirty="0"/>
              <a:t>, multe </a:t>
            </a:r>
            <a:r>
              <a:rPr lang="es-ES" sz="1600" dirty="0" err="1"/>
              <a:t>obiective</a:t>
            </a:r>
            <a:r>
              <a:rPr lang="es-ES" sz="1600" dirty="0"/>
              <a:t> etc.</a:t>
            </a:r>
          </a:p>
          <a:p>
            <a:pPr marL="139700" indent="0" algn="l">
              <a:buNone/>
            </a:pPr>
            <a:endParaRPr lang="es-ES" sz="1600" dirty="0"/>
          </a:p>
          <a:p>
            <a:pPr algn="l"/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3 CuadroTexto"/>
          <p:cNvSpPr txBox="1"/>
          <p:nvPr/>
        </p:nvSpPr>
        <p:spPr>
          <a:xfrm>
            <a:off x="432450" y="206156"/>
            <a:ext cx="41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162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2900" y="738724"/>
            <a:ext cx="7138200" cy="720410"/>
          </a:xfrm>
        </p:spPr>
        <p:txBody>
          <a:bodyPr/>
          <a:lstStyle/>
          <a:p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Relati</a:t>
            </a:r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i publice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109" y="1459134"/>
            <a:ext cx="7848599" cy="2696214"/>
          </a:xfrm>
        </p:spPr>
        <p:txBody>
          <a:bodyPr/>
          <a:lstStyle/>
          <a:p>
            <a:pPr lvl="0" algn="l"/>
            <a:r>
              <a:rPr lang="it-IT" sz="1600" dirty="0"/>
              <a:t>Relațiile publice </a:t>
            </a:r>
            <a:r>
              <a:rPr lang="ro-RO" sz="1600" dirty="0" smtClean="0"/>
              <a:t>sunt</a:t>
            </a:r>
            <a:r>
              <a:rPr lang="it-IT" sz="1600" dirty="0" smtClean="0"/>
              <a:t> </a:t>
            </a:r>
            <a:r>
              <a:rPr lang="it-IT" sz="1600" dirty="0"/>
              <a:t>un instrument de comunicare, al cărui obiectiv este modificarea atitudinilor față de o marcă, produs sau idee.</a:t>
            </a:r>
          </a:p>
          <a:p>
            <a:pPr lvl="0" algn="l"/>
            <a:r>
              <a:rPr lang="it-IT" sz="1600" dirty="0"/>
              <a:t>Organizarea evenimentelor poate fi </a:t>
            </a:r>
            <a:r>
              <a:rPr lang="it-IT" sz="1600" dirty="0" smtClean="0"/>
              <a:t>relați</a:t>
            </a:r>
            <a:r>
              <a:rPr lang="ro-RO" sz="1600" dirty="0" smtClean="0"/>
              <a:t>e</a:t>
            </a:r>
            <a:r>
              <a:rPr lang="it-IT" sz="1600" dirty="0" smtClean="0"/>
              <a:t> public</a:t>
            </a:r>
            <a:r>
              <a:rPr lang="ro-RO" sz="1600" dirty="0"/>
              <a:t>ă</a:t>
            </a:r>
            <a:r>
              <a:rPr lang="it-IT" sz="1600" dirty="0" smtClean="0"/>
              <a:t>, </a:t>
            </a:r>
            <a:r>
              <a:rPr lang="it-IT" sz="1600" dirty="0"/>
              <a:t>în care brandul dorește </a:t>
            </a:r>
            <a:r>
              <a:rPr lang="it-IT" sz="1600" dirty="0" smtClean="0"/>
              <a:t>să </a:t>
            </a:r>
            <a:r>
              <a:rPr lang="it-IT" sz="1600" dirty="0"/>
              <a:t>îmbunătățească imaginea pe care o </a:t>
            </a:r>
            <a:r>
              <a:rPr lang="it-IT" sz="1600" dirty="0" smtClean="0"/>
              <a:t>a</a:t>
            </a:r>
            <a:r>
              <a:rPr lang="ro-RO" sz="1600" dirty="0" smtClean="0"/>
              <a:t>re</a:t>
            </a:r>
            <a:r>
              <a:rPr lang="it-IT" sz="1600" dirty="0" smtClean="0"/>
              <a:t>, </a:t>
            </a:r>
            <a:r>
              <a:rPr lang="it-IT" sz="1600" dirty="0"/>
              <a:t>fără să plătească o taxă publicitară.</a:t>
            </a:r>
          </a:p>
          <a:p>
            <a:pPr lvl="0" algn="l"/>
            <a:r>
              <a:rPr lang="it-IT" sz="1600" dirty="0"/>
              <a:t>Prin aceste evenimente, se transmite un comunicat de presă, iar mass-media publică acea știre, unde compania sau marca este protagonista. Se numește Publicitate.</a:t>
            </a:r>
          </a:p>
          <a:p>
            <a:pPr algn="l"/>
            <a:endParaRPr lang="es-ES" sz="1600" dirty="0"/>
          </a:p>
          <a:p>
            <a:pPr lvl="0" algn="l"/>
            <a:endParaRPr lang="es-E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50" y="206156"/>
            <a:ext cx="41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52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729375"/>
            <a:ext cx="7138200" cy="559419"/>
          </a:xfrm>
        </p:spPr>
        <p:txBody>
          <a:bodyPr/>
          <a:lstStyle/>
          <a:p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Publicitatea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90" y="1449784"/>
            <a:ext cx="8091055" cy="2955960"/>
          </a:xfrm>
        </p:spPr>
        <p:txBody>
          <a:bodyPr/>
          <a:lstStyle/>
          <a:p>
            <a:pPr lvl="0" algn="l"/>
            <a:r>
              <a:rPr lang="es-ES" sz="1600" dirty="0" err="1"/>
              <a:t>Publicitatea</a:t>
            </a:r>
            <a:r>
              <a:rPr lang="es-ES" sz="1600" dirty="0"/>
              <a:t> este </a:t>
            </a:r>
            <a:r>
              <a:rPr lang="es-ES" sz="1600" dirty="0" err="1"/>
              <a:t>procesul</a:t>
            </a:r>
            <a:r>
              <a:rPr lang="es-ES" sz="1600" dirty="0"/>
              <a:t> de comunicare impersonal </a:t>
            </a:r>
            <a:r>
              <a:rPr lang="es-ES" sz="1600" dirty="0" err="1"/>
              <a:t>controlat</a:t>
            </a:r>
            <a:r>
              <a:rPr lang="es-ES" sz="1600" dirty="0"/>
              <a:t>, </a:t>
            </a:r>
            <a:r>
              <a:rPr lang="es-ES" sz="1600" dirty="0" err="1"/>
              <a:t>care</a:t>
            </a:r>
            <a:r>
              <a:rPr lang="es-ES" sz="1600" dirty="0"/>
              <a:t> </a:t>
            </a:r>
            <a:r>
              <a:rPr lang="es-ES" sz="1600" dirty="0" err="1"/>
              <a:t>folosește</a:t>
            </a:r>
            <a:r>
              <a:rPr lang="es-ES" sz="1600" dirty="0"/>
              <a:t> </a:t>
            </a:r>
            <a:r>
              <a:rPr lang="es-ES" sz="1600" dirty="0" err="1"/>
              <a:t>mass</a:t>
            </a:r>
            <a:r>
              <a:rPr lang="es-ES" sz="1600" dirty="0"/>
              <a:t>-media </a:t>
            </a:r>
            <a:r>
              <a:rPr lang="es-ES" sz="1600" dirty="0" err="1"/>
              <a:t>pentru</a:t>
            </a:r>
            <a:r>
              <a:rPr lang="es-ES" sz="1600" dirty="0"/>
              <a:t> a </a:t>
            </a:r>
            <a:r>
              <a:rPr lang="es-ES" sz="1600" dirty="0" err="1"/>
              <a:t>face</a:t>
            </a:r>
            <a:r>
              <a:rPr lang="es-ES" sz="1600" dirty="0"/>
              <a:t> </a:t>
            </a:r>
            <a:r>
              <a:rPr lang="es-ES" sz="1600" dirty="0" err="1"/>
              <a:t>publicitate</a:t>
            </a:r>
            <a:r>
              <a:rPr lang="es-ES" sz="1600" dirty="0"/>
              <a:t> de </a:t>
            </a:r>
            <a:r>
              <a:rPr lang="es-ES" sz="1600" dirty="0" err="1"/>
              <a:t>produse</a:t>
            </a:r>
            <a:r>
              <a:rPr lang="es-ES" sz="1600" dirty="0"/>
              <a:t>, </a:t>
            </a:r>
            <a:r>
              <a:rPr lang="es-ES" sz="1600" dirty="0" err="1"/>
              <a:t>servicii</a:t>
            </a:r>
            <a:r>
              <a:rPr lang="es-ES" sz="1600" dirty="0"/>
              <a:t>, </a:t>
            </a:r>
            <a:r>
              <a:rPr lang="es-ES" sz="1600" dirty="0" err="1"/>
              <a:t>idei</a:t>
            </a:r>
            <a:r>
              <a:rPr lang="es-ES" sz="1600" dirty="0"/>
              <a:t> </a:t>
            </a:r>
            <a:r>
              <a:rPr lang="es-ES" sz="1600" dirty="0" err="1"/>
              <a:t>sau</a:t>
            </a:r>
            <a:r>
              <a:rPr lang="es-ES" sz="1600" dirty="0"/>
              <a:t> </a:t>
            </a:r>
            <a:r>
              <a:rPr lang="es-ES" sz="1600" dirty="0" err="1"/>
              <a:t>instituții</a:t>
            </a:r>
            <a:r>
              <a:rPr lang="es-ES" sz="1600" dirty="0"/>
              <a:t>.</a:t>
            </a:r>
          </a:p>
          <a:p>
            <a:pPr lvl="0" algn="l"/>
            <a:endParaRPr lang="es-ES" sz="1600" dirty="0"/>
          </a:p>
          <a:p>
            <a:pPr lvl="0" algn="l"/>
            <a:r>
              <a:rPr lang="es-ES" sz="1600" dirty="0" err="1"/>
              <a:t>Publicitatea</a:t>
            </a:r>
            <a:r>
              <a:rPr lang="es-ES" sz="1600" dirty="0"/>
              <a:t> este un </a:t>
            </a:r>
            <a:r>
              <a:rPr lang="es-ES" sz="1600" dirty="0" err="1"/>
              <a:t>instrument</a:t>
            </a:r>
            <a:r>
              <a:rPr lang="es-ES" sz="1600" dirty="0"/>
              <a:t> de comunicare </a:t>
            </a:r>
            <a:r>
              <a:rPr lang="es-ES" sz="1600" dirty="0" err="1"/>
              <a:t>care</a:t>
            </a:r>
            <a:r>
              <a:rPr lang="es-ES" sz="1600" dirty="0"/>
              <a:t> </a:t>
            </a:r>
            <a:r>
              <a:rPr lang="es-ES" sz="1600" dirty="0" err="1"/>
              <a:t>valorizează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face</a:t>
            </a:r>
            <a:r>
              <a:rPr lang="es-ES" sz="1600" dirty="0"/>
              <a:t> </a:t>
            </a:r>
            <a:r>
              <a:rPr lang="es-ES" sz="1600" dirty="0" err="1"/>
              <a:t>vizibile</a:t>
            </a:r>
            <a:r>
              <a:rPr lang="es-ES" sz="1600" dirty="0"/>
              <a:t> </a:t>
            </a:r>
            <a:r>
              <a:rPr lang="es-ES" sz="1600" dirty="0" err="1"/>
              <a:t>produsele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serviciile</a:t>
            </a:r>
            <a:r>
              <a:rPr lang="es-ES" sz="1600" dirty="0"/>
              <a:t>, </a:t>
            </a:r>
            <a:r>
              <a:rPr lang="es-ES" sz="1600" dirty="0" err="1"/>
              <a:t>diferențindu</a:t>
            </a:r>
            <a:r>
              <a:rPr lang="es-ES" sz="1600" dirty="0"/>
              <a:t>-le de </a:t>
            </a:r>
            <a:r>
              <a:rPr lang="es-ES" sz="1600" dirty="0" err="1"/>
              <a:t>concurență</a:t>
            </a:r>
            <a:r>
              <a:rPr lang="es-ES" sz="1600" dirty="0"/>
              <a:t>.</a:t>
            </a:r>
          </a:p>
          <a:p>
            <a:pPr lvl="0" algn="l"/>
            <a:endParaRPr lang="es-ES" sz="1600" dirty="0"/>
          </a:p>
          <a:p>
            <a:pPr lvl="0" algn="l"/>
            <a:r>
              <a:rPr lang="es-ES" sz="1600" dirty="0"/>
              <a:t>Cele </a:t>
            </a:r>
            <a:r>
              <a:rPr lang="es-ES" sz="1600" dirty="0" err="1"/>
              <a:t>mai</a:t>
            </a:r>
            <a:r>
              <a:rPr lang="es-ES" sz="1600" dirty="0"/>
              <a:t> importante elemente de </a:t>
            </a:r>
            <a:r>
              <a:rPr lang="es-ES" sz="1600" dirty="0" err="1"/>
              <a:t>publicitate</a:t>
            </a:r>
            <a:r>
              <a:rPr lang="es-ES" sz="1600" dirty="0"/>
              <a:t> </a:t>
            </a:r>
            <a:r>
              <a:rPr lang="es-ES" sz="1600" dirty="0" err="1"/>
              <a:t>sunt</a:t>
            </a:r>
            <a:r>
              <a:rPr lang="es-ES" sz="1600" dirty="0"/>
              <a:t> </a:t>
            </a:r>
            <a:r>
              <a:rPr lang="es-ES" sz="1600" dirty="0" err="1"/>
              <a:t>expeditorul</a:t>
            </a:r>
            <a:r>
              <a:rPr lang="es-ES" sz="1600" dirty="0"/>
              <a:t> (</a:t>
            </a:r>
            <a:r>
              <a:rPr lang="es-ES" sz="1600" dirty="0" err="1"/>
              <a:t>agentul</a:t>
            </a:r>
            <a:r>
              <a:rPr lang="es-ES" sz="1600" dirty="0"/>
              <a:t> de </a:t>
            </a:r>
            <a:r>
              <a:rPr lang="es-ES" sz="1600" dirty="0" err="1"/>
              <a:t>publicitate</a:t>
            </a:r>
            <a:r>
              <a:rPr lang="es-ES" sz="1600" dirty="0"/>
              <a:t> </a:t>
            </a:r>
            <a:r>
              <a:rPr lang="es-ES" sz="1600" dirty="0" err="1"/>
              <a:t>sau</a:t>
            </a:r>
            <a:r>
              <a:rPr lang="es-ES" sz="1600" dirty="0"/>
              <a:t> </a:t>
            </a:r>
            <a:r>
              <a:rPr lang="es-ES" sz="1600" dirty="0" err="1"/>
              <a:t>agenția</a:t>
            </a:r>
            <a:r>
              <a:rPr lang="es-ES" sz="1600" dirty="0"/>
              <a:t> de </a:t>
            </a:r>
            <a:r>
              <a:rPr lang="es-ES" sz="1600" dirty="0" err="1"/>
              <a:t>publicitate</a:t>
            </a:r>
            <a:r>
              <a:rPr lang="es-ES" sz="1600" dirty="0"/>
              <a:t>), </a:t>
            </a:r>
            <a:r>
              <a:rPr lang="es-ES" sz="1600" dirty="0" err="1"/>
              <a:t>mesajul</a:t>
            </a:r>
            <a:r>
              <a:rPr lang="es-ES" sz="1600" dirty="0"/>
              <a:t> (reclama), </a:t>
            </a:r>
            <a:r>
              <a:rPr lang="es-ES" sz="1600" dirty="0" err="1"/>
              <a:t>receptorul</a:t>
            </a:r>
            <a:r>
              <a:rPr lang="es-ES" sz="1600" dirty="0"/>
              <a:t> (</a:t>
            </a:r>
            <a:r>
              <a:rPr lang="es-ES" sz="1600" dirty="0" err="1"/>
              <a:t>clienții</a:t>
            </a:r>
            <a:r>
              <a:rPr lang="es-ES" sz="1600" dirty="0"/>
              <a:t>, </a:t>
            </a:r>
            <a:r>
              <a:rPr lang="es-ES" sz="1600" dirty="0" err="1"/>
              <a:t>cumpărătorii</a:t>
            </a:r>
            <a:r>
              <a:rPr lang="es-ES" sz="1600" dirty="0"/>
              <a:t>)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canalul</a:t>
            </a:r>
            <a:r>
              <a:rPr lang="es-ES" sz="1600" dirty="0"/>
              <a:t> (</a:t>
            </a:r>
            <a:r>
              <a:rPr lang="es-ES" sz="1600" dirty="0" err="1"/>
              <a:t>mijlocul</a:t>
            </a:r>
            <a:r>
              <a:rPr lang="es-ES" sz="1600" dirty="0"/>
              <a:t> de comunicare </a:t>
            </a:r>
            <a:r>
              <a:rPr lang="es-ES" sz="1600" dirty="0" err="1" smtClean="0"/>
              <a:t>prin</a:t>
            </a:r>
            <a:r>
              <a:rPr lang="ro-RO" sz="1600" dirty="0" smtClean="0"/>
              <a:t> care</a:t>
            </a:r>
            <a:r>
              <a:rPr lang="es-ES" sz="1600" dirty="0" smtClean="0"/>
              <a:t> </a:t>
            </a:r>
            <a:r>
              <a:rPr lang="es-ES" sz="1600" dirty="0" err="1"/>
              <a:t>mesajul</a:t>
            </a:r>
            <a:r>
              <a:rPr lang="es-ES" sz="1600" dirty="0"/>
              <a:t> publicitar este </a:t>
            </a:r>
            <a:r>
              <a:rPr lang="es-ES" sz="1600" dirty="0" err="1"/>
              <a:t>transmis</a:t>
            </a:r>
            <a:r>
              <a:rPr lang="es-ES" sz="1600" dirty="0"/>
              <a:t>).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50" y="206156"/>
            <a:ext cx="413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ro-RO" dirty="0" smtClean="0"/>
              <a:t>MARCA ȘI COMUNICAREA PENTRU COMPETITIVITATE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70353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1405</Words>
  <Application>Microsoft Office PowerPoint</Application>
  <PresentationFormat>On-screen Show (16:9)</PresentationFormat>
  <Paragraphs>107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Garamond</vt:lpstr>
      <vt:lpstr>Times New Roman</vt:lpstr>
      <vt:lpstr>EB Garamond</vt:lpstr>
      <vt:lpstr>Cambria</vt:lpstr>
      <vt:lpstr>Century Gothic</vt:lpstr>
      <vt:lpstr>EB Garamond Medium</vt:lpstr>
      <vt:lpstr>Arial</vt:lpstr>
      <vt:lpstr>Simple Light</vt:lpstr>
      <vt:lpstr> ARTCademy “Academia de Arte şi Meşteşuguri”</vt:lpstr>
      <vt:lpstr>Modulul 2  STRATEGIE PENTRU ART-STARTUP &amp; ART-EPRENORI &amp; COMPANII DE ARTĂ</vt:lpstr>
      <vt:lpstr>UNITATEA 2 BRANDING ŞI COMMUNICARE  PENTRU COMPETITIVITATE</vt:lpstr>
      <vt:lpstr>Obiectivele de învăţare</vt:lpstr>
      <vt:lpstr>Marca pentru microînteprinderile de Artă&amp;Meşetşuguri</vt:lpstr>
      <vt:lpstr>Imagine, identitate şi reputaţie</vt:lpstr>
      <vt:lpstr>Directia comercială</vt:lpstr>
      <vt:lpstr>Relatii publice</vt:lpstr>
      <vt:lpstr>Publicitatea</vt:lpstr>
      <vt:lpstr>Publicitatea</vt:lpstr>
      <vt:lpstr>Introducerea în Marketing</vt:lpstr>
      <vt:lpstr>Introducerea în Marketing</vt:lpstr>
      <vt:lpstr>Introducerea în Marketing</vt:lpstr>
      <vt:lpstr>VĂ MULTUMESC!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EDUNET</cp:lastModifiedBy>
  <cp:revision>62</cp:revision>
  <dcterms:modified xsi:type="dcterms:W3CDTF">2020-01-28T11:51:02Z</dcterms:modified>
</cp:coreProperties>
</file>