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7"/>
  </p:notesMasterIdLst>
  <p:sldIdLst>
    <p:sldId id="256" r:id="rId2"/>
    <p:sldId id="272" r:id="rId3"/>
    <p:sldId id="283" r:id="rId4"/>
    <p:sldId id="275" r:id="rId5"/>
    <p:sldId id="286" r:id="rId6"/>
    <p:sldId id="280" r:id="rId7"/>
    <p:sldId id="291" r:id="rId8"/>
    <p:sldId id="292" r:id="rId9"/>
    <p:sldId id="282" r:id="rId10"/>
    <p:sldId id="284" r:id="rId11"/>
    <p:sldId id="289" r:id="rId12"/>
    <p:sldId id="285" r:id="rId13"/>
    <p:sldId id="293" r:id="rId14"/>
    <p:sldId id="288" r:id="rId15"/>
    <p:sldId id="274" r:id="rId16"/>
  </p:sldIdLst>
  <p:sldSz cx="9144000" cy="5143500" type="screen16x9"/>
  <p:notesSz cx="6858000" cy="9144000"/>
  <p:embeddedFontLst>
    <p:embeddedFont>
      <p:font typeface="Cambria" panose="02040503050406030204" pitchFamily="18" charset="0"/>
      <p:regular r:id="rId18"/>
      <p:bold r:id="rId19"/>
      <p:italic r:id="rId20"/>
      <p:boldItalic r:id="rId21"/>
    </p:embeddedFont>
    <p:embeddedFont>
      <p:font typeface="Century Gothic" panose="020B0502020202020204" pitchFamily="34" charset="0"/>
      <p:regular r:id="rId22"/>
      <p:bold r:id="rId23"/>
      <p:italic r:id="rId24"/>
      <p:boldItalic r:id="rId25"/>
    </p:embeddedFont>
    <p:embeddedFont>
      <p:font typeface="EB Garamond" panose="020B0604020202020204" charset="0"/>
      <p:regular r:id="rId26"/>
      <p:bold r:id="rId27"/>
      <p:italic r:id="rId28"/>
      <p:boldItalic r:id="rId29"/>
    </p:embeddedFont>
    <p:embeddedFont>
      <p:font typeface="EB Garamond Medium" panose="020B0604020202020204" charset="0"/>
      <p:regular r:id="rId30"/>
      <p:bold r:id="rId31"/>
      <p:italic r:id="rId32"/>
      <p:boldItalic r:id="rId33"/>
    </p:embeddedFont>
    <p:embeddedFont>
      <p:font typeface="Garamond" panose="02020404030301010803" pitchFamily="18" charset="0"/>
      <p:regular r:id="rId34"/>
      <p:bold r:id="rId35"/>
      <p: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Advertising</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es-ES" sz="1600" dirty="0" err="1"/>
              <a:t>Advertising</a:t>
            </a:r>
            <a:r>
              <a:rPr lang="es-ES" sz="1600" dirty="0"/>
              <a:t> </a:t>
            </a:r>
            <a:r>
              <a:rPr lang="es-ES" sz="1600" dirty="0" err="1"/>
              <a:t>is</a:t>
            </a:r>
            <a:r>
              <a:rPr lang="es-ES" sz="1600" dirty="0"/>
              <a:t> </a:t>
            </a:r>
            <a:r>
              <a:rPr lang="es-ES" sz="1600" dirty="0" err="1"/>
              <a:t>the</a:t>
            </a:r>
            <a:r>
              <a:rPr lang="es-ES" sz="1600" dirty="0"/>
              <a:t> impersonal </a:t>
            </a:r>
            <a:r>
              <a:rPr lang="es-ES" sz="1600" dirty="0" err="1"/>
              <a:t>controlled</a:t>
            </a:r>
            <a:r>
              <a:rPr lang="es-ES" sz="1600" dirty="0"/>
              <a:t> </a:t>
            </a:r>
            <a:r>
              <a:rPr lang="es-ES" sz="1600" dirty="0" err="1"/>
              <a:t>communication</a:t>
            </a:r>
            <a:r>
              <a:rPr lang="es-ES" sz="1600" dirty="0"/>
              <a:t> </a:t>
            </a:r>
            <a:r>
              <a:rPr lang="es-ES" sz="1600" dirty="0" err="1"/>
              <a:t>process</a:t>
            </a:r>
            <a:r>
              <a:rPr lang="es-ES" sz="1600" dirty="0"/>
              <a:t>, </a:t>
            </a:r>
            <a:r>
              <a:rPr lang="es-ES" sz="1600" dirty="0" err="1"/>
              <a:t>which</a:t>
            </a:r>
            <a:r>
              <a:rPr lang="es-ES" sz="1600" dirty="0"/>
              <a:t> uses </a:t>
            </a:r>
            <a:r>
              <a:rPr lang="es-ES" sz="1600" dirty="0" err="1"/>
              <a:t>mass</a:t>
            </a:r>
            <a:r>
              <a:rPr lang="es-ES" sz="1600" dirty="0"/>
              <a:t> media to </a:t>
            </a:r>
            <a:r>
              <a:rPr lang="es-ES" sz="1600" dirty="0" err="1"/>
              <a:t>publicize</a:t>
            </a:r>
            <a:r>
              <a:rPr lang="es-ES" sz="1600" dirty="0"/>
              <a:t> </a:t>
            </a:r>
            <a:r>
              <a:rPr lang="es-ES" sz="1600" dirty="0" err="1"/>
              <a:t>products</a:t>
            </a:r>
            <a:r>
              <a:rPr lang="es-ES" sz="1600" dirty="0"/>
              <a:t>, </a:t>
            </a:r>
            <a:r>
              <a:rPr lang="es-ES" sz="1600" dirty="0" err="1"/>
              <a:t>services</a:t>
            </a:r>
            <a:r>
              <a:rPr lang="es-ES" sz="1600" dirty="0"/>
              <a:t>, ideas </a:t>
            </a:r>
            <a:r>
              <a:rPr lang="es-ES" sz="1600" dirty="0" err="1"/>
              <a:t>or</a:t>
            </a:r>
            <a:r>
              <a:rPr lang="es-ES" sz="1600" dirty="0"/>
              <a:t> </a:t>
            </a:r>
            <a:r>
              <a:rPr lang="es-ES" sz="1600" dirty="0" err="1"/>
              <a:t>institutions</a:t>
            </a:r>
            <a:r>
              <a:rPr lang="es-ES" sz="1600" dirty="0"/>
              <a:t>.</a:t>
            </a:r>
          </a:p>
          <a:p>
            <a:pPr marL="139700" lvl="0" indent="0" algn="l">
              <a:buNone/>
            </a:pPr>
            <a:endParaRPr lang="es-ES" sz="1600" dirty="0"/>
          </a:p>
          <a:p>
            <a:pPr lvl="0" algn="l"/>
            <a:r>
              <a:rPr lang="es-ES" sz="1600" dirty="0" err="1"/>
              <a:t>Advertising</a:t>
            </a:r>
            <a:r>
              <a:rPr lang="es-ES" sz="1600" dirty="0"/>
              <a:t> </a:t>
            </a:r>
            <a:r>
              <a:rPr lang="es-ES" sz="1600" dirty="0" err="1"/>
              <a:t>is</a:t>
            </a:r>
            <a:r>
              <a:rPr lang="es-ES" sz="1600" dirty="0"/>
              <a:t> a </a:t>
            </a:r>
            <a:r>
              <a:rPr lang="es-ES" sz="1600" dirty="0" err="1"/>
              <a:t>communication</a:t>
            </a:r>
            <a:r>
              <a:rPr lang="es-ES" sz="1600" dirty="0"/>
              <a:t> </a:t>
            </a:r>
            <a:r>
              <a:rPr lang="es-ES" sz="1600" dirty="0" err="1"/>
              <a:t>tool</a:t>
            </a:r>
            <a:r>
              <a:rPr lang="es-ES" sz="1600" dirty="0"/>
              <a:t> </a:t>
            </a:r>
            <a:r>
              <a:rPr lang="es-ES" sz="1600" dirty="0" err="1"/>
              <a:t>that</a:t>
            </a:r>
            <a:r>
              <a:rPr lang="es-ES" sz="1600" dirty="0"/>
              <a:t> </a:t>
            </a:r>
            <a:r>
              <a:rPr lang="es-ES" sz="1600" dirty="0" err="1"/>
              <a:t>values</a:t>
            </a:r>
            <a:r>
              <a:rPr lang="es-ES" sz="1600" dirty="0"/>
              <a:t> ​​and </a:t>
            </a:r>
            <a:r>
              <a:rPr lang="es-ES" sz="1600" dirty="0" err="1"/>
              <a:t>makes</a:t>
            </a:r>
            <a:r>
              <a:rPr lang="es-ES" sz="1600" dirty="0"/>
              <a:t> visible </a:t>
            </a:r>
            <a:r>
              <a:rPr lang="es-ES" sz="1600" dirty="0" err="1"/>
              <a:t>products</a:t>
            </a:r>
            <a:r>
              <a:rPr lang="es-ES" sz="1600" dirty="0"/>
              <a:t> and </a:t>
            </a:r>
            <a:r>
              <a:rPr lang="es-ES" sz="1600" dirty="0" err="1"/>
              <a:t>services</a:t>
            </a:r>
            <a:r>
              <a:rPr lang="es-ES" sz="1600" dirty="0"/>
              <a:t>, </a:t>
            </a:r>
            <a:r>
              <a:rPr lang="es-ES" sz="1600" dirty="0" err="1"/>
              <a:t>differentiating</a:t>
            </a:r>
            <a:r>
              <a:rPr lang="es-ES" sz="1600" dirty="0"/>
              <a:t> </a:t>
            </a:r>
            <a:r>
              <a:rPr lang="es-ES" sz="1600" dirty="0" err="1"/>
              <a:t>them</a:t>
            </a:r>
            <a:r>
              <a:rPr lang="es-ES" sz="1600" dirty="0"/>
              <a:t> </a:t>
            </a:r>
            <a:r>
              <a:rPr lang="es-ES" sz="1600" dirty="0" err="1"/>
              <a:t>from</a:t>
            </a:r>
            <a:r>
              <a:rPr lang="es-ES" sz="1600" dirty="0"/>
              <a:t> </a:t>
            </a:r>
            <a:r>
              <a:rPr lang="es-ES" sz="1600" dirty="0" err="1"/>
              <a:t>the</a:t>
            </a:r>
            <a:r>
              <a:rPr lang="es-ES" sz="1600" dirty="0"/>
              <a:t> </a:t>
            </a:r>
            <a:r>
              <a:rPr lang="es-ES" sz="1600" dirty="0" err="1"/>
              <a:t>competition</a:t>
            </a:r>
            <a:r>
              <a:rPr lang="es-ES" sz="1600" dirty="0"/>
              <a:t>. </a:t>
            </a:r>
          </a:p>
          <a:p>
            <a:pPr lvl="0" algn="l"/>
            <a:endParaRPr lang="es-ES" sz="1600" dirty="0"/>
          </a:p>
          <a:p>
            <a:pPr lvl="0" algn="l"/>
            <a:r>
              <a:rPr lang="es-ES" sz="1600" dirty="0" err="1"/>
              <a:t>The</a:t>
            </a:r>
            <a:r>
              <a:rPr lang="es-ES" sz="1600" dirty="0"/>
              <a:t> </a:t>
            </a:r>
            <a:r>
              <a:rPr lang="es-ES" sz="1600" dirty="0" err="1"/>
              <a:t>most</a:t>
            </a:r>
            <a:r>
              <a:rPr lang="es-ES" sz="1600" dirty="0"/>
              <a:t> </a:t>
            </a:r>
            <a:r>
              <a:rPr lang="es-ES" sz="1600" dirty="0" err="1"/>
              <a:t>important</a:t>
            </a:r>
            <a:r>
              <a:rPr lang="es-ES" sz="1600" dirty="0"/>
              <a:t> </a:t>
            </a:r>
            <a:r>
              <a:rPr lang="es-ES" sz="1600" dirty="0" err="1"/>
              <a:t>elements</a:t>
            </a:r>
            <a:r>
              <a:rPr lang="es-ES" sz="1600" dirty="0"/>
              <a:t> of </a:t>
            </a:r>
            <a:r>
              <a:rPr lang="es-ES" sz="1600" dirty="0" err="1"/>
              <a:t>advertising</a:t>
            </a:r>
            <a:r>
              <a:rPr lang="es-ES" sz="1600" dirty="0"/>
              <a:t> are </a:t>
            </a:r>
            <a:r>
              <a:rPr lang="es-ES" sz="1600" dirty="0" err="1"/>
              <a:t>the</a:t>
            </a:r>
            <a:r>
              <a:rPr lang="es-ES" sz="1600" dirty="0"/>
              <a:t> </a:t>
            </a:r>
            <a:r>
              <a:rPr lang="es-ES" sz="1600" dirty="0" err="1"/>
              <a:t>sender</a:t>
            </a:r>
            <a:r>
              <a:rPr lang="es-ES" sz="1600" dirty="0"/>
              <a:t> (</a:t>
            </a:r>
            <a:r>
              <a:rPr lang="es-ES" sz="1600" dirty="0" err="1"/>
              <a:t>advertiser</a:t>
            </a:r>
            <a:r>
              <a:rPr lang="es-ES" sz="1600" dirty="0"/>
              <a:t> </a:t>
            </a:r>
            <a:r>
              <a:rPr lang="es-ES" sz="1600" dirty="0" err="1"/>
              <a:t>or</a:t>
            </a:r>
            <a:r>
              <a:rPr lang="es-ES" sz="1600" dirty="0"/>
              <a:t> </a:t>
            </a:r>
            <a:r>
              <a:rPr lang="es-ES" sz="1600" dirty="0" err="1"/>
              <a:t>advertising</a:t>
            </a:r>
            <a:r>
              <a:rPr lang="es-ES" sz="1600" dirty="0"/>
              <a:t> </a:t>
            </a:r>
            <a:r>
              <a:rPr lang="es-ES" sz="1600" dirty="0" err="1"/>
              <a:t>agency</a:t>
            </a:r>
            <a:r>
              <a:rPr lang="es-ES" sz="1600" dirty="0"/>
              <a:t>), </a:t>
            </a:r>
            <a:r>
              <a:rPr lang="es-ES" sz="1600" dirty="0" err="1"/>
              <a:t>message</a:t>
            </a:r>
            <a:r>
              <a:rPr lang="es-ES" sz="1600" dirty="0"/>
              <a:t> (</a:t>
            </a:r>
            <a:r>
              <a:rPr lang="es-ES" sz="1600" dirty="0" err="1"/>
              <a:t>advertisement</a:t>
            </a:r>
            <a:r>
              <a:rPr lang="es-ES" sz="1600" dirty="0"/>
              <a:t>), receiver (</a:t>
            </a:r>
            <a:r>
              <a:rPr lang="es-ES" sz="1600" dirty="0" err="1"/>
              <a:t>customers</a:t>
            </a:r>
            <a:r>
              <a:rPr lang="es-ES" sz="1600" dirty="0"/>
              <a:t>, </a:t>
            </a:r>
            <a:r>
              <a:rPr lang="es-ES" sz="1600" dirty="0" err="1"/>
              <a:t>buyers</a:t>
            </a:r>
            <a:r>
              <a:rPr lang="es-ES" sz="1600" dirty="0"/>
              <a:t>) and </a:t>
            </a:r>
            <a:r>
              <a:rPr lang="es-ES" sz="1600" dirty="0" err="1"/>
              <a:t>the</a:t>
            </a:r>
            <a:r>
              <a:rPr lang="es-ES" sz="1600" dirty="0"/>
              <a:t> </a:t>
            </a:r>
            <a:r>
              <a:rPr lang="es-ES" sz="1600" dirty="0" err="1"/>
              <a:t>channel</a:t>
            </a:r>
            <a:r>
              <a:rPr lang="es-ES" sz="1600" dirty="0"/>
              <a:t> (</a:t>
            </a:r>
            <a:r>
              <a:rPr lang="es-ES" sz="1600" dirty="0" err="1"/>
              <a:t>the</a:t>
            </a:r>
            <a:r>
              <a:rPr lang="es-ES" sz="1600" dirty="0"/>
              <a:t> </a:t>
            </a:r>
            <a:r>
              <a:rPr lang="es-ES" sz="1600" dirty="0" err="1"/>
              <a:t>means</a:t>
            </a:r>
            <a:r>
              <a:rPr lang="es-ES" sz="1600" dirty="0"/>
              <a:t> of </a:t>
            </a:r>
            <a:r>
              <a:rPr lang="es-ES" sz="1600" dirty="0" err="1"/>
              <a:t>communication</a:t>
            </a:r>
            <a:r>
              <a:rPr lang="es-ES" sz="1600" dirty="0"/>
              <a:t> </a:t>
            </a:r>
            <a:r>
              <a:rPr lang="es-ES" sz="1600" dirty="0" err="1"/>
              <a:t>through</a:t>
            </a:r>
            <a:r>
              <a:rPr lang="es-ES" sz="1600" dirty="0"/>
              <a:t> </a:t>
            </a:r>
            <a:r>
              <a:rPr lang="es-ES" sz="1600" dirty="0" err="1"/>
              <a:t>the</a:t>
            </a:r>
            <a:r>
              <a:rPr lang="es-ES" sz="1600" dirty="0"/>
              <a:t> </a:t>
            </a:r>
            <a:r>
              <a:rPr lang="es-ES" sz="1600" dirty="0" err="1"/>
              <a:t>advertising</a:t>
            </a:r>
            <a:r>
              <a:rPr lang="es-ES" sz="1600" dirty="0"/>
              <a:t> </a:t>
            </a:r>
            <a:r>
              <a:rPr lang="es-ES" sz="1600" dirty="0" err="1"/>
              <a:t>message</a:t>
            </a:r>
            <a:r>
              <a:rPr lang="es-ES" sz="1600" dirty="0"/>
              <a:t> </a:t>
            </a:r>
            <a:r>
              <a:rPr lang="es-ES" sz="1600" dirty="0" err="1"/>
              <a:t>is</a:t>
            </a:r>
            <a:r>
              <a:rPr lang="es-ES" sz="1600" dirty="0"/>
              <a:t> </a:t>
            </a:r>
            <a:r>
              <a:rPr lang="es-ES" sz="1600" dirty="0" err="1"/>
              <a:t>transmitted</a:t>
            </a:r>
            <a:r>
              <a:rPr lang="es-ES" sz="1600" dirty="0"/>
              <a:t>).</a:t>
            </a:r>
          </a:p>
        </p:txBody>
      </p:sp>
    </p:spTree>
    <p:extLst>
      <p:ext uri="{BB962C8B-B14F-4D97-AF65-F5344CB8AC3E}">
        <p14:creationId xmlns:p14="http://schemas.microsoft.com/office/powerpoint/2010/main" val="3397035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Advertising</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22514" y="1362151"/>
            <a:ext cx="8150431" cy="3371236"/>
          </a:xfrm>
        </p:spPr>
        <p:txBody>
          <a:bodyPr/>
          <a:lstStyle/>
          <a:p>
            <a:pPr algn="l"/>
            <a:r>
              <a:rPr lang="it-IT" sz="1600" dirty="0"/>
              <a:t>It must be a message with the so-called “unique purchase proposal” (UPS), related to the benefit of the campaign. </a:t>
            </a:r>
          </a:p>
          <a:p>
            <a:pPr algn="l"/>
            <a:r>
              <a:rPr lang="es-ES" sz="1600" dirty="0" err="1"/>
              <a:t>Distinguishing</a:t>
            </a:r>
            <a:r>
              <a:rPr lang="es-ES" sz="1600" dirty="0"/>
              <a:t> </a:t>
            </a:r>
            <a:r>
              <a:rPr lang="es-ES" sz="1600" dirty="0" err="1"/>
              <a:t>between</a:t>
            </a:r>
            <a:r>
              <a:rPr lang="es-ES" sz="1600" dirty="0"/>
              <a:t> </a:t>
            </a:r>
            <a:r>
              <a:rPr lang="es-ES" sz="1600" dirty="0" err="1"/>
              <a:t>advertising</a:t>
            </a:r>
            <a:r>
              <a:rPr lang="es-ES" sz="1600" dirty="0"/>
              <a:t> media and </a:t>
            </a:r>
            <a:r>
              <a:rPr lang="es-ES" sz="1600" dirty="0" err="1"/>
              <a:t>support</a:t>
            </a:r>
            <a:r>
              <a:rPr lang="es-ES" sz="1600" dirty="0"/>
              <a:t>. </a:t>
            </a:r>
          </a:p>
          <a:p>
            <a:pPr lvl="1" algn="l"/>
            <a:r>
              <a:rPr lang="es-ES" dirty="0" err="1"/>
              <a:t>Advertising</a:t>
            </a:r>
            <a:r>
              <a:rPr lang="es-ES" dirty="0"/>
              <a:t> media are </a:t>
            </a:r>
            <a:r>
              <a:rPr lang="es-ES" dirty="0" err="1"/>
              <a:t>the</a:t>
            </a:r>
            <a:r>
              <a:rPr lang="es-ES" dirty="0"/>
              <a:t> </a:t>
            </a:r>
            <a:r>
              <a:rPr lang="es-ES" dirty="0" err="1"/>
              <a:t>channels</a:t>
            </a:r>
            <a:r>
              <a:rPr lang="es-ES" dirty="0"/>
              <a:t> </a:t>
            </a:r>
            <a:r>
              <a:rPr lang="es-ES" dirty="0" err="1"/>
              <a:t>used</a:t>
            </a:r>
            <a:r>
              <a:rPr lang="es-ES" dirty="0"/>
              <a:t> </a:t>
            </a:r>
            <a:r>
              <a:rPr lang="es-ES" dirty="0" err="1"/>
              <a:t>for</a:t>
            </a:r>
            <a:r>
              <a:rPr lang="es-ES" dirty="0"/>
              <a:t> </a:t>
            </a:r>
            <a:r>
              <a:rPr lang="es-ES" dirty="0" err="1"/>
              <a:t>mass</a:t>
            </a:r>
            <a:r>
              <a:rPr lang="es-ES" dirty="0"/>
              <a:t> </a:t>
            </a:r>
            <a:r>
              <a:rPr lang="es-ES" dirty="0" err="1"/>
              <a:t>communication</a:t>
            </a:r>
            <a:r>
              <a:rPr lang="es-ES" dirty="0"/>
              <a:t>. </a:t>
            </a:r>
            <a:r>
              <a:rPr lang="es-ES" dirty="0" err="1"/>
              <a:t>The</a:t>
            </a:r>
            <a:r>
              <a:rPr lang="es-ES" dirty="0"/>
              <a:t> </a:t>
            </a:r>
            <a:r>
              <a:rPr lang="es-ES" dirty="0" err="1"/>
              <a:t>main</a:t>
            </a:r>
            <a:r>
              <a:rPr lang="es-ES" dirty="0"/>
              <a:t> </a:t>
            </a:r>
            <a:r>
              <a:rPr lang="es-ES" dirty="0" err="1"/>
              <a:t>ones</a:t>
            </a:r>
            <a:r>
              <a:rPr lang="es-ES" dirty="0"/>
              <a:t> are </a:t>
            </a:r>
            <a:r>
              <a:rPr lang="es-ES" dirty="0" err="1"/>
              <a:t>newspapers</a:t>
            </a:r>
            <a:r>
              <a:rPr lang="es-ES" dirty="0"/>
              <a:t>, magazines, radio, </a:t>
            </a:r>
            <a:r>
              <a:rPr lang="es-ES" dirty="0" err="1"/>
              <a:t>television</a:t>
            </a:r>
            <a:r>
              <a:rPr lang="es-ES" dirty="0"/>
              <a:t>, </a:t>
            </a:r>
            <a:r>
              <a:rPr lang="es-ES" dirty="0" err="1"/>
              <a:t>outdoor</a:t>
            </a:r>
            <a:r>
              <a:rPr lang="es-ES" dirty="0"/>
              <a:t> </a:t>
            </a:r>
            <a:r>
              <a:rPr lang="es-ES" dirty="0" err="1"/>
              <a:t>advertising</a:t>
            </a:r>
            <a:r>
              <a:rPr lang="es-ES" dirty="0"/>
              <a:t> (</a:t>
            </a:r>
            <a:r>
              <a:rPr lang="es-ES" dirty="0" err="1"/>
              <a:t>called</a:t>
            </a:r>
            <a:r>
              <a:rPr lang="es-ES" dirty="0"/>
              <a:t> “</a:t>
            </a:r>
            <a:r>
              <a:rPr lang="es-ES" dirty="0" err="1"/>
              <a:t>above</a:t>
            </a:r>
            <a:r>
              <a:rPr lang="es-ES" dirty="0"/>
              <a:t> </a:t>
            </a:r>
            <a:r>
              <a:rPr lang="es-ES" dirty="0" err="1"/>
              <a:t>the</a:t>
            </a:r>
            <a:r>
              <a:rPr lang="es-ES" dirty="0"/>
              <a:t> line </a:t>
            </a:r>
            <a:r>
              <a:rPr lang="es-ES" dirty="0" err="1"/>
              <a:t>advertising</a:t>
            </a:r>
            <a:r>
              <a:rPr lang="es-ES" dirty="0"/>
              <a:t>;  </a:t>
            </a:r>
            <a:r>
              <a:rPr lang="es-ES" dirty="0" err="1"/>
              <a:t>while</a:t>
            </a:r>
            <a:r>
              <a:rPr lang="es-ES" dirty="0"/>
              <a:t> </a:t>
            </a:r>
            <a:r>
              <a:rPr lang="es-ES" dirty="0" err="1"/>
              <a:t>direct</a:t>
            </a:r>
            <a:r>
              <a:rPr lang="es-ES" dirty="0"/>
              <a:t> marketing, </a:t>
            </a:r>
            <a:r>
              <a:rPr lang="es-ES" dirty="0" err="1"/>
              <a:t>advertising</a:t>
            </a:r>
            <a:r>
              <a:rPr lang="es-ES" dirty="0"/>
              <a:t> </a:t>
            </a:r>
            <a:r>
              <a:rPr lang="es-ES" dirty="0" err="1"/>
              <a:t>instead</a:t>
            </a:r>
            <a:r>
              <a:rPr lang="es-ES" dirty="0"/>
              <a:t> of sale, Internet, etc. are “</a:t>
            </a:r>
            <a:r>
              <a:rPr lang="es-ES" dirty="0" err="1"/>
              <a:t>below</a:t>
            </a:r>
            <a:r>
              <a:rPr lang="es-ES" dirty="0"/>
              <a:t> </a:t>
            </a:r>
            <a:r>
              <a:rPr lang="es-ES" dirty="0" err="1"/>
              <a:t>the</a:t>
            </a:r>
            <a:r>
              <a:rPr lang="es-ES" dirty="0"/>
              <a:t> line”.</a:t>
            </a:r>
          </a:p>
          <a:p>
            <a:pPr lvl="1" algn="l"/>
            <a:r>
              <a:rPr lang="es-ES" dirty="0" err="1"/>
              <a:t>Support</a:t>
            </a:r>
            <a:r>
              <a:rPr lang="es-ES" dirty="0"/>
              <a:t>; </a:t>
            </a:r>
            <a:r>
              <a:rPr lang="es-ES" dirty="0" err="1"/>
              <a:t>the</a:t>
            </a:r>
            <a:r>
              <a:rPr lang="es-ES" dirty="0"/>
              <a:t> </a:t>
            </a:r>
            <a:r>
              <a:rPr lang="es-ES" dirty="0" err="1"/>
              <a:t>different</a:t>
            </a:r>
            <a:r>
              <a:rPr lang="es-ES" dirty="0"/>
              <a:t> </a:t>
            </a:r>
            <a:r>
              <a:rPr lang="es-ES" dirty="0" err="1"/>
              <a:t>options</a:t>
            </a:r>
            <a:r>
              <a:rPr lang="es-ES" dirty="0"/>
              <a:t> </a:t>
            </a:r>
            <a:r>
              <a:rPr lang="es-ES" dirty="0" err="1"/>
              <a:t>that</a:t>
            </a:r>
            <a:r>
              <a:rPr lang="es-ES" dirty="0"/>
              <a:t> </a:t>
            </a:r>
            <a:r>
              <a:rPr lang="es-ES" dirty="0" err="1"/>
              <a:t>an</a:t>
            </a:r>
            <a:r>
              <a:rPr lang="es-ES" dirty="0"/>
              <a:t> </a:t>
            </a:r>
            <a:r>
              <a:rPr lang="es-ES" dirty="0" err="1"/>
              <a:t>advertiser</a:t>
            </a:r>
            <a:r>
              <a:rPr lang="es-ES" dirty="0"/>
              <a:t> has to </a:t>
            </a:r>
            <a:r>
              <a:rPr lang="es-ES" dirty="0" err="1"/>
              <a:t>advertise</a:t>
            </a:r>
            <a:r>
              <a:rPr lang="es-ES" dirty="0"/>
              <a:t> in </a:t>
            </a:r>
            <a:r>
              <a:rPr lang="es-ES" dirty="0" err="1"/>
              <a:t>each</a:t>
            </a:r>
            <a:r>
              <a:rPr lang="es-ES" dirty="0"/>
              <a:t> of </a:t>
            </a:r>
            <a:r>
              <a:rPr lang="es-ES" dirty="0" err="1"/>
              <a:t>the</a:t>
            </a:r>
            <a:r>
              <a:rPr lang="es-ES" dirty="0"/>
              <a:t> media </a:t>
            </a:r>
            <a:r>
              <a:rPr lang="es-ES" dirty="0" err="1"/>
              <a:t>that</a:t>
            </a:r>
            <a:r>
              <a:rPr lang="es-ES" dirty="0"/>
              <a:t> </a:t>
            </a:r>
            <a:r>
              <a:rPr lang="es-ES" dirty="0" err="1"/>
              <a:t>exist</a:t>
            </a:r>
            <a:r>
              <a:rPr lang="es-ES" dirty="0"/>
              <a:t>.</a:t>
            </a:r>
            <a:endParaRPr lang="es-ES" sz="1600" dirty="0"/>
          </a:p>
          <a:p>
            <a:pPr algn="l"/>
            <a:r>
              <a:rPr lang="es-ES" sz="1600" dirty="0" err="1"/>
              <a:t>Examples</a:t>
            </a:r>
            <a:r>
              <a:rPr lang="es-ES" sz="1600" dirty="0"/>
              <a:t>: </a:t>
            </a:r>
          </a:p>
          <a:p>
            <a:pPr lvl="1" algn="l"/>
            <a:r>
              <a:rPr lang="es-ES" dirty="0" err="1"/>
              <a:t>Advertising</a:t>
            </a:r>
            <a:r>
              <a:rPr lang="es-ES" dirty="0"/>
              <a:t> media: </a:t>
            </a:r>
            <a:r>
              <a:rPr lang="es-ES" dirty="0" err="1"/>
              <a:t>television</a:t>
            </a:r>
            <a:r>
              <a:rPr lang="es-ES" dirty="0"/>
              <a:t>, </a:t>
            </a:r>
            <a:r>
              <a:rPr lang="es-ES" dirty="0" err="1"/>
              <a:t>support</a:t>
            </a:r>
            <a:r>
              <a:rPr lang="es-ES" dirty="0"/>
              <a:t>: spot</a:t>
            </a:r>
          </a:p>
          <a:p>
            <a:pPr lvl="1" algn="l"/>
            <a:r>
              <a:rPr lang="es-ES" dirty="0" err="1"/>
              <a:t>Advertising</a:t>
            </a:r>
            <a:r>
              <a:rPr lang="es-ES" dirty="0"/>
              <a:t> media: radio, </a:t>
            </a:r>
            <a:r>
              <a:rPr lang="es-ES" dirty="0" err="1"/>
              <a:t>support</a:t>
            </a:r>
            <a:r>
              <a:rPr lang="es-ES" dirty="0"/>
              <a:t>: </a:t>
            </a:r>
            <a:r>
              <a:rPr lang="es-ES" dirty="0" err="1"/>
              <a:t>advertising</a:t>
            </a:r>
            <a:r>
              <a:rPr lang="es-ES" dirty="0"/>
              <a:t> </a:t>
            </a:r>
            <a:r>
              <a:rPr lang="es-ES" dirty="0" err="1"/>
              <a:t>wedge</a:t>
            </a:r>
            <a:endParaRPr lang="es-ES" dirty="0"/>
          </a:p>
          <a:p>
            <a:pPr lvl="1" algn="l"/>
            <a:endParaRPr lang="es-ES" dirty="0"/>
          </a:p>
          <a:p>
            <a:pPr lvl="1" algn="l"/>
            <a:endParaRPr lang="es-ES" dirty="0"/>
          </a:p>
        </p:txBody>
      </p:sp>
    </p:spTree>
    <p:extLst>
      <p:ext uri="{BB962C8B-B14F-4D97-AF65-F5344CB8AC3E}">
        <p14:creationId xmlns:p14="http://schemas.microsoft.com/office/powerpoint/2010/main" val="175287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err="1">
                <a:solidFill>
                  <a:srgbClr val="F24F4F"/>
                </a:solidFill>
                <a:latin typeface="Cambria" panose="02040503050406030204" pitchFamily="18" charset="0"/>
              </a:rPr>
              <a:t>Introduction</a:t>
            </a:r>
            <a:r>
              <a:rPr lang="es-ES" sz="3200" dirty="0">
                <a:solidFill>
                  <a:srgbClr val="F24F4F"/>
                </a:solidFill>
                <a:latin typeface="Cambria" panose="02040503050406030204" pitchFamily="18" charset="0"/>
              </a:rPr>
              <a:t> to Marketing</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es-ES" sz="1600" dirty="0"/>
              <a:t>Marketing </a:t>
            </a:r>
            <a:r>
              <a:rPr lang="es-ES" sz="1600" dirty="0" err="1"/>
              <a:t>is</a:t>
            </a:r>
            <a:r>
              <a:rPr lang="es-ES" sz="1600" dirty="0"/>
              <a:t> </a:t>
            </a:r>
            <a:r>
              <a:rPr lang="es-ES" sz="1600" dirty="0" err="1"/>
              <a:t>the</a:t>
            </a:r>
            <a:r>
              <a:rPr lang="es-ES" sz="1600" dirty="0"/>
              <a:t> </a:t>
            </a:r>
            <a:r>
              <a:rPr lang="es-ES" sz="1600" dirty="0" err="1"/>
              <a:t>process</a:t>
            </a:r>
            <a:r>
              <a:rPr lang="es-ES" sz="1600" dirty="0"/>
              <a:t> of </a:t>
            </a:r>
            <a:r>
              <a:rPr lang="es-ES" sz="1600" dirty="0" err="1"/>
              <a:t>getting</a:t>
            </a:r>
            <a:r>
              <a:rPr lang="es-ES" sz="1600" dirty="0"/>
              <a:t> </a:t>
            </a:r>
            <a:r>
              <a:rPr lang="es-ES" sz="1600" dirty="0" err="1"/>
              <a:t>potential</a:t>
            </a:r>
            <a:r>
              <a:rPr lang="es-ES" sz="1600" dirty="0"/>
              <a:t> </a:t>
            </a:r>
            <a:r>
              <a:rPr lang="es-ES" sz="1600" dirty="0" err="1"/>
              <a:t>customers</a:t>
            </a:r>
            <a:r>
              <a:rPr lang="es-ES" sz="1600" dirty="0"/>
              <a:t> </a:t>
            </a:r>
            <a:r>
              <a:rPr lang="es-ES" sz="1600" dirty="0" err="1"/>
              <a:t>or</a:t>
            </a:r>
            <a:r>
              <a:rPr lang="es-ES" sz="1600" dirty="0"/>
              <a:t> </a:t>
            </a:r>
            <a:r>
              <a:rPr lang="es-ES" sz="1600" dirty="0" err="1"/>
              <a:t>customers</a:t>
            </a:r>
            <a:r>
              <a:rPr lang="es-ES" sz="1600" dirty="0"/>
              <a:t> </a:t>
            </a:r>
            <a:r>
              <a:rPr lang="es-ES" sz="1600" dirty="0" err="1"/>
              <a:t>interested</a:t>
            </a:r>
            <a:r>
              <a:rPr lang="es-ES" sz="1600" dirty="0"/>
              <a:t> in </a:t>
            </a:r>
            <a:r>
              <a:rPr lang="es-ES" sz="1600" dirty="0" err="1"/>
              <a:t>the</a:t>
            </a:r>
            <a:r>
              <a:rPr lang="es-ES" sz="1600" dirty="0"/>
              <a:t> </a:t>
            </a:r>
            <a:r>
              <a:rPr lang="es-ES" sz="1600" dirty="0" err="1"/>
              <a:t>products</a:t>
            </a:r>
            <a:r>
              <a:rPr lang="es-ES" sz="1600" dirty="0"/>
              <a:t> and / </a:t>
            </a:r>
            <a:r>
              <a:rPr lang="es-ES" sz="1600" dirty="0" err="1"/>
              <a:t>or</a:t>
            </a:r>
            <a:r>
              <a:rPr lang="es-ES" sz="1600" dirty="0"/>
              <a:t> </a:t>
            </a:r>
            <a:r>
              <a:rPr lang="es-ES" sz="1600" dirty="0" err="1"/>
              <a:t>services</a:t>
            </a:r>
            <a:r>
              <a:rPr lang="es-ES" sz="1600" dirty="0"/>
              <a:t> of a </a:t>
            </a:r>
            <a:r>
              <a:rPr lang="es-ES" sz="1600" dirty="0" err="1"/>
              <a:t>company</a:t>
            </a:r>
            <a:r>
              <a:rPr lang="en-US" sz="1600" dirty="0"/>
              <a:t>).</a:t>
            </a:r>
          </a:p>
          <a:p>
            <a:pPr marL="139700" lvl="0" indent="0" algn="l">
              <a:buNone/>
            </a:pPr>
            <a:endParaRPr lang="en-US" sz="1600" dirty="0"/>
          </a:p>
          <a:p>
            <a:pPr lvl="0" algn="l"/>
            <a:r>
              <a:rPr lang="es-ES" sz="1600" dirty="0" err="1"/>
              <a:t>It</a:t>
            </a:r>
            <a:r>
              <a:rPr lang="es-ES" sz="1600" dirty="0"/>
              <a:t> </a:t>
            </a:r>
            <a:r>
              <a:rPr lang="es-ES" sz="1600" dirty="0" err="1"/>
              <a:t>focuses</a:t>
            </a:r>
            <a:r>
              <a:rPr lang="es-ES" sz="1600" dirty="0"/>
              <a:t> </a:t>
            </a:r>
            <a:r>
              <a:rPr lang="es-ES" sz="1600" dirty="0" err="1"/>
              <a:t>on</a:t>
            </a:r>
            <a:r>
              <a:rPr lang="es-ES" sz="1600" dirty="0"/>
              <a:t> </a:t>
            </a:r>
            <a:r>
              <a:rPr lang="es-ES" sz="1600" dirty="0" err="1"/>
              <a:t>the</a:t>
            </a:r>
            <a:r>
              <a:rPr lang="es-ES" sz="1600" dirty="0"/>
              <a:t> </a:t>
            </a:r>
            <a:r>
              <a:rPr lang="es-ES" sz="1600" dirty="0" err="1"/>
              <a:t>study</a:t>
            </a:r>
            <a:r>
              <a:rPr lang="es-ES" sz="1600" dirty="0"/>
              <a:t> of </a:t>
            </a:r>
            <a:r>
              <a:rPr lang="es-ES" sz="1600" dirty="0" err="1"/>
              <a:t>market</a:t>
            </a:r>
            <a:r>
              <a:rPr lang="es-ES" sz="1600" dirty="0"/>
              <a:t> and </a:t>
            </a:r>
            <a:r>
              <a:rPr lang="es-ES" sz="1600" dirty="0" err="1"/>
              <a:t>consumer</a:t>
            </a:r>
            <a:r>
              <a:rPr lang="es-ES" sz="1600" dirty="0"/>
              <a:t> </a:t>
            </a:r>
            <a:r>
              <a:rPr lang="es-ES" sz="1600" dirty="0" err="1"/>
              <a:t>behavior</a:t>
            </a:r>
            <a:r>
              <a:rPr lang="es-ES" sz="1600" dirty="0"/>
              <a:t> and </a:t>
            </a:r>
            <a:r>
              <a:rPr lang="es-ES" sz="1600" dirty="0" err="1"/>
              <a:t>analyzes</a:t>
            </a:r>
            <a:r>
              <a:rPr lang="es-ES" sz="1600" dirty="0"/>
              <a:t> </a:t>
            </a:r>
            <a:r>
              <a:rPr lang="es-ES" sz="1600" dirty="0" err="1"/>
              <a:t>the</a:t>
            </a:r>
            <a:r>
              <a:rPr lang="es-ES" sz="1600" dirty="0"/>
              <a:t> </a:t>
            </a:r>
            <a:r>
              <a:rPr lang="es-ES" sz="1600" dirty="0" err="1"/>
              <a:t>commercial</a:t>
            </a:r>
            <a:r>
              <a:rPr lang="es-ES" sz="1600" dirty="0"/>
              <a:t> </a:t>
            </a:r>
            <a:r>
              <a:rPr lang="es-ES" sz="1600" dirty="0" err="1"/>
              <a:t>management</a:t>
            </a:r>
            <a:r>
              <a:rPr lang="es-ES" sz="1600" dirty="0"/>
              <a:t> of </a:t>
            </a:r>
            <a:r>
              <a:rPr lang="es-ES" sz="1600" dirty="0" err="1"/>
              <a:t>companies</a:t>
            </a:r>
            <a:r>
              <a:rPr lang="es-ES" sz="1600" dirty="0"/>
              <a:t> to </a:t>
            </a:r>
            <a:r>
              <a:rPr lang="es-ES" sz="1600" dirty="0" err="1"/>
              <a:t>attract</a:t>
            </a:r>
            <a:r>
              <a:rPr lang="es-ES" sz="1600" dirty="0"/>
              <a:t>, </a:t>
            </a:r>
            <a:r>
              <a:rPr lang="es-ES" sz="1600" dirty="0" err="1"/>
              <a:t>acquire</a:t>
            </a:r>
            <a:r>
              <a:rPr lang="es-ES" sz="1600" dirty="0"/>
              <a:t> and </a:t>
            </a:r>
            <a:r>
              <a:rPr lang="es-ES" sz="1600" dirty="0" err="1"/>
              <a:t>retain</a:t>
            </a:r>
            <a:r>
              <a:rPr lang="es-ES" sz="1600" dirty="0"/>
              <a:t> </a:t>
            </a:r>
            <a:r>
              <a:rPr lang="es-ES" sz="1600" dirty="0" err="1"/>
              <a:t>customers</a:t>
            </a:r>
            <a:r>
              <a:rPr lang="es-ES" sz="1600" dirty="0"/>
              <a:t> </a:t>
            </a:r>
            <a:r>
              <a:rPr lang="es-ES" sz="1600" dirty="0" err="1"/>
              <a:t>by</a:t>
            </a:r>
            <a:r>
              <a:rPr lang="es-ES" sz="1600" dirty="0"/>
              <a:t> </a:t>
            </a:r>
            <a:r>
              <a:rPr lang="es-ES" sz="1600" dirty="0" err="1"/>
              <a:t>satisfying</a:t>
            </a:r>
            <a:r>
              <a:rPr lang="es-ES" sz="1600" dirty="0"/>
              <a:t> </a:t>
            </a:r>
            <a:r>
              <a:rPr lang="es-ES" sz="1600" dirty="0" err="1"/>
              <a:t>their</a:t>
            </a:r>
            <a:r>
              <a:rPr lang="es-ES" sz="1600" dirty="0"/>
              <a:t> </a:t>
            </a:r>
            <a:r>
              <a:rPr lang="es-ES" sz="1600" dirty="0" err="1"/>
              <a:t>wishes</a:t>
            </a:r>
            <a:r>
              <a:rPr lang="es-ES" sz="1600" dirty="0"/>
              <a:t> and </a:t>
            </a:r>
            <a:r>
              <a:rPr lang="es-ES" sz="1600" dirty="0" err="1"/>
              <a:t>needs</a:t>
            </a:r>
            <a:r>
              <a:rPr lang="es-ES" sz="1600" dirty="0"/>
              <a:t>.</a:t>
            </a:r>
          </a:p>
          <a:p>
            <a:pPr marL="139700" lvl="0" indent="0" algn="l">
              <a:buNone/>
            </a:pPr>
            <a:endParaRPr lang="es-ES" sz="1600" dirty="0"/>
          </a:p>
          <a:p>
            <a:pPr lvl="0" algn="l"/>
            <a:r>
              <a:rPr lang="en-US" sz="1600" dirty="0"/>
              <a:t>Marketing elements (4 Ps): Price, Product, Place and Promotion</a:t>
            </a:r>
            <a:endParaRPr lang="en-US" dirty="0"/>
          </a:p>
        </p:txBody>
      </p:sp>
    </p:spTree>
    <p:extLst>
      <p:ext uri="{BB962C8B-B14F-4D97-AF65-F5344CB8AC3E}">
        <p14:creationId xmlns:p14="http://schemas.microsoft.com/office/powerpoint/2010/main" val="1128284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err="1">
                <a:solidFill>
                  <a:srgbClr val="F24F4F"/>
                </a:solidFill>
                <a:latin typeface="Cambria" panose="02040503050406030204" pitchFamily="18" charset="0"/>
              </a:rPr>
              <a:t>Introduction</a:t>
            </a:r>
            <a:r>
              <a:rPr lang="es-ES" sz="3200" dirty="0">
                <a:solidFill>
                  <a:srgbClr val="F24F4F"/>
                </a:solidFill>
                <a:latin typeface="Cambria" panose="02040503050406030204" pitchFamily="18" charset="0"/>
              </a:rPr>
              <a:t> to Marketing</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algn="l"/>
            <a:r>
              <a:rPr lang="en-US" sz="1600" dirty="0"/>
              <a:t>PRODUCT is the set of attributes (characteristics, functions, benefits and uses) that give it the ability to be exchanged or used.</a:t>
            </a:r>
          </a:p>
          <a:p>
            <a:pPr marL="139700" indent="0" algn="l">
              <a:buNone/>
            </a:pPr>
            <a:endParaRPr lang="en-US" sz="1600" dirty="0"/>
          </a:p>
          <a:p>
            <a:pPr algn="l"/>
            <a:r>
              <a:rPr lang="en-US" sz="1600" dirty="0"/>
              <a:t> PLACE: is the form of commercialization that the company's products have. It also refers to distribution. </a:t>
            </a:r>
          </a:p>
          <a:p>
            <a:pPr marL="139700" indent="0" algn="l">
              <a:buNone/>
            </a:pPr>
            <a:endParaRPr lang="en-US" sz="1600" dirty="0"/>
          </a:p>
          <a:p>
            <a:pPr algn="l"/>
            <a:r>
              <a:rPr lang="en-US" sz="1600" dirty="0"/>
              <a:t>PROMOTION is related to communication, and knowing distinguishes this product from the market in order to develop a communication plan. </a:t>
            </a:r>
          </a:p>
          <a:p>
            <a:pPr marL="139700" indent="0" algn="l">
              <a:buNone/>
            </a:pPr>
            <a:endParaRPr lang="en-US" sz="1600" dirty="0"/>
          </a:p>
          <a:p>
            <a:pPr algn="l"/>
            <a:r>
              <a:rPr lang="en-US" sz="1600" dirty="0"/>
              <a:t>PRICE:  </a:t>
            </a:r>
            <a:r>
              <a:rPr lang="en-US" sz="1600" dirty="0" err="1"/>
              <a:t>choicing</a:t>
            </a:r>
            <a:r>
              <a:rPr lang="en-US" sz="1600" dirty="0"/>
              <a:t> of a suitable price of the product is very important for its subsequent commercialization, in the market taking into account the value and the price of the same.</a:t>
            </a:r>
          </a:p>
          <a:p>
            <a:br>
              <a:rPr lang="en-US" sz="1600" dirty="0"/>
            </a:br>
            <a:endParaRPr lang="es-ES" sz="1600" dirty="0"/>
          </a:p>
        </p:txBody>
      </p:sp>
    </p:spTree>
    <p:extLst>
      <p:ext uri="{BB962C8B-B14F-4D97-AF65-F5344CB8AC3E}">
        <p14:creationId xmlns:p14="http://schemas.microsoft.com/office/powerpoint/2010/main" val="1512583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err="1">
                <a:solidFill>
                  <a:srgbClr val="F24F4F"/>
                </a:solidFill>
                <a:latin typeface="Cambria" panose="02040503050406030204" pitchFamily="18" charset="0"/>
              </a:rPr>
              <a:t>Introduction</a:t>
            </a:r>
            <a:r>
              <a:rPr lang="es-ES" sz="3200" dirty="0">
                <a:solidFill>
                  <a:srgbClr val="F24F4F"/>
                </a:solidFill>
                <a:latin typeface="Cambria" panose="02040503050406030204" pitchFamily="18" charset="0"/>
              </a:rPr>
              <a:t> to Marketing</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es-ES" sz="1600" dirty="0" err="1"/>
              <a:t>The</a:t>
            </a:r>
            <a:r>
              <a:rPr lang="es-ES" sz="1600" dirty="0"/>
              <a:t> </a:t>
            </a:r>
            <a:r>
              <a:rPr lang="es-ES" sz="1600" dirty="0" err="1"/>
              <a:t>product</a:t>
            </a:r>
            <a:r>
              <a:rPr lang="es-ES" sz="1600" dirty="0"/>
              <a:t> and </a:t>
            </a:r>
            <a:r>
              <a:rPr lang="es-ES" sz="1600" dirty="0" err="1"/>
              <a:t>distribution</a:t>
            </a:r>
            <a:r>
              <a:rPr lang="es-ES" sz="1600" dirty="0"/>
              <a:t> are </a:t>
            </a:r>
            <a:r>
              <a:rPr lang="es-ES" sz="1600" dirty="0" err="1"/>
              <a:t>long-term</a:t>
            </a:r>
            <a:r>
              <a:rPr lang="es-ES" sz="1600" dirty="0"/>
              <a:t> </a:t>
            </a:r>
            <a:r>
              <a:rPr lang="es-ES" sz="1600" dirty="0" err="1"/>
              <a:t>strategic</a:t>
            </a:r>
            <a:r>
              <a:rPr lang="es-ES" sz="1600" dirty="0"/>
              <a:t> </a:t>
            </a:r>
            <a:r>
              <a:rPr lang="es-ES" sz="1600" dirty="0" err="1"/>
              <a:t>instruments</a:t>
            </a:r>
            <a:r>
              <a:rPr lang="es-ES" sz="1600" dirty="0"/>
              <a:t>, </a:t>
            </a:r>
            <a:r>
              <a:rPr lang="es-ES" sz="1600" dirty="0" err="1"/>
              <a:t>since</a:t>
            </a:r>
            <a:r>
              <a:rPr lang="es-ES" sz="1600" dirty="0"/>
              <a:t> </a:t>
            </a:r>
            <a:r>
              <a:rPr lang="es-ES" sz="1600" dirty="0" err="1"/>
              <a:t>they</a:t>
            </a:r>
            <a:r>
              <a:rPr lang="es-ES" sz="1600" dirty="0"/>
              <a:t> </a:t>
            </a:r>
            <a:r>
              <a:rPr lang="es-ES" sz="1600" dirty="0" err="1"/>
              <a:t>cannot</a:t>
            </a:r>
            <a:r>
              <a:rPr lang="es-ES" sz="1600" dirty="0"/>
              <a:t> be </a:t>
            </a:r>
            <a:r>
              <a:rPr lang="es-ES" sz="1600" dirty="0" err="1"/>
              <a:t>modified</a:t>
            </a:r>
            <a:r>
              <a:rPr lang="es-ES" sz="1600" dirty="0"/>
              <a:t> </a:t>
            </a:r>
            <a:r>
              <a:rPr lang="es-ES" sz="1600" dirty="0" err="1"/>
              <a:t>immediately</a:t>
            </a:r>
            <a:r>
              <a:rPr lang="es-ES" sz="1600" dirty="0"/>
              <a:t>, and </a:t>
            </a:r>
            <a:r>
              <a:rPr lang="es-ES" sz="1600" dirty="0" err="1"/>
              <a:t>their</a:t>
            </a:r>
            <a:r>
              <a:rPr lang="es-ES" sz="1600" dirty="0"/>
              <a:t> use </a:t>
            </a:r>
            <a:r>
              <a:rPr lang="es-ES" sz="1600" dirty="0" err="1"/>
              <a:t>must</a:t>
            </a:r>
            <a:r>
              <a:rPr lang="es-ES" sz="1600" dirty="0"/>
              <a:t> be </a:t>
            </a:r>
            <a:r>
              <a:rPr lang="es-ES" sz="1600" dirty="0" err="1"/>
              <a:t>conveniently</a:t>
            </a:r>
            <a:r>
              <a:rPr lang="es-ES" sz="1600" dirty="0"/>
              <a:t> </a:t>
            </a:r>
            <a:r>
              <a:rPr lang="es-ES" sz="1600" dirty="0" err="1"/>
              <a:t>planned</a:t>
            </a:r>
            <a:r>
              <a:rPr lang="es-ES" sz="1600" dirty="0"/>
              <a:t>. </a:t>
            </a:r>
          </a:p>
          <a:p>
            <a:pPr lvl="0" algn="l"/>
            <a:endParaRPr lang="es-ES" sz="1600" dirty="0"/>
          </a:p>
          <a:p>
            <a:pPr lvl="0" algn="l"/>
            <a:r>
              <a:rPr lang="es-ES" sz="1600" dirty="0"/>
              <a:t>Price and </a:t>
            </a:r>
            <a:r>
              <a:rPr lang="es-ES" sz="1600" dirty="0" err="1"/>
              <a:t>promotion</a:t>
            </a:r>
            <a:r>
              <a:rPr lang="es-ES" sz="1600" dirty="0"/>
              <a:t> are </a:t>
            </a:r>
            <a:r>
              <a:rPr lang="es-ES" sz="1600" dirty="0" err="1"/>
              <a:t>tactical</a:t>
            </a:r>
            <a:r>
              <a:rPr lang="es-ES" sz="1600" dirty="0"/>
              <a:t> </a:t>
            </a:r>
            <a:r>
              <a:rPr lang="es-ES" sz="1600" dirty="0" err="1"/>
              <a:t>instruments</a:t>
            </a:r>
            <a:r>
              <a:rPr lang="es-ES" sz="1600" dirty="0"/>
              <a:t>, </a:t>
            </a:r>
            <a:r>
              <a:rPr lang="es-ES" sz="1600" dirty="0" err="1"/>
              <a:t>since</a:t>
            </a:r>
            <a:r>
              <a:rPr lang="es-ES" sz="1600" dirty="0"/>
              <a:t> </a:t>
            </a:r>
            <a:r>
              <a:rPr lang="es-ES" sz="1600" dirty="0" err="1"/>
              <a:t>they</a:t>
            </a:r>
            <a:r>
              <a:rPr lang="es-ES" sz="1600" dirty="0"/>
              <a:t> can be </a:t>
            </a:r>
            <a:r>
              <a:rPr lang="es-ES" sz="1600" dirty="0" err="1"/>
              <a:t>modified</a:t>
            </a:r>
            <a:r>
              <a:rPr lang="es-ES" sz="1600" dirty="0"/>
              <a:t> </a:t>
            </a:r>
            <a:r>
              <a:rPr lang="es-ES" sz="1600" dirty="0" err="1"/>
              <a:t>easily</a:t>
            </a:r>
            <a:r>
              <a:rPr lang="es-ES" sz="1600" dirty="0"/>
              <a:t> and </a:t>
            </a:r>
            <a:r>
              <a:rPr lang="es-ES" sz="1600" dirty="0" err="1"/>
              <a:t>quickly</a:t>
            </a:r>
            <a:r>
              <a:rPr lang="es-ES" sz="1600" dirty="0"/>
              <a:t>.</a:t>
            </a:r>
            <a:r>
              <a:rPr lang="en-US" sz="1600" dirty="0"/>
              <a:t>)</a:t>
            </a:r>
          </a:p>
          <a:p>
            <a:pPr marL="139700" lvl="0" indent="0" algn="l">
              <a:buNone/>
            </a:pPr>
            <a:endParaRPr lang="en-US" sz="1600" dirty="0"/>
          </a:p>
          <a:p>
            <a:pPr lvl="0" algn="l"/>
            <a:r>
              <a:rPr lang="es-ES" sz="1600" dirty="0" err="1"/>
              <a:t>The</a:t>
            </a:r>
            <a:r>
              <a:rPr lang="es-ES" sz="1600" dirty="0"/>
              <a:t> </a:t>
            </a:r>
            <a:r>
              <a:rPr lang="es-ES" sz="1600" dirty="0" err="1"/>
              <a:t>Art&amp;Craft</a:t>
            </a:r>
            <a:r>
              <a:rPr lang="es-ES" sz="1600" dirty="0"/>
              <a:t> </a:t>
            </a:r>
            <a:r>
              <a:rPr lang="es-ES" sz="1600" dirty="0" err="1"/>
              <a:t>microenterprises</a:t>
            </a:r>
            <a:r>
              <a:rPr lang="es-ES" sz="1600" dirty="0"/>
              <a:t> </a:t>
            </a:r>
            <a:r>
              <a:rPr lang="es-ES" sz="1600" dirty="0" err="1"/>
              <a:t>must</a:t>
            </a:r>
            <a:r>
              <a:rPr lang="es-ES" sz="1600" dirty="0"/>
              <a:t> </a:t>
            </a:r>
            <a:r>
              <a:rPr lang="es-ES" sz="1600" dirty="0" err="1"/>
              <a:t>make</a:t>
            </a:r>
            <a:r>
              <a:rPr lang="es-ES" sz="1600" dirty="0"/>
              <a:t> a </a:t>
            </a:r>
            <a:r>
              <a:rPr lang="es-ES" sz="1600" dirty="0" err="1"/>
              <a:t>study</a:t>
            </a:r>
            <a:r>
              <a:rPr lang="es-ES" sz="1600" dirty="0"/>
              <a:t> of </a:t>
            </a:r>
            <a:r>
              <a:rPr lang="es-ES" sz="1600" dirty="0" err="1"/>
              <a:t>these</a:t>
            </a:r>
            <a:r>
              <a:rPr lang="es-ES" sz="1600" dirty="0"/>
              <a:t> </a:t>
            </a:r>
            <a:r>
              <a:rPr lang="es-ES" sz="1600" dirty="0" err="1"/>
              <a:t>elements</a:t>
            </a:r>
            <a:r>
              <a:rPr lang="es-ES" sz="1600" dirty="0"/>
              <a:t> </a:t>
            </a:r>
            <a:r>
              <a:rPr lang="es-ES" sz="1600" dirty="0" err="1"/>
              <a:t>by</a:t>
            </a:r>
            <a:r>
              <a:rPr lang="es-ES" sz="1600" dirty="0"/>
              <a:t> </a:t>
            </a:r>
            <a:r>
              <a:rPr lang="es-ES" sz="1600" dirty="0" err="1"/>
              <a:t>executing</a:t>
            </a:r>
            <a:r>
              <a:rPr lang="es-ES" sz="1600" dirty="0"/>
              <a:t> a SWOT </a:t>
            </a:r>
            <a:r>
              <a:rPr lang="es-ES" sz="1600" dirty="0" err="1"/>
              <a:t>analysis</a:t>
            </a:r>
            <a:r>
              <a:rPr lang="es-ES" sz="1600" dirty="0"/>
              <a:t> (</a:t>
            </a:r>
            <a:r>
              <a:rPr lang="es-ES" sz="1600" dirty="0" err="1"/>
              <a:t>weaknesses</a:t>
            </a:r>
            <a:r>
              <a:rPr lang="es-ES" sz="1600" dirty="0"/>
              <a:t>, </a:t>
            </a:r>
            <a:r>
              <a:rPr lang="es-ES" sz="1600" dirty="0" err="1"/>
              <a:t>threats</a:t>
            </a:r>
            <a:r>
              <a:rPr lang="es-ES" sz="1600" dirty="0"/>
              <a:t>, </a:t>
            </a:r>
            <a:r>
              <a:rPr lang="es-ES" sz="1600" dirty="0" err="1"/>
              <a:t>strengths</a:t>
            </a:r>
            <a:r>
              <a:rPr lang="es-ES" sz="1600" dirty="0"/>
              <a:t> and </a:t>
            </a:r>
            <a:r>
              <a:rPr lang="es-ES" sz="1600" dirty="0" err="1"/>
              <a:t>opportunities</a:t>
            </a:r>
            <a:r>
              <a:rPr lang="es-ES" sz="1600" dirty="0"/>
              <a:t>) of </a:t>
            </a:r>
            <a:r>
              <a:rPr lang="es-ES" sz="1600" dirty="0" err="1"/>
              <a:t>the</a:t>
            </a:r>
            <a:r>
              <a:rPr lang="es-ES" sz="1600" dirty="0"/>
              <a:t> </a:t>
            </a:r>
            <a:r>
              <a:rPr lang="es-ES" sz="1600" dirty="0" err="1"/>
              <a:t>company</a:t>
            </a:r>
            <a:r>
              <a:rPr lang="es-ES" sz="1600" dirty="0"/>
              <a:t>, </a:t>
            </a:r>
            <a:r>
              <a:rPr lang="es-ES" sz="1600" dirty="0" err="1"/>
              <a:t>before</a:t>
            </a:r>
            <a:r>
              <a:rPr lang="es-ES" sz="1600" dirty="0"/>
              <a:t> </a:t>
            </a:r>
            <a:r>
              <a:rPr lang="es-ES" sz="1600" dirty="0" err="1"/>
              <a:t>entering</a:t>
            </a:r>
            <a:r>
              <a:rPr lang="es-ES" sz="1600" dirty="0"/>
              <a:t> </a:t>
            </a:r>
            <a:r>
              <a:rPr lang="es-ES" sz="1600" dirty="0" err="1"/>
              <a:t>into</a:t>
            </a:r>
            <a:r>
              <a:rPr lang="es-ES" sz="1600" dirty="0"/>
              <a:t> </a:t>
            </a:r>
            <a:r>
              <a:rPr lang="es-ES" sz="1600" dirty="0" err="1"/>
              <a:t>important</a:t>
            </a:r>
            <a:r>
              <a:rPr lang="es-ES" sz="1600" dirty="0"/>
              <a:t> </a:t>
            </a:r>
            <a:r>
              <a:rPr lang="es-ES" sz="1600" dirty="0" err="1"/>
              <a:t>decisions</a:t>
            </a:r>
            <a:r>
              <a:rPr lang="es-ES" sz="1600" dirty="0"/>
              <a:t>.</a:t>
            </a:r>
            <a:endParaRPr lang="en-US" sz="1600" dirty="0"/>
          </a:p>
        </p:txBody>
      </p:sp>
    </p:spTree>
    <p:extLst>
      <p:ext uri="{BB962C8B-B14F-4D97-AF65-F5344CB8AC3E}">
        <p14:creationId xmlns:p14="http://schemas.microsoft.com/office/powerpoint/2010/main" val="1801449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Module 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n-US" sz="3200" b="0" dirty="0">
                <a:solidFill>
                  <a:srgbClr val="E06666"/>
                </a:solidFill>
                <a:latin typeface="Cambria"/>
                <a:ea typeface="Cambria"/>
                <a:cs typeface="Cambria"/>
                <a:sym typeface="Cambria"/>
              </a:rPr>
              <a:t>STRATEGY FOR ART-STARTUPS &amp; ART-PRENEURS &amp; ART-FIRMS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8" y="1282730"/>
            <a:ext cx="7551999" cy="2304230"/>
          </a:xfrm>
        </p:spPr>
        <p:txBody>
          <a:bodyPr/>
          <a:lstStyle/>
          <a:p>
            <a:r>
              <a:rPr lang="es-ES" b="0" dirty="0">
                <a:solidFill>
                  <a:srgbClr val="F24F4F"/>
                </a:solidFill>
                <a:latin typeface="Cambria" panose="02040503050406030204" pitchFamily="18" charset="0"/>
              </a:rPr>
              <a:t>UNIT 2</a:t>
            </a:r>
            <a:br>
              <a:rPr lang="es-ES" b="0" dirty="0">
                <a:solidFill>
                  <a:srgbClr val="F24F4F"/>
                </a:solidFill>
                <a:latin typeface="Cambria" panose="02040503050406030204" pitchFamily="18" charset="0"/>
              </a:rPr>
            </a:br>
            <a:r>
              <a:rPr lang="en-US" b="0" dirty="0">
                <a:solidFill>
                  <a:srgbClr val="F24F4F"/>
                </a:solidFill>
                <a:latin typeface="Cambria" panose="02040503050406030204" pitchFamily="18" charset="0"/>
              </a:rPr>
              <a:t>BRANDING AND COMMUNICATION  FOR COMPETITIVENESS</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Learning</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objectives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759818" cy="2471669"/>
          </a:xfrm>
        </p:spPr>
        <p:txBody>
          <a:bodyPr/>
          <a:lstStyle/>
          <a:p>
            <a:pPr lvl="0" algn="l"/>
            <a:r>
              <a:rPr lang="es-ES" sz="1600" dirty="0" err="1"/>
              <a:t>Knowing</a:t>
            </a:r>
            <a:r>
              <a:rPr lang="es-ES" sz="1600" dirty="0"/>
              <a:t> </a:t>
            </a:r>
            <a:r>
              <a:rPr lang="es-ES" sz="1600" dirty="0" err="1"/>
              <a:t>the</a:t>
            </a:r>
            <a:r>
              <a:rPr lang="es-ES" sz="1600" dirty="0"/>
              <a:t> </a:t>
            </a:r>
            <a:r>
              <a:rPr lang="es-ES" sz="1600" dirty="0" err="1"/>
              <a:t>importance</a:t>
            </a:r>
            <a:r>
              <a:rPr lang="es-ES" sz="1600" dirty="0"/>
              <a:t> of marketing and </a:t>
            </a:r>
            <a:r>
              <a:rPr lang="es-ES" sz="1600" dirty="0" err="1"/>
              <a:t>communication</a:t>
            </a:r>
            <a:r>
              <a:rPr lang="es-ES" sz="1600" dirty="0"/>
              <a:t> in </a:t>
            </a:r>
            <a:r>
              <a:rPr lang="es-ES" sz="1600" dirty="0" err="1"/>
              <a:t>the</a:t>
            </a:r>
            <a:r>
              <a:rPr lang="es-ES" sz="1600" dirty="0"/>
              <a:t> </a:t>
            </a:r>
            <a:r>
              <a:rPr lang="es-ES" sz="1600" dirty="0" err="1"/>
              <a:t>company</a:t>
            </a:r>
            <a:endParaRPr lang="es-ES" sz="1600" dirty="0"/>
          </a:p>
          <a:p>
            <a:pPr marL="139700" lvl="0" indent="0" algn="l">
              <a:buNone/>
            </a:pPr>
            <a:endParaRPr lang="es-ES" sz="1600" dirty="0"/>
          </a:p>
          <a:p>
            <a:pPr lvl="0" algn="l"/>
            <a:r>
              <a:rPr lang="es-ES" sz="1600" dirty="0" err="1"/>
              <a:t>Knowing</a:t>
            </a:r>
            <a:r>
              <a:rPr lang="es-ES" sz="1600" dirty="0"/>
              <a:t> </a:t>
            </a:r>
            <a:r>
              <a:rPr lang="es-ES" sz="1600" dirty="0" err="1"/>
              <a:t>how</a:t>
            </a:r>
            <a:r>
              <a:rPr lang="es-ES" sz="1600" dirty="0"/>
              <a:t> to </a:t>
            </a:r>
            <a:r>
              <a:rPr lang="es-ES" sz="1600" dirty="0" err="1"/>
              <a:t>differentiate</a:t>
            </a:r>
            <a:r>
              <a:rPr lang="es-ES" sz="1600" dirty="0"/>
              <a:t> </a:t>
            </a:r>
            <a:r>
              <a:rPr lang="es-ES" sz="1600" dirty="0" err="1"/>
              <a:t>concepts</a:t>
            </a:r>
            <a:r>
              <a:rPr lang="es-ES" sz="1600" dirty="0"/>
              <a:t> </a:t>
            </a:r>
            <a:r>
              <a:rPr lang="es-ES" sz="1600" dirty="0" err="1"/>
              <a:t>related</a:t>
            </a:r>
            <a:r>
              <a:rPr lang="es-ES" sz="1600" dirty="0"/>
              <a:t> to </a:t>
            </a:r>
            <a:r>
              <a:rPr lang="es-ES" sz="1600" dirty="0" err="1"/>
              <a:t>brand</a:t>
            </a:r>
            <a:r>
              <a:rPr lang="es-ES" sz="1600" dirty="0"/>
              <a:t> </a:t>
            </a:r>
            <a:r>
              <a:rPr lang="es-ES" sz="1600" dirty="0" err="1"/>
              <a:t>management</a:t>
            </a:r>
            <a:endParaRPr lang="es-ES" sz="1600" dirty="0"/>
          </a:p>
          <a:p>
            <a:pPr marL="139700" lvl="0" indent="0" algn="l">
              <a:buNone/>
            </a:pPr>
            <a:endParaRPr lang="es-ES" sz="1600" dirty="0"/>
          </a:p>
          <a:p>
            <a:pPr lvl="0" algn="l"/>
            <a:r>
              <a:rPr lang="it-IT" sz="1600" dirty="0"/>
              <a:t>Differentiating </a:t>
            </a:r>
            <a:r>
              <a:rPr lang="es-ES" sz="1600" dirty="0" err="1"/>
              <a:t>between</a:t>
            </a:r>
            <a:r>
              <a:rPr lang="es-ES" sz="1600" dirty="0"/>
              <a:t> </a:t>
            </a:r>
            <a:r>
              <a:rPr lang="es-ES" sz="1600" dirty="0" err="1"/>
              <a:t>communication</a:t>
            </a:r>
            <a:r>
              <a:rPr lang="es-ES" sz="1600" dirty="0"/>
              <a:t> and marketing </a:t>
            </a:r>
            <a:r>
              <a:rPr lang="es-ES" sz="1600" dirty="0" err="1"/>
              <a:t>functionalities</a:t>
            </a:r>
            <a:endParaRPr lang="es-ES" sz="1600" dirty="0"/>
          </a:p>
          <a:p>
            <a:pPr lvl="0" algn="l"/>
            <a:endParaRPr lang="es-ES" sz="1600" dirty="0"/>
          </a:p>
          <a:p>
            <a:pPr lvl="0" algn="l"/>
            <a:r>
              <a:rPr lang="es-ES" sz="1600" dirty="0" err="1"/>
              <a:t>Focusing</a:t>
            </a:r>
            <a:r>
              <a:rPr lang="es-ES" sz="1600" dirty="0"/>
              <a:t> </a:t>
            </a:r>
            <a:r>
              <a:rPr lang="es-ES" sz="1600" dirty="0" err="1"/>
              <a:t>on</a:t>
            </a:r>
            <a:r>
              <a:rPr lang="es-ES" sz="1600" dirty="0"/>
              <a:t> </a:t>
            </a:r>
            <a:r>
              <a:rPr lang="es-ES" sz="1600" dirty="0" err="1"/>
              <a:t>the</a:t>
            </a:r>
            <a:r>
              <a:rPr lang="es-ES" sz="1600" dirty="0"/>
              <a:t> </a:t>
            </a:r>
            <a:r>
              <a:rPr lang="es-ES" sz="1600" dirty="0" err="1"/>
              <a:t>elements</a:t>
            </a:r>
            <a:r>
              <a:rPr lang="es-ES" sz="1600" dirty="0"/>
              <a:t> of </a:t>
            </a:r>
            <a:r>
              <a:rPr lang="es-ES" sz="1600" dirty="0" err="1"/>
              <a:t>business</a:t>
            </a:r>
            <a:r>
              <a:rPr lang="es-ES" sz="1600" dirty="0"/>
              <a:t> </a:t>
            </a:r>
            <a:r>
              <a:rPr lang="es-ES" sz="1600" dirty="0" err="1"/>
              <a:t>management</a:t>
            </a:r>
            <a:r>
              <a:rPr lang="es-ES" sz="1600" dirty="0"/>
              <a:t>, </a:t>
            </a:r>
            <a:r>
              <a:rPr lang="es-ES" sz="1600" dirty="0" err="1"/>
              <a:t>advertising</a:t>
            </a:r>
            <a:r>
              <a:rPr lang="es-ES" sz="1600" dirty="0"/>
              <a:t>, </a:t>
            </a:r>
            <a:r>
              <a:rPr lang="es-ES" sz="1600" dirty="0" err="1"/>
              <a:t>public</a:t>
            </a:r>
            <a:r>
              <a:rPr lang="es-ES" sz="1600" dirty="0"/>
              <a:t> </a:t>
            </a:r>
            <a:r>
              <a:rPr lang="es-ES" sz="1600" dirty="0" err="1"/>
              <a:t>relations</a:t>
            </a:r>
            <a:r>
              <a:rPr lang="es-ES" sz="1600" dirty="0"/>
              <a:t> and marketing</a:t>
            </a:r>
          </a:p>
          <a:p>
            <a:pPr lvl="0" algn="l"/>
            <a:endParaRPr lang="es-ES" sz="1600" dirty="0"/>
          </a:p>
          <a:p>
            <a:endParaRPr lang="es-ES" sz="1600" dirty="0"/>
          </a:p>
        </p:txBody>
      </p:sp>
      <p:sp>
        <p:nvSpPr>
          <p:cNvPr id="4" name="3 CuadroTexto"/>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a:solidFill>
                  <a:srgbClr val="F24F4F"/>
                </a:solidFill>
                <a:latin typeface="Cambria" panose="02040503050406030204" pitchFamily="18" charset="0"/>
              </a:rPr>
              <a:t>Branding for </a:t>
            </a:r>
            <a:r>
              <a:rPr lang="en-GB" sz="3200" dirty="0" err="1">
                <a:solidFill>
                  <a:srgbClr val="F24F4F"/>
                </a:solidFill>
                <a:latin typeface="Cambria" panose="02040503050406030204" pitchFamily="18" charset="0"/>
              </a:rPr>
              <a:t>Art&amp;Craft</a:t>
            </a:r>
            <a:r>
              <a:rPr lang="en-GB" sz="3200" dirty="0">
                <a:solidFill>
                  <a:srgbClr val="F24F4F"/>
                </a:solidFill>
                <a:latin typeface="Cambria" panose="02040503050406030204" pitchFamily="18" charset="0"/>
              </a:rPr>
              <a:t> microenterprises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530220"/>
            <a:ext cx="8215503" cy="3540543"/>
          </a:xfrm>
        </p:spPr>
        <p:txBody>
          <a:bodyPr/>
          <a:lstStyle/>
          <a:p>
            <a:pPr lvl="0" algn="l"/>
            <a:r>
              <a:rPr lang="es-ES" sz="1600" dirty="0" err="1"/>
              <a:t>The</a:t>
            </a:r>
            <a:r>
              <a:rPr lang="es-ES" sz="1600" dirty="0"/>
              <a:t> logo </a:t>
            </a:r>
            <a:r>
              <a:rPr lang="es-ES" sz="1600" dirty="0" err="1"/>
              <a:t>is</a:t>
            </a:r>
            <a:r>
              <a:rPr lang="es-ES" sz="1600" dirty="0"/>
              <a:t> </a:t>
            </a:r>
            <a:r>
              <a:rPr lang="es-ES" sz="1600" dirty="0" err="1"/>
              <a:t>an</a:t>
            </a:r>
            <a:r>
              <a:rPr lang="es-ES" sz="1600" dirty="0"/>
              <a:t> </a:t>
            </a:r>
            <a:r>
              <a:rPr lang="es-ES" sz="1600" dirty="0" err="1"/>
              <a:t>expression</a:t>
            </a:r>
            <a:r>
              <a:rPr lang="es-ES" sz="1600" dirty="0"/>
              <a:t> of </a:t>
            </a:r>
            <a:r>
              <a:rPr lang="es-ES" sz="1600" dirty="0" err="1"/>
              <a:t>the</a:t>
            </a:r>
            <a:r>
              <a:rPr lang="es-ES" sz="1600" dirty="0"/>
              <a:t> </a:t>
            </a:r>
            <a:r>
              <a:rPr lang="es-ES" sz="1600" dirty="0" err="1"/>
              <a:t>brand</a:t>
            </a:r>
            <a:r>
              <a:rPr lang="es-ES" sz="1600" dirty="0"/>
              <a:t>, </a:t>
            </a:r>
            <a:r>
              <a:rPr lang="es-ES" sz="1600" dirty="0" err="1"/>
              <a:t>which</a:t>
            </a:r>
            <a:r>
              <a:rPr lang="es-ES" sz="1600" dirty="0"/>
              <a:t> </a:t>
            </a:r>
            <a:r>
              <a:rPr lang="es-ES" sz="1600" dirty="0" err="1"/>
              <a:t>associates</a:t>
            </a:r>
            <a:r>
              <a:rPr lang="es-ES" sz="1600" dirty="0"/>
              <a:t> </a:t>
            </a:r>
            <a:r>
              <a:rPr lang="es-ES" sz="1600" dirty="0" err="1"/>
              <a:t>some</a:t>
            </a:r>
            <a:r>
              <a:rPr lang="es-ES" sz="1600" dirty="0"/>
              <a:t> </a:t>
            </a:r>
            <a:r>
              <a:rPr lang="es-ES" sz="1600" dirty="0" err="1"/>
              <a:t>values</a:t>
            </a:r>
            <a:r>
              <a:rPr lang="es-ES" sz="1600" dirty="0"/>
              <a:t> ​​of </a:t>
            </a:r>
            <a:r>
              <a:rPr lang="es-ES" sz="1600" dirty="0" err="1"/>
              <a:t>the</a:t>
            </a:r>
            <a:r>
              <a:rPr lang="es-ES" sz="1600" dirty="0"/>
              <a:t> </a:t>
            </a:r>
            <a:r>
              <a:rPr lang="es-ES" sz="1600" dirty="0" err="1"/>
              <a:t>company</a:t>
            </a:r>
            <a:r>
              <a:rPr lang="es-ES" sz="1600" dirty="0"/>
              <a:t>, </a:t>
            </a:r>
            <a:r>
              <a:rPr lang="es-ES" sz="1600" dirty="0" err="1"/>
              <a:t>through</a:t>
            </a:r>
            <a:r>
              <a:rPr lang="es-ES" sz="1600" dirty="0"/>
              <a:t> </a:t>
            </a:r>
            <a:r>
              <a:rPr lang="es-ES" sz="1600" dirty="0" err="1"/>
              <a:t>the</a:t>
            </a:r>
            <a:r>
              <a:rPr lang="es-ES" sz="1600" dirty="0"/>
              <a:t> </a:t>
            </a:r>
            <a:r>
              <a:rPr lang="es-ES" sz="1600" dirty="0" err="1"/>
              <a:t>image</a:t>
            </a:r>
            <a:r>
              <a:rPr lang="es-ES" sz="1600" dirty="0"/>
              <a:t>. </a:t>
            </a:r>
            <a:r>
              <a:rPr lang="es-ES" sz="1600" dirty="0" err="1"/>
              <a:t>The</a:t>
            </a:r>
            <a:r>
              <a:rPr lang="es-ES" sz="1600" dirty="0"/>
              <a:t> </a:t>
            </a:r>
            <a:r>
              <a:rPr lang="es-ES" sz="1600" dirty="0" err="1"/>
              <a:t>image</a:t>
            </a:r>
            <a:r>
              <a:rPr lang="es-ES" sz="1600" dirty="0"/>
              <a:t> </a:t>
            </a:r>
            <a:r>
              <a:rPr lang="es-ES" sz="1600" dirty="0" err="1"/>
              <a:t>is</a:t>
            </a:r>
            <a:r>
              <a:rPr lang="es-ES" sz="1600" dirty="0"/>
              <a:t> a </a:t>
            </a:r>
            <a:r>
              <a:rPr lang="es-ES" sz="1600" dirty="0" err="1"/>
              <a:t>plot</a:t>
            </a:r>
            <a:r>
              <a:rPr lang="es-ES" sz="1600" dirty="0"/>
              <a:t> of </a:t>
            </a:r>
            <a:r>
              <a:rPr lang="es-ES" sz="1600" dirty="0" err="1"/>
              <a:t>the</a:t>
            </a:r>
            <a:r>
              <a:rPr lang="es-ES" sz="1600" dirty="0"/>
              <a:t> </a:t>
            </a:r>
            <a:r>
              <a:rPr lang="es-ES" sz="1600" dirty="0" err="1"/>
              <a:t>public</a:t>
            </a:r>
            <a:r>
              <a:rPr lang="es-ES" sz="1600" dirty="0"/>
              <a:t>, </a:t>
            </a:r>
            <a:r>
              <a:rPr lang="es-ES" sz="1600" dirty="0" err="1"/>
              <a:t>while</a:t>
            </a:r>
            <a:r>
              <a:rPr lang="es-ES" sz="1600" dirty="0"/>
              <a:t> </a:t>
            </a:r>
            <a:r>
              <a:rPr lang="es-ES" sz="1600" dirty="0" err="1"/>
              <a:t>the</a:t>
            </a:r>
            <a:r>
              <a:rPr lang="es-ES" sz="1600" dirty="0"/>
              <a:t> </a:t>
            </a:r>
            <a:r>
              <a:rPr lang="es-ES" sz="1600" dirty="0" err="1"/>
              <a:t>identity</a:t>
            </a:r>
            <a:r>
              <a:rPr lang="es-ES" sz="1600" dirty="0"/>
              <a:t> </a:t>
            </a:r>
            <a:r>
              <a:rPr lang="es-ES" sz="1600" dirty="0" err="1"/>
              <a:t>is</a:t>
            </a:r>
            <a:r>
              <a:rPr lang="es-ES" sz="1600" dirty="0"/>
              <a:t> a </a:t>
            </a:r>
            <a:r>
              <a:rPr lang="es-ES" sz="1600" dirty="0" err="1"/>
              <a:t>plot</a:t>
            </a:r>
            <a:r>
              <a:rPr lang="es-ES" sz="1600" dirty="0"/>
              <a:t> of </a:t>
            </a:r>
            <a:r>
              <a:rPr lang="es-ES" sz="1600" dirty="0" err="1"/>
              <a:t>the</a:t>
            </a:r>
            <a:r>
              <a:rPr lang="es-ES" sz="1600" dirty="0"/>
              <a:t> </a:t>
            </a:r>
            <a:r>
              <a:rPr lang="es-ES" sz="1600" dirty="0" err="1"/>
              <a:t>company</a:t>
            </a:r>
            <a:r>
              <a:rPr lang="es-ES" sz="1600" dirty="0"/>
              <a:t>. </a:t>
            </a:r>
            <a:r>
              <a:rPr lang="es-ES" sz="1600" dirty="0" err="1"/>
              <a:t>They</a:t>
            </a:r>
            <a:r>
              <a:rPr lang="es-ES" sz="1600" dirty="0"/>
              <a:t> are </a:t>
            </a:r>
            <a:r>
              <a:rPr lang="es-ES" sz="1600" dirty="0" err="1"/>
              <a:t>related</a:t>
            </a:r>
            <a:r>
              <a:rPr lang="es-ES" sz="1600" dirty="0"/>
              <a:t>, </a:t>
            </a:r>
            <a:r>
              <a:rPr lang="es-ES" sz="1600" dirty="0" err="1"/>
              <a:t>but</a:t>
            </a:r>
            <a:r>
              <a:rPr lang="es-ES" sz="1600" dirty="0"/>
              <a:t> </a:t>
            </a:r>
            <a:r>
              <a:rPr lang="es-ES" sz="1600" dirty="0" err="1"/>
              <a:t>they</a:t>
            </a:r>
            <a:r>
              <a:rPr lang="es-ES" sz="1600" dirty="0"/>
              <a:t> are </a:t>
            </a:r>
            <a:r>
              <a:rPr lang="es-ES" sz="1600" dirty="0" err="1"/>
              <a:t>different</a:t>
            </a:r>
            <a:r>
              <a:rPr lang="es-ES" sz="1600" dirty="0"/>
              <a:t>. </a:t>
            </a:r>
          </a:p>
          <a:p>
            <a:pPr algn="l"/>
            <a:r>
              <a:rPr lang="es-ES" sz="1600" dirty="0" err="1"/>
              <a:t>Being</a:t>
            </a:r>
            <a:r>
              <a:rPr lang="es-ES" sz="1600" dirty="0"/>
              <a:t> </a:t>
            </a:r>
            <a:r>
              <a:rPr lang="es-ES" sz="1600" dirty="0" err="1"/>
              <a:t>able</a:t>
            </a:r>
            <a:r>
              <a:rPr lang="es-ES" sz="1600" dirty="0"/>
              <a:t> to </a:t>
            </a:r>
            <a:r>
              <a:rPr lang="es-ES" sz="1600" dirty="0" err="1"/>
              <a:t>differentiate</a:t>
            </a:r>
            <a:r>
              <a:rPr lang="es-ES" sz="1600" dirty="0"/>
              <a:t> </a:t>
            </a:r>
            <a:r>
              <a:rPr lang="es-ES" sz="1600" dirty="0" err="1"/>
              <a:t>our</a:t>
            </a:r>
            <a:r>
              <a:rPr lang="es-ES" sz="1600" dirty="0"/>
              <a:t> </a:t>
            </a:r>
            <a:r>
              <a:rPr lang="es-ES" sz="1600" dirty="0" err="1"/>
              <a:t>company</a:t>
            </a:r>
            <a:r>
              <a:rPr lang="es-ES" sz="1600" dirty="0"/>
              <a:t> </a:t>
            </a:r>
            <a:r>
              <a:rPr lang="es-ES" sz="1600" dirty="0" err="1"/>
              <a:t>from</a:t>
            </a:r>
            <a:r>
              <a:rPr lang="es-ES" sz="1600" dirty="0"/>
              <a:t> </a:t>
            </a:r>
            <a:r>
              <a:rPr lang="es-ES" sz="1600" dirty="0" err="1"/>
              <a:t>the</a:t>
            </a:r>
            <a:r>
              <a:rPr lang="es-ES" sz="1600" dirty="0"/>
              <a:t> </a:t>
            </a:r>
            <a:r>
              <a:rPr lang="es-ES" sz="1600" dirty="0" err="1"/>
              <a:t>rest</a:t>
            </a:r>
            <a:r>
              <a:rPr lang="es-ES" sz="1600" dirty="0"/>
              <a:t> of </a:t>
            </a:r>
            <a:r>
              <a:rPr lang="es-ES" sz="1600" dirty="0" err="1"/>
              <a:t>the</a:t>
            </a:r>
            <a:r>
              <a:rPr lang="es-ES" sz="1600" dirty="0"/>
              <a:t> </a:t>
            </a:r>
            <a:r>
              <a:rPr lang="es-ES" sz="1600" dirty="0" err="1"/>
              <a:t>competitors</a:t>
            </a:r>
            <a:r>
              <a:rPr lang="es-ES" sz="1600" dirty="0"/>
              <a:t> </a:t>
            </a:r>
            <a:r>
              <a:rPr lang="es-ES" sz="1600" dirty="0" err="1"/>
              <a:t>we</a:t>
            </a:r>
            <a:r>
              <a:rPr lang="es-ES" sz="1600" dirty="0"/>
              <a:t> </a:t>
            </a:r>
            <a:r>
              <a:rPr lang="es-ES" sz="1600" dirty="0" err="1"/>
              <a:t>have</a:t>
            </a:r>
            <a:r>
              <a:rPr lang="es-ES" sz="1600" dirty="0"/>
              <a:t> to </a:t>
            </a:r>
            <a:r>
              <a:rPr lang="es-ES" sz="1600" dirty="0" err="1"/>
              <a:t>carry</a:t>
            </a:r>
            <a:r>
              <a:rPr lang="es-ES" sz="1600" dirty="0"/>
              <a:t> </a:t>
            </a:r>
            <a:r>
              <a:rPr lang="es-ES" sz="1600" dirty="0" err="1"/>
              <a:t>out</a:t>
            </a:r>
            <a:r>
              <a:rPr lang="es-ES" sz="1600" dirty="0"/>
              <a:t> a </a:t>
            </a:r>
            <a:r>
              <a:rPr lang="es-ES" sz="1600" dirty="0" err="1"/>
              <a:t>good</a:t>
            </a:r>
            <a:r>
              <a:rPr lang="es-ES" sz="1600" dirty="0"/>
              <a:t> </a:t>
            </a:r>
            <a:r>
              <a:rPr lang="es-ES" sz="1600" dirty="0" err="1"/>
              <a:t>brand</a:t>
            </a:r>
            <a:r>
              <a:rPr lang="es-ES" sz="1600" dirty="0"/>
              <a:t> </a:t>
            </a:r>
            <a:r>
              <a:rPr lang="es-ES" sz="1600" dirty="0" err="1"/>
              <a:t>management</a:t>
            </a:r>
            <a:endParaRPr lang="es-ES" sz="1600" dirty="0"/>
          </a:p>
          <a:p>
            <a:pPr algn="l"/>
            <a:r>
              <a:rPr lang="it-IT" sz="1600" dirty="0"/>
              <a:t>Being effective a logo has to have a number of features, such as: brevity, easy to read, that is pleasant to pronounce, rememberable, among others. </a:t>
            </a:r>
          </a:p>
          <a:p>
            <a:pPr algn="l"/>
            <a:r>
              <a:rPr lang="it-IT" sz="1600" u="sng" dirty="0"/>
              <a:t>Isototype</a:t>
            </a:r>
            <a:r>
              <a:rPr lang="it-IT" sz="1600" dirty="0"/>
              <a:t>, which is the symbolic part (without text) of the brand, and </a:t>
            </a:r>
            <a:r>
              <a:rPr lang="it-IT" sz="1600" u="sng" dirty="0"/>
              <a:t>Imagotype</a:t>
            </a:r>
            <a:r>
              <a:rPr lang="it-IT" sz="1600" dirty="0"/>
              <a:t>, which is the iconic-textual set in which text and symbol are clearly differentiated (they can work separately). </a:t>
            </a:r>
            <a:r>
              <a:rPr lang="it-IT" sz="1600" u="sng" dirty="0"/>
              <a:t>Isologo</a:t>
            </a:r>
            <a:r>
              <a:rPr lang="it-IT" sz="1600" dirty="0"/>
              <a:t>, which is the combination, text and image that are fused in the same block.</a:t>
            </a:r>
            <a:endParaRPr lang="es-ES" sz="1600" dirty="0"/>
          </a:p>
          <a:p>
            <a:pPr algn="l"/>
            <a:endParaRPr lang="es-ES" sz="1600" dirty="0"/>
          </a:p>
          <a:p>
            <a:pPr marL="139700" indent="0" algn="l">
              <a:buNone/>
            </a:pPr>
            <a:endParaRPr lang="es-ES" sz="1600" dirty="0"/>
          </a:p>
          <a:p>
            <a:pPr marL="139700" lvl="0" indent="0" algn="l">
              <a:buNone/>
            </a:pPr>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1897588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pPr algn="ctr"/>
            <a:r>
              <a:rPr lang="en-GB" sz="3200" dirty="0">
                <a:solidFill>
                  <a:srgbClr val="F24F4F"/>
                </a:solidFill>
                <a:latin typeface="Cambria" panose="02040503050406030204" pitchFamily="18" charset="0"/>
              </a:rPr>
              <a:t>Image, identity and reputation</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it-IT" sz="1600" dirty="0"/>
              <a:t>Image is the common conception from which audiences will judge the company.</a:t>
            </a:r>
            <a:endParaRPr lang="es-ES" sz="1600" dirty="0"/>
          </a:p>
          <a:p>
            <a:pPr algn="l"/>
            <a:r>
              <a:rPr lang="it-IT" sz="1600" dirty="0"/>
              <a:t>Identity consists in projecting, through an internal and external communications program, the set of systems, structures and values ​​that predominate in the company. </a:t>
            </a:r>
            <a:endParaRPr lang="es-ES" sz="1600" dirty="0"/>
          </a:p>
          <a:p>
            <a:pPr algn="l"/>
            <a:r>
              <a:rPr lang="it-IT" sz="1600" dirty="0"/>
              <a:t>Reputation is the perceptual representation of the company's past actions and future expectations that describe the firm's general appeal to its key interest groups when compared to its main rivals.</a:t>
            </a:r>
            <a:endParaRPr lang="es-ES" sz="1600" dirty="0"/>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en-GB" sz="3200" dirty="0">
                <a:solidFill>
                  <a:srgbClr val="F24F4F"/>
                </a:solidFill>
                <a:latin typeface="Cambria" panose="02040503050406030204" pitchFamily="18" charset="0"/>
              </a:rPr>
              <a:t>Image, identity and reputation</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it-IT" sz="1600" dirty="0"/>
              <a:t>Image is the common conception from which audiences will judge the company.</a:t>
            </a:r>
            <a:endParaRPr lang="es-ES" sz="1600" dirty="0"/>
          </a:p>
          <a:p>
            <a:pPr algn="l"/>
            <a:r>
              <a:rPr lang="it-IT" sz="1600" dirty="0"/>
              <a:t>Identity consists in projecting, through an internal and external communications program, the set of systems, structures and values ​​that predominate in the company. </a:t>
            </a:r>
            <a:endParaRPr lang="es-ES" sz="1600" dirty="0"/>
          </a:p>
          <a:p>
            <a:pPr algn="l"/>
            <a:r>
              <a:rPr lang="it-IT" sz="1600" dirty="0"/>
              <a:t>Reputation is the perceptual representation of the company's past actions and future expectations that describe the firm's general appeal to its key interest groups when compared to its main rivals.</a:t>
            </a:r>
            <a:endParaRPr lang="es-ES" sz="1600" dirty="0"/>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843422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en-GB" sz="3200" dirty="0">
                <a:solidFill>
                  <a:srgbClr val="F24F4F"/>
                </a:solidFill>
                <a:latin typeface="Cambria" panose="02040503050406030204" pitchFamily="18" charset="0"/>
              </a:rPr>
              <a:t>Commercial Direction</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en-US" sz="1600" dirty="0"/>
              <a:t>For an adequate management of the commercial management, it is necessary to have an analysis of the commercial system, design of strategies, and an adequate organization and coordination of the commercial management</a:t>
            </a:r>
            <a:r>
              <a:rPr lang="es-ES" sz="1600" dirty="0"/>
              <a:t>.</a:t>
            </a:r>
          </a:p>
          <a:p>
            <a:pPr marL="139700" indent="0" algn="l">
              <a:buNone/>
            </a:pPr>
            <a:endParaRPr lang="es-ES" sz="1600" dirty="0"/>
          </a:p>
          <a:p>
            <a:pPr algn="l"/>
            <a:r>
              <a:rPr lang="it-IT" sz="1600" dirty="0"/>
              <a:t>The commercial direction is in certain problems as they are, because the system contains a large number of variables. In addition, sometimes, there is a difficulty in determining the demand response, competing effects, multiple territories and multiple products, many objectives, etc.</a:t>
            </a:r>
            <a:endParaRPr lang="es-ES" sz="1600" dirty="0"/>
          </a:p>
          <a:p>
            <a:pPr marL="139700" indent="0" algn="l">
              <a:buNone/>
            </a:pPr>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Tree>
    <p:extLst>
      <p:ext uri="{BB962C8B-B14F-4D97-AF65-F5344CB8AC3E}">
        <p14:creationId xmlns:p14="http://schemas.microsoft.com/office/powerpoint/2010/main" val="2951623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Public</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Relations</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err="1"/>
              <a:t>Unit</a:t>
            </a:r>
            <a:r>
              <a:rPr lang="es-ES" dirty="0"/>
              <a:t> 2. </a:t>
            </a:r>
            <a:r>
              <a:rPr lang="en-GB" dirty="0"/>
              <a:t>BRANDING AND COMPUNICATION FOR COMPETITIVENESS</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r>
              <a:rPr lang="it-IT" sz="1600" dirty="0"/>
              <a:t>Public relations is a communication tool, whose objective is the modification of attitudes towards a brand, product, service or idea. </a:t>
            </a:r>
          </a:p>
          <a:p>
            <a:pPr algn="l"/>
            <a:r>
              <a:rPr lang="it-IT" sz="1600" dirty="0"/>
              <a:t>Organization of events can be public relations, where the brand wants its audience to improve the image they have of it, without paying an advertising fee. </a:t>
            </a:r>
          </a:p>
          <a:p>
            <a:pPr algn="l"/>
            <a:r>
              <a:rPr lang="it-IT" sz="1600" dirty="0"/>
              <a:t>Through these events, a press release is sent, and the media publish that news, where the company or brand is the protagonist. It´s called Publicity. </a:t>
            </a:r>
          </a:p>
          <a:p>
            <a:pPr algn="l"/>
            <a:endParaRPr lang="es-ES" sz="1600" dirty="0"/>
          </a:p>
          <a:p>
            <a:pPr lvl="0" algn="l"/>
            <a:endParaRPr lang="es-ES" sz="1600" dirty="0"/>
          </a:p>
        </p:txBody>
      </p:sp>
    </p:spTree>
    <p:extLst>
      <p:ext uri="{BB962C8B-B14F-4D97-AF65-F5344CB8AC3E}">
        <p14:creationId xmlns:p14="http://schemas.microsoft.com/office/powerpoint/2010/main" val="223152726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4378</TotalTime>
  <Words>1667</Words>
  <Application>Microsoft Office PowerPoint</Application>
  <PresentationFormat>On-screen Show (16:9)</PresentationFormat>
  <Paragraphs>116</Paragraphs>
  <Slides>15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Garamond</vt:lpstr>
      <vt:lpstr>EB Garamond</vt:lpstr>
      <vt:lpstr>EB Garamond Medium</vt:lpstr>
      <vt:lpstr>Cambria</vt:lpstr>
      <vt:lpstr>Arial</vt:lpstr>
      <vt:lpstr>Century Gothic</vt:lpstr>
      <vt:lpstr>Simple Light</vt:lpstr>
      <vt:lpstr> ARTCademy “Arts and Crafts Academy”</vt:lpstr>
      <vt:lpstr>Module 2  STRATEGY FOR ART-STARTUPS &amp; ART-PRENEURS &amp; ART-FIRMS</vt:lpstr>
      <vt:lpstr>UNIT 2 BRANDING AND COMMUNICATION  FOR COMPETITIVENESS</vt:lpstr>
      <vt:lpstr>Learning objectives</vt:lpstr>
      <vt:lpstr>Branding for Art&amp;Craft microenterprises</vt:lpstr>
      <vt:lpstr>Image, identity and reputation</vt:lpstr>
      <vt:lpstr>Image, identity and reputation</vt:lpstr>
      <vt:lpstr>Commercial Direction</vt:lpstr>
      <vt:lpstr>Public Relations</vt:lpstr>
      <vt:lpstr>Advertising</vt:lpstr>
      <vt:lpstr>Advertising</vt:lpstr>
      <vt:lpstr>Introduction to Marketing</vt:lpstr>
      <vt:lpstr>Introduction to Marketing</vt:lpstr>
      <vt:lpstr>Introduction to Marketing</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Demetra Panaretou</cp:lastModifiedBy>
  <cp:revision>58</cp:revision>
  <dcterms:modified xsi:type="dcterms:W3CDTF">2019-12-13T08:17:51Z</dcterms:modified>
</cp:coreProperties>
</file>