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2"/>
  </p:notesMasterIdLst>
  <p:sldIdLst>
    <p:sldId id="256" r:id="rId2"/>
    <p:sldId id="272" r:id="rId3"/>
    <p:sldId id="283" r:id="rId4"/>
    <p:sldId id="275" r:id="rId5"/>
    <p:sldId id="287" r:id="rId6"/>
    <p:sldId id="300" r:id="rId7"/>
    <p:sldId id="301" r:id="rId8"/>
    <p:sldId id="299" r:id="rId9"/>
    <p:sldId id="282" r:id="rId10"/>
    <p:sldId id="274" r:id="rId11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3"/>
      <p:bold r:id="rId14"/>
      <p:italic r:id="rId15"/>
      <p:boldItalic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EB Garamond" panose="020B0604020202020204" charset="0"/>
      <p:regular r:id="rId21"/>
      <p:bold r:id="rId22"/>
      <p:italic r:id="rId23"/>
      <p:boldItalic r:id="rId24"/>
    </p:embeddedFont>
    <p:embeddedFont>
      <p:font typeface="EB Garamond Medium" panose="020B0604020202020204" charset="0"/>
      <p:regular r:id="rId25"/>
      <p:bold r:id="rId26"/>
      <p:italic r:id="rId27"/>
      <p:boldItalic r:id="rId28"/>
    </p:embeddedFont>
    <p:embeddedFont>
      <p:font typeface="Garamond" panose="02020404030301010803" pitchFamily="18" charset="0"/>
      <p:regular r:id="rId29"/>
      <p:bold r:id="rId30"/>
      <p: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4367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2015800"/>
            <a:ext cx="4842172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lvl="0">
              <a:buSzPts val="1100"/>
            </a:pP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ART</a:t>
            </a:r>
            <a:r>
              <a:rPr lang="sk-SK" sz="2400" b="0" dirty="0">
                <a:latin typeface="Cambria"/>
                <a:ea typeface="Cambria"/>
                <a:cs typeface="Cambria"/>
                <a:sym typeface="Cambria"/>
              </a:rPr>
              <a:t>k</a:t>
            </a: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ad</a:t>
            </a:r>
            <a:r>
              <a:rPr lang="sk-SK" sz="2400" b="0" dirty="0" err="1">
                <a:latin typeface="Cambria"/>
                <a:ea typeface="Cambria"/>
                <a:cs typeface="Cambria"/>
                <a:sym typeface="Cambria"/>
              </a:rPr>
              <a:t>émia</a:t>
            </a: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sk-SK" sz="2400" b="0" dirty="0">
                <a:latin typeface="Cambria"/>
                <a:ea typeface="Cambria"/>
                <a:cs typeface="Cambria"/>
                <a:sym typeface="Cambria"/>
              </a:rPr>
            </a:br>
            <a:r>
              <a:rPr lang="pt-BR" sz="2400" b="0" dirty="0">
                <a:latin typeface="Cambria"/>
                <a:ea typeface="Cambria"/>
                <a:cs typeface="Cambria"/>
                <a:sym typeface="Cambria"/>
              </a:rPr>
              <a:t>“Akadémia umení a remesiel”</a:t>
            </a: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”</a:t>
            </a:r>
            <a:endParaRPr sz="2400" dirty="0">
              <a:solidFill>
                <a:srgbClr val="E06666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6F06DE5-45FC-444B-8859-B68E60C3FBBD}"/>
              </a:ext>
            </a:extLst>
          </p:cNvPr>
          <p:cNvSpPr/>
          <p:nvPr/>
        </p:nvSpPr>
        <p:spPr>
          <a:xfrm>
            <a:off x="1844062" y="3929971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k-SK" cap="all" dirty="0" err="1">
                <a:solidFill>
                  <a:srgbClr val="E06666"/>
                </a:solidFill>
                <a:latin typeface="Cambria"/>
              </a:rPr>
              <a:t>SAda</a:t>
            </a:r>
            <a:r>
              <a:rPr lang="sk-SK" cap="all" dirty="0">
                <a:solidFill>
                  <a:srgbClr val="E06666"/>
                </a:solidFill>
                <a:latin typeface="Cambria"/>
              </a:rPr>
              <a:t> nástrojov pre umelecké startupy</a:t>
            </a:r>
            <a:r>
              <a:rPr lang="es-ES" cap="all" dirty="0">
                <a:solidFill>
                  <a:srgbClr val="E06666"/>
                </a:solidFill>
                <a:latin typeface="Cambria"/>
              </a:rPr>
              <a:t> </a:t>
            </a:r>
            <a:endParaRPr lang="sk-SK" cap="all" dirty="0">
              <a:solidFill>
                <a:srgbClr val="E06666"/>
              </a:solidFill>
              <a:latin typeface="Cambria"/>
            </a:endParaRPr>
          </a:p>
          <a:p>
            <a:pPr lvl="0"/>
            <a:r>
              <a:rPr lang="sk-SK" cap="all" dirty="0">
                <a:solidFill>
                  <a:srgbClr val="E06666"/>
                </a:solidFill>
                <a:latin typeface="Cambria"/>
                <a:sym typeface="Cambria"/>
              </a:rPr>
              <a:t>Obchodná a ekonomická životaschopnosť</a:t>
            </a:r>
            <a:endParaRPr lang="sk-SK" cap="al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4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ĎAKUJEME</a:t>
            </a:r>
            <a:r>
              <a:rPr lang="es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470996" y="1780223"/>
            <a:ext cx="723934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 1.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3200" b="0" cap="all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Obchodná a ekonomická životaschopnosť</a:t>
            </a:r>
            <a:endParaRPr sz="3200" b="0" cap="all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1018675"/>
            <a:ext cx="7386188" cy="1263600"/>
          </a:xfrm>
        </p:spPr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SEKCIA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 1. FINANČNÁ ŽIVOTASCHOPNOSŤ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80564BED-2ABD-4EFE-BF39-AE5A8409C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Čo je súvaha</a:t>
            </a:r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?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00458" y="1589282"/>
            <a:ext cx="7138200" cy="3001987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dirty="0"/>
              <a:t>Účtovný výkaz, ktorý odráža situáciu spoločnosti v danom čase sa nazýva SÚVAHA.</a:t>
            </a:r>
          </a:p>
          <a:p>
            <a:pPr marL="139700" lvl="0" indent="0" algn="l">
              <a:buNone/>
            </a:pPr>
            <a:r>
              <a:rPr lang="sk-SK" dirty="0"/>
              <a:t>Vykazuje sa v týchto základných skupinách</a:t>
            </a:r>
            <a:r>
              <a:rPr lang="en-GB" dirty="0"/>
              <a:t>:</a:t>
            </a:r>
            <a:endParaRPr lang="sk-SK" dirty="0"/>
          </a:p>
          <a:p>
            <a:pPr marL="139700" lvl="0" indent="0" algn="l">
              <a:buNone/>
            </a:pPr>
            <a:endParaRPr lang="en-GB" dirty="0"/>
          </a:p>
          <a:p>
            <a:pPr marL="139700" lvl="0" indent="0" algn="l">
              <a:buNone/>
            </a:pPr>
            <a:r>
              <a:rPr lang="sk-SK" dirty="0"/>
              <a:t>1- Aktíva: čo má spoločnosť v majetku. Napr.: priestory, stroje, licencie, peniaze atď., teda čo spoločnosť vlastní. </a:t>
            </a:r>
          </a:p>
          <a:p>
            <a:pPr marL="139700" lvl="0" indent="0" algn="l">
              <a:buNone/>
            </a:pPr>
            <a:r>
              <a:rPr lang="sk-SK" dirty="0"/>
              <a:t>2- Pohľadávky: dlžníci spoločnosti. Napr.: plánované platby od odberateľov, ide teda o dlžníkov spoločnosti.</a:t>
            </a:r>
          </a:p>
          <a:p>
            <a:pPr marL="139700" lvl="0" indent="0" algn="l">
              <a:buNone/>
            </a:pPr>
            <a:r>
              <a:rPr lang="sk-SK" dirty="0"/>
              <a:t>3- Záväzky: dlhy spoločnosti. Napr.: úvery, rezervy. V skratke, čo spoločnosť dlhuje veriteľom a záväzky voči pracovníkom a daňovým úradom</a:t>
            </a:r>
          </a:p>
          <a:p>
            <a:pPr marL="139700" lvl="0" indent="0" algn="l">
              <a:buNone/>
            </a:pPr>
            <a:r>
              <a:rPr lang="sk-SK" dirty="0"/>
              <a:t>4- Vlastné imanie: vklad vlastníkov do spoločnosti a ďalšie vlastné zdroje. Vlastné imanie predstavuje základné imanie a zatiaľ nerozdelený zisk (resp. stratu).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25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1. FINANČNÁ ŽIVOTASCHOPNOSŤ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270DC1A7-4CF0-402D-AC3C-3101AFA08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Výkaz ziskov a strát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00458" y="1589282"/>
            <a:ext cx="7138200" cy="2871205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dirty="0"/>
              <a:t>Približuje, z akých nákladov a výnosov vznikol výsledok hospodárenia (má fixné dané členenie):</a:t>
            </a:r>
          </a:p>
          <a:p>
            <a:pPr marL="139700" lvl="0" indent="0" algn="l">
              <a:buNone/>
            </a:pPr>
            <a:endParaRPr lang="en-US" dirty="0"/>
          </a:p>
          <a:p>
            <a:pPr algn="l"/>
            <a:r>
              <a:rPr lang="sk-SK" dirty="0"/>
              <a:t>Musí sa vypracovať obsiahli zoznam FIXNÝCH VÝDAVKOV podnikania, ktoré sú nezávislé od objemu činnosti (nájomné, pevná časť dodávok, poplatky za sociálne zabezpečenie, platy ..</a:t>
            </a:r>
            <a:r>
              <a:rPr lang="en-US" dirty="0"/>
              <a:t>.).</a:t>
            </a:r>
            <a:endParaRPr lang="sk-SK" dirty="0"/>
          </a:p>
          <a:p>
            <a:pPr lvl="0" algn="l">
              <a:buFontTx/>
              <a:buChar char="-"/>
            </a:pPr>
            <a:endParaRPr lang="en-US" dirty="0"/>
          </a:p>
          <a:p>
            <a:pPr algn="l"/>
            <a:r>
              <a:rPr lang="sk-SK" dirty="0"/>
              <a:t>VARIABILNÉ NÁKLADY sú úzko spojené so samotnou činnosťou podniku (príklad: náklady na výrobné materiály, ktorých výška bude vyššia, ak bude väčšia výroba; pri spoločnostiach poskytujúcich služby ich budú predstavovať hodinové náklady na zamestnancov</a:t>
            </a:r>
            <a:r>
              <a:rPr lang="en-US" dirty="0"/>
              <a:t>).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id="{A8F1FD51-5BF4-4E27-BFCD-5DEBEAF1E479}"/>
              </a:ext>
            </a:extLst>
          </p:cNvPr>
          <p:cNvSpPr txBox="1"/>
          <p:nvPr/>
        </p:nvSpPr>
        <p:spPr>
          <a:xfrm>
            <a:off x="432450" y="206156"/>
            <a:ext cx="25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1. FINANČNÁ ŽIVOTASCHOPNOSŤ</a:t>
            </a:r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E967D1D1-FCF4-4128-A0A1-95DBD9E64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75849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Cash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flow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00458" y="1589282"/>
            <a:ext cx="7138200" cy="2871205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dirty="0"/>
              <a:t>Je to pomôcka pri sledovaní prichádzajúcich a odchádzajúcich peňažných tokov a pri plánovaní likvidity. Deficit likvidity spôsobený nedostatočným plánovaním môže byť dôvodom zlyhania niektorých obchodných projektov.</a:t>
            </a:r>
          </a:p>
          <a:p>
            <a:pPr marL="139700" lvl="0" indent="0" algn="l">
              <a:buNone/>
            </a:pPr>
            <a:r>
              <a:rPr lang="sk-SK" dirty="0"/>
              <a:t>Je potrebné manažovať rozdiel medzi tržbami a skutočným príjmom peňažných prostriedkov ako aj výdavkami a ich uhradením. </a:t>
            </a:r>
          </a:p>
          <a:p>
            <a:pPr marL="139700" lvl="0" indent="0" algn="l">
              <a:buNone/>
            </a:pPr>
            <a:r>
              <a:rPr lang="sk-SK" dirty="0"/>
              <a:t>Tržby vnikajú keď sa realizuje predaj, čím vzniknú pohľadávky a skutočný príjem peňazí keď sú pohľadávky uhradené.  </a:t>
            </a:r>
          </a:p>
          <a:p>
            <a:pPr marL="139700" lvl="0" indent="0" algn="l">
              <a:buNone/>
            </a:pPr>
            <a:r>
              <a:rPr lang="sk-SK" dirty="0"/>
              <a:t>K výdavkom dôjde, keď sa vytvorí záväzok (napr. s dodávateľom ...). Uhradenie nastane, keď sa vyplatia peňažné prostriedky.</a:t>
            </a:r>
          </a:p>
          <a:p>
            <a:pPr marL="139700" lvl="0" indent="0" algn="l">
              <a:buNone/>
            </a:pPr>
            <a:r>
              <a:rPr lang="sk-SK" dirty="0"/>
              <a:t>Doba splatnosti pohľadávok by mala byť prispôsobená dobe splatnosti záväzkov, aby nevznikol nesúlad v príjmových tokoch.</a:t>
            </a:r>
            <a:r>
              <a:rPr lang="en-US" dirty="0"/>
              <a:t> </a:t>
            </a:r>
          </a:p>
          <a:p>
            <a:pPr marL="139700" lvl="0" indent="0" algn="l">
              <a:buNone/>
            </a:pPr>
            <a:r>
              <a:rPr lang="en-US" dirty="0"/>
              <a:t>.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id="{D50D64C3-06D9-44B3-9388-AB98FBAED991}"/>
              </a:ext>
            </a:extLst>
          </p:cNvPr>
          <p:cNvSpPr txBox="1"/>
          <p:nvPr/>
        </p:nvSpPr>
        <p:spPr>
          <a:xfrm>
            <a:off x="432450" y="206156"/>
            <a:ext cx="25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1. FINANČNÁ ŽIVOTASCHOPNOSŤ</a:t>
            </a:r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4748C2D9-1179-4BC5-B20B-BD230F660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02826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Financovanie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00458" y="1589282"/>
            <a:ext cx="7138200" cy="2871205"/>
          </a:xfrm>
        </p:spPr>
        <p:txBody>
          <a:bodyPr/>
          <a:lstStyle/>
          <a:p>
            <a:pPr marL="139700" lvl="0" indent="0" algn="l">
              <a:buNone/>
            </a:pPr>
            <a:r>
              <a:rPr lang="sk-SK" dirty="0"/>
              <a:t>Zdrojmi financovania sú likvidné zdroje alebo platobné prostriedky spoločnosti na uspokojenie jej finančných potrieb.</a:t>
            </a:r>
          </a:p>
          <a:p>
            <a:pPr marL="139700" lvl="0" indent="0" algn="l">
              <a:buNone/>
            </a:pPr>
            <a:r>
              <a:rPr lang="sk-SK" dirty="0"/>
              <a:t>Zdroje financovania zahŕňajú získavanie fixného aj obežného kapitálu.</a:t>
            </a:r>
          </a:p>
          <a:p>
            <a:pPr marL="139700" lvl="0" indent="0" algn="l">
              <a:buNone/>
            </a:pPr>
            <a:r>
              <a:rPr lang="sk-SK" dirty="0"/>
              <a:t>V závislosti od toho, či zdroje financovania patria spoločnosti alebo patria tretím stranám, existujú dva typy:</a:t>
            </a:r>
          </a:p>
          <a:p>
            <a:pPr marL="139700" lvl="0" indent="0" algn="l">
              <a:buNone/>
            </a:pPr>
            <a:r>
              <a:rPr lang="sk-SK" dirty="0"/>
              <a:t>VLASTNÉ ZDROJE FINANCOVANIA: patria medzi </a:t>
            </a:r>
            <a:r>
              <a:rPr lang="sk-SK" dirty="0" err="1"/>
              <a:t>ne</a:t>
            </a:r>
            <a:r>
              <a:rPr lang="sk-SK" dirty="0"/>
              <a:t> základné imanie, rezervný fond, rezervy a samofinancovanie.</a:t>
            </a:r>
          </a:p>
          <a:p>
            <a:pPr marL="139700" lvl="0" indent="0" algn="l">
              <a:buNone/>
            </a:pPr>
            <a:r>
              <a:rPr lang="sk-SK" dirty="0"/>
              <a:t>CUDZIE ZDROJE FINANCOVANIA: tie, ktoré má spoločnosť určitý čas, po ktorom je povinná zaplatiť úroky a vrátiť požičanú sumu.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3 CuadroTexto">
            <a:extLst>
              <a:ext uri="{FF2B5EF4-FFF2-40B4-BE49-F238E27FC236}">
                <a16:creationId xmlns:a16="http://schemas.microsoft.com/office/drawing/2014/main" id="{8ED7C4B4-6644-4A8D-873B-7B24913A63FF}"/>
              </a:ext>
            </a:extLst>
          </p:cNvPr>
          <p:cNvSpPr txBox="1"/>
          <p:nvPr/>
        </p:nvSpPr>
        <p:spPr>
          <a:xfrm>
            <a:off x="432450" y="206156"/>
            <a:ext cx="25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1. FINANČNÁ ŽIVOTASCHOPNOSŤ</a:t>
            </a: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4313AE33-154E-4032-B772-12E0EB9E1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39237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470996" y="1780223"/>
            <a:ext cx="723934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Sekcia</a:t>
            </a:r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2.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OBCHODNÁ ZODPOVEDNOSŤ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:a16="http://schemas.microsoft.com/office/drawing/2014/main" id="{63D98AE2-519E-4545-ADFF-E2F744C0D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19847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-6341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KĽÚČOVÉ KROKY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612" y="1017701"/>
            <a:ext cx="8997810" cy="3389836"/>
          </a:xfrm>
        </p:spPr>
        <p:txBody>
          <a:bodyPr/>
          <a:lstStyle/>
          <a:p>
            <a:pPr marL="114300" indent="0" algn="just">
              <a:buNone/>
            </a:pPr>
            <a:r>
              <a:rPr lang="sk-SK" sz="1200" dirty="0"/>
              <a:t>Ak chcete predávať, musíte si vytvoriť svoj vlastný spôsob. Zdá sa, že cieľom všetkých spoločností je predať čo najviac, avšak väčšina spoločností nevenuje čas definovaniu stratégie predaja.</a:t>
            </a:r>
          </a:p>
          <a:p>
            <a:pPr marL="114300" indent="0" algn="just">
              <a:buNone/>
            </a:pPr>
            <a:r>
              <a:rPr lang="sk-SK" sz="1200" dirty="0"/>
              <a:t>Existuje otázka, na ktorú by sme mali všetci odpovedať. Chcete predávať viac alebo efektívnejšie?</a:t>
            </a:r>
          </a:p>
          <a:p>
            <a:pPr marL="114300" indent="0" algn="just">
              <a:buNone/>
            </a:pPr>
            <a:r>
              <a:rPr lang="sk-SK" sz="1200" dirty="0"/>
              <a:t>Pozorujte</a:t>
            </a:r>
            <a:r>
              <a:rPr lang="en-US" sz="1200" dirty="0"/>
              <a:t>:</a:t>
            </a:r>
          </a:p>
          <a:p>
            <a:pPr marL="114300" indent="0" algn="just">
              <a:buNone/>
            </a:pPr>
            <a:r>
              <a:rPr lang="en-US" sz="1200" dirty="0"/>
              <a:t>• </a:t>
            </a:r>
            <a:r>
              <a:rPr lang="sk-SK" sz="1200" dirty="0"/>
              <a:t>Analyzujte zmeny na trhu</a:t>
            </a:r>
          </a:p>
          <a:p>
            <a:pPr marL="114300" indent="0" algn="just">
              <a:buNone/>
            </a:pPr>
            <a:r>
              <a:rPr lang="sk-SK" sz="1200" dirty="0"/>
              <a:t>• Prispôsobte sa novým trendom</a:t>
            </a:r>
          </a:p>
          <a:p>
            <a:pPr marL="114300" indent="0" algn="just">
              <a:buNone/>
            </a:pPr>
            <a:r>
              <a:rPr lang="sk-SK" sz="1200" dirty="0"/>
              <a:t>• Pochopte </a:t>
            </a:r>
            <a:r>
              <a:rPr lang="sk-SK" sz="1200"/>
              <a:t>nových zákazníkov</a:t>
            </a:r>
            <a:endParaRPr lang="sk-SK" sz="1200" dirty="0"/>
          </a:p>
          <a:p>
            <a:pPr marL="114300" indent="0" algn="just">
              <a:buNone/>
            </a:pPr>
            <a:r>
              <a:rPr lang="sk-SK" sz="1200" dirty="0"/>
              <a:t>Vytvorte:</a:t>
            </a:r>
          </a:p>
          <a:p>
            <a:pPr marL="114300" indent="0" algn="just">
              <a:buNone/>
            </a:pPr>
            <a:r>
              <a:rPr lang="sk-SK" sz="1200" dirty="0"/>
              <a:t>• Zistite v čom ste odlišný</a:t>
            </a:r>
          </a:p>
          <a:p>
            <a:pPr marL="114300" indent="0" algn="just">
              <a:buNone/>
            </a:pPr>
            <a:r>
              <a:rPr lang="sk-SK" sz="1200" dirty="0"/>
              <a:t>• Zlepšite svoju vynaliezavosť a kreativitu</a:t>
            </a:r>
          </a:p>
          <a:p>
            <a:pPr marL="114300" indent="0" algn="just">
              <a:buNone/>
            </a:pPr>
            <a:r>
              <a:rPr lang="sk-SK" sz="1200" dirty="0"/>
              <a:t>• Definujte váš spôsob predaja</a:t>
            </a:r>
          </a:p>
          <a:p>
            <a:pPr marL="114300" indent="0" algn="just">
              <a:buNone/>
            </a:pPr>
            <a:r>
              <a:rPr lang="sk-SK" sz="1200" dirty="0"/>
              <a:t>• Kombinujte tradičné a nekonvenčné marketingové nástroje</a:t>
            </a:r>
          </a:p>
          <a:p>
            <a:pPr marL="114300" indent="0" algn="just">
              <a:buNone/>
            </a:pPr>
            <a:r>
              <a:rPr lang="sk-SK" sz="1200" dirty="0" err="1"/>
              <a:t>Preda</a:t>
            </a:r>
            <a:r>
              <a:rPr lang="en-US" sz="1200" dirty="0"/>
              <a:t>j</a:t>
            </a:r>
            <a:r>
              <a:rPr lang="sk-SK" sz="1200" dirty="0" err="1"/>
              <a:t>te</a:t>
            </a:r>
            <a:r>
              <a:rPr lang="en-US" sz="1200" dirty="0"/>
              <a:t>:</a:t>
            </a:r>
          </a:p>
          <a:p>
            <a:pPr marL="114300" indent="0" algn="just">
              <a:buNone/>
            </a:pPr>
            <a:r>
              <a:rPr lang="en-US" sz="1200" dirty="0"/>
              <a:t>• </a:t>
            </a:r>
            <a:r>
              <a:rPr lang="sk-SK" sz="1200" dirty="0"/>
              <a:t>Oslovte zákazníka iným spôsobom</a:t>
            </a:r>
          </a:p>
          <a:p>
            <a:pPr marL="114300" indent="0" algn="just">
              <a:buNone/>
            </a:pPr>
            <a:r>
              <a:rPr lang="sk-SK" sz="1200" dirty="0"/>
              <a:t>• Majte viacero akčných plánov pre prípad predaja</a:t>
            </a:r>
          </a:p>
          <a:p>
            <a:pPr marL="114300" indent="0" algn="just">
              <a:buNone/>
            </a:pPr>
            <a:r>
              <a:rPr lang="sk-SK" sz="1200" dirty="0"/>
              <a:t>Načúvajte trhu a zákazníkom, pozorujte a pýtajte sa, a hoci máte možno pokušenie predávať všetko, je dobré sa sústrediť na to, čo vás najviac zaujíma.</a:t>
            </a:r>
            <a:endParaRPr lang="es-ES" sz="1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33838" y="239709"/>
            <a:ext cx="2888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Sekcia</a:t>
            </a:r>
            <a:r>
              <a:rPr lang="es-ES" dirty="0"/>
              <a:t> 2. </a:t>
            </a:r>
            <a:r>
              <a:rPr lang="en-GB" dirty="0"/>
              <a:t>OBCHODNÁ ZODPOVEDNOSŤ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68E2A19B-D88E-4D0F-A7D7-341D0C08E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825</Words>
  <Application>Microsoft Office PowerPoint</Application>
  <PresentationFormat>Prezentácia na obrazovke (16:9)</PresentationFormat>
  <Paragraphs>88</Paragraphs>
  <Slides>10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7" baseType="lpstr">
      <vt:lpstr>Garamond</vt:lpstr>
      <vt:lpstr>Century Gothic</vt:lpstr>
      <vt:lpstr>EB Garamond</vt:lpstr>
      <vt:lpstr>EB Garamond Medium</vt:lpstr>
      <vt:lpstr>Arial</vt:lpstr>
      <vt:lpstr>Cambria</vt:lpstr>
      <vt:lpstr>Simple Light</vt:lpstr>
      <vt:lpstr> ARTkadémia  “Akadémia umení a remesiel””</vt:lpstr>
      <vt:lpstr>Modul 1. Obchodná a ekonomická životaschopnosť</vt:lpstr>
      <vt:lpstr>SEKCIA 1. FINANČNÁ ŽIVOTASCHOPNOSŤ</vt:lpstr>
      <vt:lpstr>Čo je súvaha?</vt:lpstr>
      <vt:lpstr>Výkaz ziskov a strát</vt:lpstr>
      <vt:lpstr>Cash flow</vt:lpstr>
      <vt:lpstr>Financovanie</vt:lpstr>
      <vt:lpstr>Sekcia 2. OBCHODNÁ ZODPOVEDNOSŤ</vt:lpstr>
      <vt:lpstr>KĽÚČOVÉ KROKY</vt:lpstr>
      <vt:lpstr>ĎAKUJEME!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Mitkova Ludmila</cp:lastModifiedBy>
  <cp:revision>46</cp:revision>
  <dcterms:modified xsi:type="dcterms:W3CDTF">2020-02-13T19:58:11Z</dcterms:modified>
</cp:coreProperties>
</file>