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2"/>
  </p:notesMasterIdLst>
  <p:sldIdLst>
    <p:sldId id="256" r:id="rId2"/>
    <p:sldId id="272" r:id="rId3"/>
    <p:sldId id="283" r:id="rId4"/>
    <p:sldId id="275" r:id="rId5"/>
    <p:sldId id="287" r:id="rId6"/>
    <p:sldId id="300" r:id="rId7"/>
    <p:sldId id="301" r:id="rId8"/>
    <p:sldId id="299" r:id="rId9"/>
    <p:sldId id="282" r:id="rId10"/>
    <p:sldId id="274" r:id="rId11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EB Garamond" panose="020B0604020202020204" charset="0"/>
      <p:regular r:id="rId21"/>
      <p:bold r:id="rId22"/>
      <p:italic r:id="rId23"/>
      <p:boldItalic r:id="rId24"/>
    </p:embeddedFont>
    <p:embeddedFont>
      <p:font typeface="EB Garamond Medium" panose="020B0604020202020204" charset="0"/>
      <p:regular r:id="rId25"/>
      <p:bold r:id="rId26"/>
      <p:italic r:id="rId27"/>
      <p:boldItalic r:id="rId28"/>
    </p:embeddedFont>
    <p:embeddedFont>
      <p:font typeface="Garamond" panose="02020404030301010803" pitchFamily="18" charset="0"/>
      <p:regular r:id="rId29"/>
      <p:bold r:id="rId30"/>
      <p: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71132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6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480d10309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480d10309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276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480d10309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480d10309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436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481a02bcd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481a02bcd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63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AUTOLAYOUT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13"/>
          <p:cNvGrpSpPr/>
          <p:nvPr/>
        </p:nvGrpSpPr>
        <p:grpSpPr>
          <a:xfrm>
            <a:off x="2105247" y="1"/>
            <a:ext cx="7038765" cy="5138761"/>
            <a:chOff x="3388636" y="43347"/>
            <a:chExt cx="5755327" cy="4201767"/>
          </a:xfrm>
        </p:grpSpPr>
        <p:sp>
          <p:nvSpPr>
            <p:cNvPr id="53" name="Google Shape;53;p13"/>
            <p:cNvSpPr/>
            <p:nvPr/>
          </p:nvSpPr>
          <p:spPr>
            <a:xfrm>
              <a:off x="3837147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4285658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473416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518268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5631192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607970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6528215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6976726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742522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7873740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832225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877076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3837147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4285658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473416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518268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5631192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607970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6528215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6976726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742522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7873740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832225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877076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3837147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4285658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473416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518268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5631192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607970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6528215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6976726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742522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7873740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832225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877076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338863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3837147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4285658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473416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518268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5631192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607970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6528215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697672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742522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7873740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832225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877076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338863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3837147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285658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734169" y="4336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518268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631192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7970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528215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97672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7425229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7873740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832225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877076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3837147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4285658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473416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518268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5631192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607970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6528215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6976726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742522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7873740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832225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877076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3837147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4285658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473416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518268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5631192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607970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6528215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6976726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742522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7873740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832225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877076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3837147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4285658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473416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518268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5631192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607970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6528215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6976726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742522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7873740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832225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877076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3837147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4285658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473416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518268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5631192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607970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6528215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6976726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742522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7873740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832225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877076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3837147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4285658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473416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518268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5631192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607970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6528215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6976726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742522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7873740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832225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877076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13"/>
          <p:cNvSpPr/>
          <p:nvPr/>
        </p:nvSpPr>
        <p:spPr>
          <a:xfrm>
            <a:off x="3396590" y="0"/>
            <a:ext cx="3250800" cy="5143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"/>
          <p:cNvSpPr/>
          <p:nvPr/>
        </p:nvSpPr>
        <p:spPr>
          <a:xfrm>
            <a:off x="0" y="0"/>
            <a:ext cx="3415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"/>
          <p:cNvSpPr/>
          <p:nvPr/>
        </p:nvSpPr>
        <p:spPr>
          <a:xfrm>
            <a:off x="685175" y="1799775"/>
            <a:ext cx="61200" cy="23871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/>
          </p:nvPr>
        </p:nvSpPr>
        <p:spPr>
          <a:xfrm>
            <a:off x="992425" y="1799775"/>
            <a:ext cx="3136800" cy="173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1"/>
          </p:nvPr>
        </p:nvSpPr>
        <p:spPr>
          <a:xfrm>
            <a:off x="992425" y="3579375"/>
            <a:ext cx="3136800" cy="60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ldNum" idx="12"/>
          </p:nvPr>
        </p:nvSpPr>
        <p:spPr>
          <a:xfrm>
            <a:off x="8472458" y="4706554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2">
  <p:cSld name="AUTOLAYOUT_2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4"/>
          <p:cNvSpPr/>
          <p:nvPr/>
        </p:nvSpPr>
        <p:spPr>
          <a:xfrm>
            <a:off x="-2" y="5085675"/>
            <a:ext cx="9144000" cy="57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4"/>
          <p:cNvSpPr/>
          <p:nvPr/>
        </p:nvSpPr>
        <p:spPr>
          <a:xfrm>
            <a:off x="0" y="5085676"/>
            <a:ext cx="3048000" cy="57900"/>
          </a:xfrm>
          <a:prstGeom prst="rect">
            <a:avLst/>
          </a:prstGeom>
          <a:solidFill>
            <a:srgbClr val="FFFFFF">
              <a:alpha val="376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4"/>
          <p:cNvSpPr/>
          <p:nvPr/>
        </p:nvSpPr>
        <p:spPr>
          <a:xfrm>
            <a:off x="3047999" y="5085676"/>
            <a:ext cx="3048000" cy="579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title"/>
          </p:nvPr>
        </p:nvSpPr>
        <p:spPr>
          <a:xfrm>
            <a:off x="1002900" y="1018675"/>
            <a:ext cx="7138200" cy="12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body" idx="1"/>
          </p:nvPr>
        </p:nvSpPr>
        <p:spPr>
          <a:xfrm>
            <a:off x="1002900" y="2535725"/>
            <a:ext cx="7138200" cy="174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marL="914400" lvl="1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>
            <a:spLocks noGrp="1"/>
          </p:cNvSpPr>
          <p:nvPr>
            <p:ph type="ctrTitle"/>
          </p:nvPr>
        </p:nvSpPr>
        <p:spPr>
          <a:xfrm>
            <a:off x="920675" y="2015800"/>
            <a:ext cx="4842172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B Garamond"/>
              <a:ea typeface="EB Garamond"/>
              <a:cs typeface="EB Garamond"/>
              <a:sym typeface="EB Garamond"/>
            </a:endParaRPr>
          </a:p>
          <a:p>
            <a:pPr lvl="0">
              <a:buSzPts val="1100"/>
            </a:pPr>
            <a:r>
              <a:rPr lang="pt-BR" sz="2400" b="0" dirty="0">
                <a:latin typeface="Cambria"/>
                <a:ea typeface="Cambria"/>
                <a:cs typeface="Cambria"/>
                <a:sym typeface="Cambria"/>
              </a:rPr>
              <a:t>ART</a:t>
            </a:r>
            <a:r>
              <a:rPr lang="sk-SK" sz="2400" b="0" dirty="0">
                <a:latin typeface="Cambria"/>
                <a:ea typeface="Cambria"/>
                <a:cs typeface="Cambria"/>
                <a:sym typeface="Cambria"/>
              </a:rPr>
              <a:t>k</a:t>
            </a:r>
            <a:r>
              <a:rPr lang="pt-BR" sz="2400" b="0" dirty="0">
                <a:latin typeface="Cambria"/>
                <a:ea typeface="Cambria"/>
                <a:cs typeface="Cambria"/>
                <a:sym typeface="Cambria"/>
              </a:rPr>
              <a:t>ad</a:t>
            </a:r>
            <a:r>
              <a:rPr lang="sk-SK" sz="2400" b="0" dirty="0" err="1">
                <a:latin typeface="Cambria"/>
                <a:ea typeface="Cambria"/>
                <a:cs typeface="Cambria"/>
                <a:sym typeface="Cambria"/>
              </a:rPr>
              <a:t>émia</a:t>
            </a:r>
            <a:r>
              <a:rPr lang="pt-BR" sz="2400" b="0" dirty="0">
                <a:latin typeface="Cambria"/>
                <a:ea typeface="Cambria"/>
                <a:cs typeface="Cambria"/>
                <a:sym typeface="Cambria"/>
              </a:rPr>
              <a:t> </a:t>
            </a:r>
            <a:br>
              <a:rPr lang="sk-SK" sz="2400" b="0" dirty="0">
                <a:latin typeface="Cambria"/>
                <a:ea typeface="Cambria"/>
                <a:cs typeface="Cambria"/>
                <a:sym typeface="Cambria"/>
              </a:rPr>
            </a:br>
            <a:r>
              <a:rPr lang="pt-BR" sz="2400" b="0" dirty="0">
                <a:latin typeface="Cambria"/>
                <a:ea typeface="Cambria"/>
                <a:cs typeface="Cambria"/>
                <a:sym typeface="Cambria"/>
              </a:rPr>
              <a:t>“Akadémia umení a remesiel”</a:t>
            </a:r>
            <a:r>
              <a:rPr lang="es" sz="2400" b="0" dirty="0">
                <a:latin typeface="Cambria"/>
                <a:ea typeface="Cambria"/>
                <a:cs typeface="Cambria"/>
                <a:sym typeface="Cambria"/>
              </a:rPr>
              <a:t>”</a:t>
            </a:r>
            <a:endParaRPr sz="2400" dirty="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4" name="Google Shape;194;p15"/>
          <p:cNvSpPr txBox="1">
            <a:spLocks noGrp="1"/>
          </p:cNvSpPr>
          <p:nvPr>
            <p:ph type="subTitle" idx="1"/>
          </p:nvPr>
        </p:nvSpPr>
        <p:spPr>
          <a:xfrm>
            <a:off x="920675" y="2740325"/>
            <a:ext cx="4976100" cy="15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95959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6F06DE5-45FC-444B-8859-B68E60C3FBBD}"/>
              </a:ext>
            </a:extLst>
          </p:cNvPr>
          <p:cNvSpPr/>
          <p:nvPr/>
        </p:nvSpPr>
        <p:spPr>
          <a:xfrm>
            <a:off x="1844062" y="3929971"/>
            <a:ext cx="4003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cap="all" dirty="0" err="1">
                <a:solidFill>
                  <a:srgbClr val="E06666"/>
                </a:solidFill>
                <a:latin typeface="Cambria"/>
              </a:rPr>
              <a:t>SAda</a:t>
            </a:r>
            <a:r>
              <a:rPr lang="sk-SK" cap="all" dirty="0">
                <a:solidFill>
                  <a:srgbClr val="E06666"/>
                </a:solidFill>
                <a:latin typeface="Cambria"/>
              </a:rPr>
              <a:t> nástrojov pre umelecké startupy</a:t>
            </a:r>
            <a:r>
              <a:rPr lang="es-ES" cap="all" dirty="0">
                <a:solidFill>
                  <a:srgbClr val="E06666"/>
                </a:solidFill>
                <a:latin typeface="Cambria"/>
              </a:rPr>
              <a:t> </a:t>
            </a:r>
            <a:endParaRPr lang="sk-SK" cap="all" dirty="0">
              <a:solidFill>
                <a:srgbClr val="E06666"/>
              </a:solidFill>
              <a:latin typeface="Cambria"/>
            </a:endParaRPr>
          </a:p>
          <a:p>
            <a:pPr lvl="0"/>
            <a:r>
              <a:rPr lang="sk-SK" cap="all" dirty="0">
                <a:solidFill>
                  <a:srgbClr val="E06666"/>
                </a:solidFill>
                <a:latin typeface="Cambria"/>
                <a:sym typeface="Cambria"/>
              </a:rPr>
              <a:t>Obchodná a ekonomická životaschopnosť</a:t>
            </a:r>
            <a:endParaRPr lang="sk-SK" cap="al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3"/>
          <p:cNvSpPr txBox="1">
            <a:spLocks noGrp="1"/>
          </p:cNvSpPr>
          <p:nvPr>
            <p:ph type="title"/>
          </p:nvPr>
        </p:nvSpPr>
        <p:spPr>
          <a:xfrm>
            <a:off x="916125" y="1219525"/>
            <a:ext cx="7138200" cy="4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600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ĎAKUJEME</a:t>
            </a:r>
            <a:r>
              <a:rPr lang="es" sz="600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!</a:t>
            </a:r>
            <a:endParaRPr sz="6000" b="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1" name="Google Shape;461;p33"/>
          <p:cNvSpPr/>
          <p:nvPr/>
        </p:nvSpPr>
        <p:spPr>
          <a:xfrm rot="10800000" flipH="1">
            <a:off x="-31700" y="2916425"/>
            <a:ext cx="9207378" cy="2234250"/>
          </a:xfrm>
          <a:prstGeom prst="flowChartDocument">
            <a:avLst/>
          </a:prstGeom>
          <a:solidFill>
            <a:srgbClr val="E06666"/>
          </a:solidFill>
          <a:ln w="9525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950" y="-12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1"/>
          <p:cNvSpPr txBox="1">
            <a:spLocks noGrp="1"/>
          </p:cNvSpPr>
          <p:nvPr>
            <p:ph type="title"/>
          </p:nvPr>
        </p:nvSpPr>
        <p:spPr>
          <a:xfrm>
            <a:off x="470996" y="1780223"/>
            <a:ext cx="7239345" cy="1586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" sz="32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Modul 1.</a:t>
            </a:r>
            <a:r>
              <a:rPr lang="es-ES" sz="32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s-ES" sz="3200" b="0" cap="all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Obchodná a ekonomická životaschopnosť</a:t>
            </a:r>
            <a:endParaRPr sz="3200" b="0" cap="all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Cuadro de texto 2">
            <a:extLst>
              <a:ext uri="{FF2B5EF4-FFF2-40B4-BE49-F238E27FC236}">
                <a16:creationId xmlns:a16="http://schemas.microsoft.com/office/drawing/2014/main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2900" y="1018675"/>
            <a:ext cx="7386188" cy="1263600"/>
          </a:xfrm>
        </p:spPr>
        <p:txBody>
          <a:bodyPr/>
          <a:lstStyle/>
          <a:p>
            <a:r>
              <a:rPr lang="sk-SK" b="0" dirty="0">
                <a:solidFill>
                  <a:srgbClr val="F24F4F"/>
                </a:solidFill>
                <a:latin typeface="Cambria" panose="02040503050406030204" pitchFamily="18" charset="0"/>
              </a:rPr>
              <a:t>SEKCIA</a:t>
            </a:r>
            <a:r>
              <a:rPr lang="es-ES" b="0" dirty="0">
                <a:solidFill>
                  <a:srgbClr val="F24F4F"/>
                </a:solidFill>
                <a:latin typeface="Cambria" panose="02040503050406030204" pitchFamily="18" charset="0"/>
              </a:rPr>
              <a:t> 1. FINANČNÁ ŽIVOTASCHOPNOSŤ</a:t>
            </a:r>
          </a:p>
        </p:txBody>
      </p:sp>
      <p:pic>
        <p:nvPicPr>
          <p:cNvPr id="5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-12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 de texto 2">
            <a:extLst>
              <a:ext uri="{FF2B5EF4-FFF2-40B4-BE49-F238E27FC236}">
                <a16:creationId xmlns:a16="http://schemas.microsoft.com/office/drawing/2014/main" id="{80564BED-2ABD-4EFE-BF39-AE5A8409C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2478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325683"/>
            <a:ext cx="7138200" cy="1263600"/>
          </a:xfrm>
        </p:spPr>
        <p:txBody>
          <a:bodyPr/>
          <a:lstStyle/>
          <a:p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Čo je súvaha</a:t>
            </a:r>
            <a:r>
              <a:rPr lang="es-ES" dirty="0">
                <a:solidFill>
                  <a:srgbClr val="F24F4F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00458" y="1589282"/>
            <a:ext cx="7138200" cy="3001987"/>
          </a:xfrm>
        </p:spPr>
        <p:txBody>
          <a:bodyPr/>
          <a:lstStyle/>
          <a:p>
            <a:pPr marL="139700" lvl="0" indent="0" algn="l">
              <a:buNone/>
            </a:pPr>
            <a:r>
              <a:rPr lang="sk-SK" dirty="0"/>
              <a:t>Účtovný výkaz, ktorý odráža situáciu spoločnosti v danom čase sa nazýva SÚVAHA.</a:t>
            </a:r>
          </a:p>
          <a:p>
            <a:pPr marL="139700" lvl="0" indent="0" algn="l">
              <a:buNone/>
            </a:pPr>
            <a:r>
              <a:rPr lang="sk-SK" dirty="0"/>
              <a:t>Vykazuje sa v týchto základných skupinách</a:t>
            </a:r>
            <a:r>
              <a:rPr lang="en-GB" dirty="0"/>
              <a:t>:</a:t>
            </a:r>
            <a:endParaRPr lang="sk-SK" dirty="0"/>
          </a:p>
          <a:p>
            <a:pPr marL="139700" lvl="0" indent="0" algn="l">
              <a:buNone/>
            </a:pPr>
            <a:endParaRPr lang="en-GB" dirty="0"/>
          </a:p>
          <a:p>
            <a:pPr marL="139700" lvl="0" indent="0" algn="l">
              <a:buNone/>
            </a:pPr>
            <a:r>
              <a:rPr lang="sk-SK" dirty="0"/>
              <a:t>1- Aktíva: čo má spoločnosť v majetku. Napr.: priestory, stroje, licencie, peniaze atď., teda čo spoločnosť vlastní. </a:t>
            </a:r>
          </a:p>
          <a:p>
            <a:pPr marL="139700" lvl="0" indent="0" algn="l">
              <a:buNone/>
            </a:pPr>
            <a:r>
              <a:rPr lang="sk-SK" dirty="0"/>
              <a:t>2- Pohľadávky: dlžníci spoločnosti. Napr.: plánované platby od odberateľov, ide teda o dlžníkov spoločnosti.</a:t>
            </a:r>
          </a:p>
          <a:p>
            <a:pPr marL="139700" lvl="0" indent="0" algn="l">
              <a:buNone/>
            </a:pPr>
            <a:r>
              <a:rPr lang="sk-SK" dirty="0"/>
              <a:t>3- Záväzky: dlhy spoločnosti. Napr.: úvery, rezervy. V skratke, čo spoločnosť dlhuje veriteľom a záväzky voči pracovníkom a daňovým úradom</a:t>
            </a:r>
          </a:p>
          <a:p>
            <a:pPr marL="139700" lvl="0" indent="0" algn="l">
              <a:buNone/>
            </a:pPr>
            <a:r>
              <a:rPr lang="sk-SK" dirty="0"/>
              <a:t>4- Vlastné imanie: vklad vlastníkov do spoločnosti a ďalšie vlastné zdroje. Vlastné imanie predstavuje základné imanie a zatiaľ nerozdelený zisk (resp. stratu).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32450" y="206156"/>
            <a:ext cx="256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Sekcia</a:t>
            </a:r>
            <a:r>
              <a:rPr lang="es-ES" dirty="0"/>
              <a:t> 1. FINANČNÁ ŽIVOTASCHOPNOSŤ</a:t>
            </a: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 de texto 2">
            <a:extLst>
              <a:ext uri="{FF2B5EF4-FFF2-40B4-BE49-F238E27FC236}">
                <a16:creationId xmlns:a16="http://schemas.microsoft.com/office/drawing/2014/main" id="{270DC1A7-4CF0-402D-AC3C-3101AFA08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1922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325683"/>
            <a:ext cx="7138200" cy="1263600"/>
          </a:xfrm>
        </p:spPr>
        <p:txBody>
          <a:bodyPr/>
          <a:lstStyle/>
          <a:p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Výkaz ziskov a strát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00458" y="1589282"/>
            <a:ext cx="7138200" cy="2871205"/>
          </a:xfrm>
        </p:spPr>
        <p:txBody>
          <a:bodyPr/>
          <a:lstStyle/>
          <a:p>
            <a:pPr marL="139700" lvl="0" indent="0" algn="l">
              <a:buNone/>
            </a:pPr>
            <a:r>
              <a:rPr lang="sk-SK" dirty="0"/>
              <a:t>Približuje, z akých nákladov a výnosov vznikol výsledok hospodárenia (má fixné dané členenie):</a:t>
            </a:r>
          </a:p>
          <a:p>
            <a:pPr marL="139700" lvl="0" indent="0" algn="l">
              <a:buNone/>
            </a:pPr>
            <a:endParaRPr lang="en-US" dirty="0"/>
          </a:p>
          <a:p>
            <a:pPr algn="l"/>
            <a:r>
              <a:rPr lang="sk-SK" dirty="0"/>
              <a:t>Musí sa vypracovať obsiahli zoznam FIXNÝCH VÝDAVKOV podnikania, ktoré sú nezávislé od objemu činnosti (nájomné, pevná časť dodávok, poplatky za sociálne zabezpečenie, platy ..</a:t>
            </a:r>
            <a:r>
              <a:rPr lang="en-US" dirty="0"/>
              <a:t>.).</a:t>
            </a:r>
            <a:endParaRPr lang="sk-SK" dirty="0"/>
          </a:p>
          <a:p>
            <a:pPr lvl="0" algn="l">
              <a:buFontTx/>
              <a:buChar char="-"/>
            </a:pPr>
            <a:endParaRPr lang="en-US" dirty="0"/>
          </a:p>
          <a:p>
            <a:pPr algn="l"/>
            <a:r>
              <a:rPr lang="sk-SK" dirty="0"/>
              <a:t>VARIABILNÉ NÁKLADY sú úzko spojené so samotnou činnosťou podniku (príklad: náklady na výrobné materiály, ktorých výška bude vyššia, ak bude väčšia výroba; pri spoločnostiach poskytujúcich služby ich budú predstavovať hodinové náklady na zamestnancov</a:t>
            </a:r>
            <a:r>
              <a:rPr lang="en-US" dirty="0"/>
              <a:t>).</a:t>
            </a: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3 CuadroTexto">
            <a:extLst>
              <a:ext uri="{FF2B5EF4-FFF2-40B4-BE49-F238E27FC236}">
                <a16:creationId xmlns:a16="http://schemas.microsoft.com/office/drawing/2014/main" id="{A8F1FD51-5BF4-4E27-BFCD-5DEBEAF1E479}"/>
              </a:ext>
            </a:extLst>
          </p:cNvPr>
          <p:cNvSpPr txBox="1"/>
          <p:nvPr/>
        </p:nvSpPr>
        <p:spPr>
          <a:xfrm>
            <a:off x="432450" y="206156"/>
            <a:ext cx="256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Sekcia</a:t>
            </a:r>
            <a:r>
              <a:rPr lang="es-ES" dirty="0"/>
              <a:t> 1. FINANČNÁ ŽIVOTASCHOPNOSŤ</a:t>
            </a: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E967D1D1-FCF4-4128-A0A1-95DBD9E64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75849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325683"/>
            <a:ext cx="7138200" cy="1263600"/>
          </a:xfrm>
        </p:spPr>
        <p:txBody>
          <a:bodyPr/>
          <a:lstStyle/>
          <a:p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Cash </a:t>
            </a:r>
            <a:r>
              <a:rPr lang="sk-SK" dirty="0" err="1">
                <a:solidFill>
                  <a:srgbClr val="F24F4F"/>
                </a:solidFill>
                <a:latin typeface="Cambria" panose="02040503050406030204" pitchFamily="18" charset="0"/>
              </a:rPr>
              <a:t>flow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00458" y="1589282"/>
            <a:ext cx="7138200" cy="2871205"/>
          </a:xfrm>
        </p:spPr>
        <p:txBody>
          <a:bodyPr/>
          <a:lstStyle/>
          <a:p>
            <a:pPr marL="139700" lvl="0" indent="0" algn="l">
              <a:buNone/>
            </a:pPr>
            <a:r>
              <a:rPr lang="sk-SK" dirty="0"/>
              <a:t>Je to pomôcka pri sledovaní prichádzajúcich a odchádzajúcich peňažných tokov a pri plánovaní likvidity. Deficit likvidity spôsobený nedostatočným plánovaním môže byť dôvodom zlyhania niektorých obchodných projektov.</a:t>
            </a:r>
          </a:p>
          <a:p>
            <a:pPr marL="139700" lvl="0" indent="0" algn="l">
              <a:buNone/>
            </a:pPr>
            <a:r>
              <a:rPr lang="sk-SK" dirty="0"/>
              <a:t>Je potrebné manažovať rozdiel medzi tržbami a skutočným príjmom peňažných prostriedkov ako aj výdavkami a ich uhradením. </a:t>
            </a:r>
          </a:p>
          <a:p>
            <a:pPr marL="139700" lvl="0" indent="0" algn="l">
              <a:buNone/>
            </a:pPr>
            <a:r>
              <a:rPr lang="sk-SK" dirty="0"/>
              <a:t>Tržby vnikajú keď sa realizuje predaj, čím vzniknú pohľadávky a skutočný príjem peňazí keď sú pohľadávky uhradené.  </a:t>
            </a:r>
          </a:p>
          <a:p>
            <a:pPr marL="139700" lvl="0" indent="0" algn="l">
              <a:buNone/>
            </a:pPr>
            <a:r>
              <a:rPr lang="sk-SK" dirty="0"/>
              <a:t>K výdavkom dôjde, keď sa vytvorí záväzok (napr. s dodávateľom ...). Uhradenie nastane, keď sa vyplatia peňažné prostriedky.</a:t>
            </a:r>
          </a:p>
          <a:p>
            <a:pPr marL="139700" lvl="0" indent="0" algn="l">
              <a:buNone/>
            </a:pPr>
            <a:r>
              <a:rPr lang="sk-SK" dirty="0"/>
              <a:t>Doba splatnosti pohľadávok by mala byť prispôsobená dobe splatnosti záväzkov, aby nevznikol nesúlad v príjmových tokoch.</a:t>
            </a:r>
            <a:r>
              <a:rPr lang="en-US" dirty="0"/>
              <a:t> </a:t>
            </a:r>
          </a:p>
          <a:p>
            <a:pPr marL="139700" lvl="0" indent="0" algn="l">
              <a:buNone/>
            </a:pPr>
            <a:r>
              <a:rPr lang="en-US" dirty="0"/>
              <a:t>.</a:t>
            </a: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3 CuadroTexto">
            <a:extLst>
              <a:ext uri="{FF2B5EF4-FFF2-40B4-BE49-F238E27FC236}">
                <a16:creationId xmlns:a16="http://schemas.microsoft.com/office/drawing/2014/main" id="{D50D64C3-06D9-44B3-9388-AB98FBAED991}"/>
              </a:ext>
            </a:extLst>
          </p:cNvPr>
          <p:cNvSpPr txBox="1"/>
          <p:nvPr/>
        </p:nvSpPr>
        <p:spPr>
          <a:xfrm>
            <a:off x="432450" y="206156"/>
            <a:ext cx="256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Sekcia</a:t>
            </a:r>
            <a:r>
              <a:rPr lang="es-ES" dirty="0"/>
              <a:t> 1. FINANČNÁ ŽIVOTASCHOPNOSŤ</a:t>
            </a: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4748C2D9-1179-4BC5-B20B-BD230F660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02826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325683"/>
            <a:ext cx="7138200" cy="1263600"/>
          </a:xfrm>
        </p:spPr>
        <p:txBody>
          <a:bodyPr/>
          <a:lstStyle/>
          <a:p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Financovanie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00458" y="1589282"/>
            <a:ext cx="7138200" cy="2871205"/>
          </a:xfrm>
        </p:spPr>
        <p:txBody>
          <a:bodyPr/>
          <a:lstStyle/>
          <a:p>
            <a:pPr marL="139700" lvl="0" indent="0" algn="l">
              <a:buNone/>
            </a:pPr>
            <a:r>
              <a:rPr lang="sk-SK" dirty="0"/>
              <a:t>Zdrojmi financovania sú likvidné zdroje alebo platobné prostriedky spoločnosti na uspokojenie jej finančných potrieb.</a:t>
            </a:r>
          </a:p>
          <a:p>
            <a:pPr marL="139700" lvl="0" indent="0" algn="l">
              <a:buNone/>
            </a:pPr>
            <a:r>
              <a:rPr lang="sk-SK" dirty="0"/>
              <a:t>Zdroje financovania zahŕňajú získavanie fixného aj obežného kapitálu.</a:t>
            </a:r>
          </a:p>
          <a:p>
            <a:pPr marL="139700" lvl="0" indent="0" algn="l">
              <a:buNone/>
            </a:pPr>
            <a:r>
              <a:rPr lang="sk-SK" dirty="0"/>
              <a:t>V závislosti od toho, či zdroje financovania patria spoločnosti alebo patria tretím stranám, existujú dva typy:</a:t>
            </a:r>
          </a:p>
          <a:p>
            <a:pPr marL="139700" lvl="0" indent="0" algn="l">
              <a:buNone/>
            </a:pPr>
            <a:r>
              <a:rPr lang="sk-SK" dirty="0"/>
              <a:t>VLASTNÉ ZDROJE FINANCOVANIA: patria medzi </a:t>
            </a:r>
            <a:r>
              <a:rPr lang="sk-SK" dirty="0" err="1"/>
              <a:t>ne</a:t>
            </a:r>
            <a:r>
              <a:rPr lang="sk-SK" dirty="0"/>
              <a:t> základné imanie, rezervný fond, rezervy a samofinancovanie.</a:t>
            </a:r>
          </a:p>
          <a:p>
            <a:pPr marL="139700" lvl="0" indent="0" algn="l">
              <a:buNone/>
            </a:pPr>
            <a:r>
              <a:rPr lang="sk-SK" dirty="0"/>
              <a:t>CUDZIE ZDROJE FINANCOVANIA: tie, ktoré má spoločnosť určitý čas, po ktorom je povinná zaplatiť úroky a vrátiť požičanú sumu.</a:t>
            </a: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3 CuadroTexto">
            <a:extLst>
              <a:ext uri="{FF2B5EF4-FFF2-40B4-BE49-F238E27FC236}">
                <a16:creationId xmlns:a16="http://schemas.microsoft.com/office/drawing/2014/main" id="{8ED7C4B4-6644-4A8D-873B-7B24913A63FF}"/>
              </a:ext>
            </a:extLst>
          </p:cNvPr>
          <p:cNvSpPr txBox="1"/>
          <p:nvPr/>
        </p:nvSpPr>
        <p:spPr>
          <a:xfrm>
            <a:off x="432450" y="206156"/>
            <a:ext cx="256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Sekcia</a:t>
            </a:r>
            <a:r>
              <a:rPr lang="es-ES" dirty="0"/>
              <a:t> 1. FINANČNÁ ŽIVOTASCHOPNOSŤ</a:t>
            </a:r>
          </a:p>
        </p:txBody>
      </p:sp>
      <p:sp>
        <p:nvSpPr>
          <p:cNvPr id="9" name="Cuadro de texto 2">
            <a:extLst>
              <a:ext uri="{FF2B5EF4-FFF2-40B4-BE49-F238E27FC236}">
                <a16:creationId xmlns:a16="http://schemas.microsoft.com/office/drawing/2014/main" id="{4313AE33-154E-4032-B772-12E0EB9E1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39237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950" y="-12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1"/>
          <p:cNvSpPr txBox="1">
            <a:spLocks noGrp="1"/>
          </p:cNvSpPr>
          <p:nvPr>
            <p:ph type="title"/>
          </p:nvPr>
        </p:nvSpPr>
        <p:spPr>
          <a:xfrm>
            <a:off x="470996" y="1780223"/>
            <a:ext cx="7239345" cy="1586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k-SK" sz="32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Sekcia</a:t>
            </a:r>
            <a:r>
              <a:rPr lang="es" sz="32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 2.</a:t>
            </a:r>
            <a:r>
              <a:rPr lang="es-ES" sz="32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 OBCHODNÁ ZODPOVEDNOSŤ</a:t>
            </a:r>
            <a:endParaRPr sz="3200" b="0" dirty="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 de texto 2">
            <a:extLst>
              <a:ext uri="{FF2B5EF4-FFF2-40B4-BE49-F238E27FC236}">
                <a16:creationId xmlns:a16="http://schemas.microsoft.com/office/drawing/2014/main" id="{63D98AE2-519E-4545-ADFF-E2F744C0D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1984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-63415"/>
            <a:ext cx="7138200" cy="1263600"/>
          </a:xfrm>
        </p:spPr>
        <p:txBody>
          <a:bodyPr/>
          <a:lstStyle/>
          <a:p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KĽÚČOVÉ KROKY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8612" y="1017701"/>
            <a:ext cx="8997810" cy="3389836"/>
          </a:xfrm>
        </p:spPr>
        <p:txBody>
          <a:bodyPr/>
          <a:lstStyle/>
          <a:p>
            <a:pPr marL="114300" indent="0" algn="just">
              <a:buNone/>
            </a:pPr>
            <a:r>
              <a:rPr lang="sk-SK" sz="1200" dirty="0"/>
              <a:t>Ak chcete predávať, musíte si vytvoriť svoj vlastný spôsob. Zdá sa, že cieľom všetkých spoločností je predať čo najviac, avšak väčšina spoločností nevenuje čas definovaniu stratégie predaja.</a:t>
            </a:r>
          </a:p>
          <a:p>
            <a:pPr marL="114300" indent="0" algn="just">
              <a:buNone/>
            </a:pPr>
            <a:r>
              <a:rPr lang="sk-SK" sz="1200" dirty="0"/>
              <a:t>Existuje otázka, na ktorú by sme mali všetci odpovedať. Chcete predávať viac alebo efektívnejšie?</a:t>
            </a:r>
          </a:p>
          <a:p>
            <a:pPr marL="114300" indent="0" algn="just">
              <a:buNone/>
            </a:pPr>
            <a:r>
              <a:rPr lang="sk-SK" sz="1200" dirty="0"/>
              <a:t>Pozorujte</a:t>
            </a:r>
            <a:r>
              <a:rPr lang="en-US" sz="1200" dirty="0"/>
              <a:t>:</a:t>
            </a:r>
          </a:p>
          <a:p>
            <a:pPr marL="114300" indent="0" algn="just">
              <a:buNone/>
            </a:pPr>
            <a:r>
              <a:rPr lang="en-US" sz="1200" dirty="0"/>
              <a:t>• </a:t>
            </a:r>
            <a:r>
              <a:rPr lang="sk-SK" sz="1200" dirty="0"/>
              <a:t>Analyzujte zmeny na trhu</a:t>
            </a:r>
          </a:p>
          <a:p>
            <a:pPr marL="114300" indent="0" algn="just">
              <a:buNone/>
            </a:pPr>
            <a:r>
              <a:rPr lang="sk-SK" sz="1200" dirty="0"/>
              <a:t>• Prispôsobte sa novým trendom</a:t>
            </a:r>
          </a:p>
          <a:p>
            <a:pPr marL="114300" indent="0" algn="just">
              <a:buNone/>
            </a:pPr>
            <a:r>
              <a:rPr lang="sk-SK" sz="1200" dirty="0"/>
              <a:t>• Pochopte </a:t>
            </a:r>
            <a:r>
              <a:rPr lang="sk-SK" sz="1200"/>
              <a:t>nových zákazníkov</a:t>
            </a:r>
            <a:endParaRPr lang="sk-SK" sz="1200" dirty="0"/>
          </a:p>
          <a:p>
            <a:pPr marL="114300" indent="0" algn="just">
              <a:buNone/>
            </a:pPr>
            <a:r>
              <a:rPr lang="sk-SK" sz="1200" dirty="0"/>
              <a:t>Vytvorte:</a:t>
            </a:r>
          </a:p>
          <a:p>
            <a:pPr marL="114300" indent="0" algn="just">
              <a:buNone/>
            </a:pPr>
            <a:r>
              <a:rPr lang="sk-SK" sz="1200" dirty="0"/>
              <a:t>• Zistite v čom ste odlišný</a:t>
            </a:r>
          </a:p>
          <a:p>
            <a:pPr marL="114300" indent="0" algn="just">
              <a:buNone/>
            </a:pPr>
            <a:r>
              <a:rPr lang="sk-SK" sz="1200" dirty="0"/>
              <a:t>• Zlepšite svoju vynaliezavosť a kreativitu</a:t>
            </a:r>
          </a:p>
          <a:p>
            <a:pPr marL="114300" indent="0" algn="just">
              <a:buNone/>
            </a:pPr>
            <a:r>
              <a:rPr lang="sk-SK" sz="1200" dirty="0"/>
              <a:t>• Definujte váš spôsob predaja</a:t>
            </a:r>
          </a:p>
          <a:p>
            <a:pPr marL="114300" indent="0" algn="just">
              <a:buNone/>
            </a:pPr>
            <a:r>
              <a:rPr lang="sk-SK" sz="1200" dirty="0"/>
              <a:t>• Kombinujte tradičné a nekonvenčné marketingové nástroje</a:t>
            </a:r>
          </a:p>
          <a:p>
            <a:pPr marL="114300" indent="0" algn="just">
              <a:buNone/>
            </a:pPr>
            <a:r>
              <a:rPr lang="sk-SK" sz="1200" dirty="0" err="1"/>
              <a:t>Preda</a:t>
            </a:r>
            <a:r>
              <a:rPr lang="en-US" sz="1200" dirty="0"/>
              <a:t>j</a:t>
            </a:r>
            <a:r>
              <a:rPr lang="sk-SK" sz="1200" dirty="0" err="1"/>
              <a:t>te</a:t>
            </a:r>
            <a:r>
              <a:rPr lang="en-US" sz="1200" dirty="0"/>
              <a:t>:</a:t>
            </a:r>
          </a:p>
          <a:p>
            <a:pPr marL="114300" indent="0" algn="just">
              <a:buNone/>
            </a:pPr>
            <a:r>
              <a:rPr lang="en-US" sz="1200" dirty="0"/>
              <a:t>• </a:t>
            </a:r>
            <a:r>
              <a:rPr lang="sk-SK" sz="1200" dirty="0"/>
              <a:t>Oslovte zákazníka iným spôsobom</a:t>
            </a:r>
          </a:p>
          <a:p>
            <a:pPr marL="114300" indent="0" algn="just">
              <a:buNone/>
            </a:pPr>
            <a:r>
              <a:rPr lang="sk-SK" sz="1200" dirty="0"/>
              <a:t>• Majte viacero akčných plánov pre prípad predaja</a:t>
            </a:r>
          </a:p>
          <a:p>
            <a:pPr marL="114300" indent="0" algn="just">
              <a:buNone/>
            </a:pPr>
            <a:r>
              <a:rPr lang="sk-SK" sz="1200" dirty="0"/>
              <a:t>Načúvajte trhu a zákazníkom, pozorujte a pýtajte sa, a hoci máte možno pokušenie predávať všetko, je dobré sa sústrediť na to, čo vás najviac zaujíma.</a:t>
            </a:r>
            <a:endParaRPr lang="es-ES" sz="1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33838" y="239709"/>
            <a:ext cx="2888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Sekcia</a:t>
            </a:r>
            <a:r>
              <a:rPr lang="es-ES" dirty="0"/>
              <a:t> 2. </a:t>
            </a:r>
            <a:r>
              <a:rPr lang="en-GB" dirty="0"/>
              <a:t>OBCHODNÁ ZODPOVEDNOSŤ</a:t>
            </a:r>
            <a:endParaRPr lang="es-ES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 de texto 2">
            <a:extLst>
              <a:ext uri="{FF2B5EF4-FFF2-40B4-BE49-F238E27FC236}">
                <a16:creationId xmlns:a16="http://schemas.microsoft.com/office/drawing/2014/main" id="{68E2A19B-D88E-4D0F-A7D7-341D0C08E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3152726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825</Words>
  <Application>Microsoft Office PowerPoint</Application>
  <PresentationFormat>Prezentácia na obrazovke (16:9)</PresentationFormat>
  <Paragraphs>88</Paragraphs>
  <Slides>10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7" baseType="lpstr">
      <vt:lpstr>Garamond</vt:lpstr>
      <vt:lpstr>Century Gothic</vt:lpstr>
      <vt:lpstr>EB Garamond</vt:lpstr>
      <vt:lpstr>EB Garamond Medium</vt:lpstr>
      <vt:lpstr>Arial</vt:lpstr>
      <vt:lpstr>Cambria</vt:lpstr>
      <vt:lpstr>Simple Light</vt:lpstr>
      <vt:lpstr> ARTkadémia  “Akadémia umení a remesiel””</vt:lpstr>
      <vt:lpstr>Modul 1. Obchodná a ekonomická životaschopnosť</vt:lpstr>
      <vt:lpstr>SEKCIA 1. FINANČNÁ ŽIVOTASCHOPNOSŤ</vt:lpstr>
      <vt:lpstr>Čo je súvaha?</vt:lpstr>
      <vt:lpstr>Výkaz ziskov a strát</vt:lpstr>
      <vt:lpstr>Cash flow</vt:lpstr>
      <vt:lpstr>Financovanie</vt:lpstr>
      <vt:lpstr>Sekcia 2. OBCHODNÁ ZODPOVEDNOSŤ</vt:lpstr>
      <vt:lpstr>KĽÚČOVÉ KROKY</vt:lpstr>
      <vt:lpstr>ĎAKUJEME!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ARTCademy “Arts and Crafts Academy”</dc:title>
  <dc:creator>Usuario</dc:creator>
  <cp:lastModifiedBy>Mitkova Ludmila</cp:lastModifiedBy>
  <cp:revision>46</cp:revision>
  <dcterms:modified xsi:type="dcterms:W3CDTF">2020-02-13T19:58:11Z</dcterms:modified>
</cp:coreProperties>
</file>