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3"/>
  </p:notesMasterIdLst>
  <p:sldIdLst>
    <p:sldId id="256" r:id="rId2"/>
    <p:sldId id="272" r:id="rId3"/>
    <p:sldId id="283" r:id="rId4"/>
    <p:sldId id="275" r:id="rId5"/>
    <p:sldId id="287" r:id="rId6"/>
    <p:sldId id="300" r:id="rId7"/>
    <p:sldId id="301" r:id="rId8"/>
    <p:sldId id="299" r:id="rId9"/>
    <p:sldId id="285" r:id="rId10"/>
    <p:sldId id="282" r:id="rId11"/>
    <p:sldId id="274" r:id="rId12"/>
  </p:sldIdLst>
  <p:sldSz cx="9144000" cy="5143500" type="screen16x9"/>
  <p:notesSz cx="6858000" cy="9144000"/>
  <p:embeddedFontLst>
    <p:embeddedFont>
      <p:font typeface="EB Garamond" charset="0"/>
      <p:regular r:id="rId14"/>
      <p:bold r:id="rId15"/>
      <p:italic r:id="rId16"/>
      <p:boldItalic r:id="rId17"/>
    </p:embeddedFont>
    <p:embeddedFont>
      <p:font typeface="Cambria" pitchFamily="18" charset="0"/>
      <p:regular r:id="rId18"/>
      <p:bold r:id="rId19"/>
      <p:italic r:id="rId20"/>
      <p:boldItalic r:id="rId21"/>
    </p:embeddedFont>
    <p:embeddedFont>
      <p:font typeface="EB Garamond Medium" charset="0"/>
      <p:regular r:id="rId22"/>
      <p:bold r:id="rId23"/>
      <p:italic r:id="rId24"/>
      <p:boldItalic r:id="rId25"/>
    </p:embeddedFont>
    <p:embeddedFont>
      <p:font typeface="Century Gothic" pitchFamily="34" charset="0"/>
      <p:regular r:id="rId26"/>
      <p:bold r:id="rId27"/>
      <p:italic r:id="rId28"/>
      <p:boldItalic r:id="rId29"/>
    </p:embeddedFont>
    <p:embeddedFont>
      <p:font typeface="Garamond" pitchFamily="18" charset="0"/>
      <p:regular r:id="rId30"/>
      <p:bold r:id="rId31"/>
      <p: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24F4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snapToGrid="0">
      <p:cViewPr varScale="1">
        <p:scale>
          <a:sx n="91" d="100"/>
          <a:sy n="91" d="100"/>
        </p:scale>
        <p:origin x="-792"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xmlns=""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3734367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4" y="2015800"/>
            <a:ext cx="500716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dirty="0">
                <a:latin typeface="Cambria"/>
                <a:ea typeface="Cambria"/>
                <a:cs typeface="Cambria"/>
                <a:sym typeface="Cambria"/>
              </a:rPr>
              <a:t>ARTCademy</a:t>
            </a:r>
            <a:endParaRPr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s" sz="2200" b="0" dirty="0" smtClean="0">
                <a:solidFill>
                  <a:srgbClr val="E06666"/>
                </a:solidFill>
                <a:latin typeface="Cambria"/>
                <a:ea typeface="Cambria"/>
                <a:cs typeface="Cambria"/>
                <a:sym typeface="Cambria"/>
              </a:rPr>
              <a:t>“</a:t>
            </a:r>
            <a:r>
              <a:rPr lang="ro-RO" sz="2200" b="0" dirty="0" smtClean="0">
                <a:solidFill>
                  <a:srgbClr val="E06666"/>
                </a:solidFill>
                <a:latin typeface="Cambria"/>
                <a:ea typeface="Cambria"/>
                <a:cs typeface="Cambria"/>
                <a:sym typeface="Cambria"/>
              </a:rPr>
              <a:t>Academia de arte şi Meşteşuguri</a:t>
            </a:r>
            <a:r>
              <a:rPr lang="es" sz="2200" b="0" dirty="0" smtClean="0">
                <a:solidFill>
                  <a:srgbClr val="E06666"/>
                </a:solidFill>
                <a:latin typeface="Cambria"/>
                <a:ea typeface="Cambria"/>
                <a:cs typeface="Cambria"/>
                <a:sym typeface="Cambria"/>
              </a:rPr>
              <a:t>”</a:t>
            </a:r>
            <a:endParaRPr sz="22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
        <p:nvSpPr>
          <p:cNvPr id="2" name="Rectángulo 1">
            <a:extLst>
              <a:ext uri="{FF2B5EF4-FFF2-40B4-BE49-F238E27FC236}">
                <a16:creationId xmlns:a16="http://schemas.microsoft.com/office/drawing/2014/main" xmlns="" id="{36F06DE5-45FC-444B-8859-B68E60C3FBBD}"/>
              </a:ext>
            </a:extLst>
          </p:cNvPr>
          <p:cNvSpPr/>
          <p:nvPr/>
        </p:nvSpPr>
        <p:spPr>
          <a:xfrm>
            <a:off x="1211394" y="3441363"/>
            <a:ext cx="4488729" cy="1046440"/>
          </a:xfrm>
          <a:prstGeom prst="rect">
            <a:avLst/>
          </a:prstGeom>
        </p:spPr>
        <p:txBody>
          <a:bodyPr wrap="none">
            <a:spAutoFit/>
          </a:bodyPr>
          <a:lstStyle/>
          <a:p>
            <a:r>
              <a:rPr lang="es-ES" sz="2400" dirty="0" smtClean="0">
                <a:solidFill>
                  <a:srgbClr val="E06666"/>
                </a:solidFill>
                <a:latin typeface="Cambria"/>
              </a:rPr>
              <a:t>ART-</a:t>
            </a:r>
            <a:r>
              <a:rPr lang="es-ES" sz="2400" dirty="0" err="1" smtClean="0">
                <a:solidFill>
                  <a:srgbClr val="E06666"/>
                </a:solidFill>
                <a:latin typeface="Cambria"/>
              </a:rPr>
              <a:t>Startup</a:t>
            </a:r>
            <a:r>
              <a:rPr lang="es-ES" sz="2400" dirty="0" smtClean="0">
                <a:solidFill>
                  <a:srgbClr val="E06666"/>
                </a:solidFill>
                <a:latin typeface="Cambria"/>
              </a:rPr>
              <a:t> </a:t>
            </a:r>
            <a:r>
              <a:rPr lang="ro-RO" sz="2400" dirty="0" smtClean="0">
                <a:solidFill>
                  <a:srgbClr val="E06666"/>
                </a:solidFill>
                <a:latin typeface="Cambria"/>
              </a:rPr>
              <a:t>set de instrumente</a:t>
            </a:r>
          </a:p>
          <a:p>
            <a:pPr lvl="0"/>
            <a:endParaRPr lang="es-ES" sz="2400" dirty="0">
              <a:solidFill>
                <a:srgbClr val="E06666"/>
              </a:solidFill>
              <a:latin typeface="Cambria"/>
            </a:endParaRPr>
          </a:p>
          <a:p>
            <a:pPr lvl="0"/>
            <a:r>
              <a:rPr lang="es-ES" dirty="0"/>
              <a:t> </a:t>
            </a:r>
            <a:r>
              <a:rPr lang="en-US" dirty="0" smtClean="0">
                <a:solidFill>
                  <a:srgbClr val="E06666"/>
                </a:solidFill>
                <a:latin typeface="Cambria"/>
                <a:sym typeface="Cambria"/>
              </a:rPr>
              <a:t>VIABILIT</a:t>
            </a:r>
            <a:r>
              <a:rPr lang="ro-RO" dirty="0" smtClean="0">
                <a:solidFill>
                  <a:srgbClr val="E06666"/>
                </a:solidFill>
                <a:latin typeface="Cambria"/>
                <a:sym typeface="Cambria"/>
              </a:rPr>
              <a:t>ATE </a:t>
            </a:r>
            <a:r>
              <a:rPr lang="en-US" dirty="0" smtClean="0">
                <a:solidFill>
                  <a:srgbClr val="E06666"/>
                </a:solidFill>
                <a:latin typeface="Cambria"/>
                <a:sym typeface="Cambria"/>
              </a:rPr>
              <a:t>COME</a:t>
            </a:r>
            <a:r>
              <a:rPr lang="ro-RO" dirty="0" smtClean="0">
                <a:solidFill>
                  <a:srgbClr val="E06666"/>
                </a:solidFill>
                <a:latin typeface="Cambria"/>
                <a:sym typeface="Cambria"/>
              </a:rPr>
              <a:t>R</a:t>
            </a:r>
            <a:r>
              <a:rPr lang="en-US" dirty="0" smtClean="0">
                <a:solidFill>
                  <a:srgbClr val="E06666"/>
                </a:solidFill>
                <a:latin typeface="Cambria"/>
                <a:sym typeface="Cambria"/>
              </a:rPr>
              <a:t>CIAL</a:t>
            </a:r>
            <a:r>
              <a:rPr lang="ro-RO" dirty="0" smtClean="0">
                <a:solidFill>
                  <a:srgbClr val="E06666"/>
                </a:solidFill>
                <a:latin typeface="Cambria"/>
                <a:sym typeface="Cambria"/>
              </a:rPr>
              <a:t>Ă</a:t>
            </a:r>
            <a:r>
              <a:rPr lang="en-US" dirty="0" smtClean="0">
                <a:solidFill>
                  <a:srgbClr val="E06666"/>
                </a:solidFill>
                <a:latin typeface="Cambria"/>
                <a:sym typeface="Cambria"/>
              </a:rPr>
              <a:t> </a:t>
            </a:r>
            <a:r>
              <a:rPr lang="ro-RO" dirty="0" smtClean="0">
                <a:solidFill>
                  <a:srgbClr val="E06666"/>
                </a:solidFill>
                <a:latin typeface="Cambria"/>
                <a:sym typeface="Cambria"/>
              </a:rPr>
              <a:t>ŞI</a:t>
            </a:r>
            <a:r>
              <a:rPr lang="en-US" dirty="0" smtClean="0">
                <a:solidFill>
                  <a:srgbClr val="E06666"/>
                </a:solidFill>
                <a:latin typeface="Cambria"/>
                <a:sym typeface="Cambria"/>
              </a:rPr>
              <a:t> FINANCIA</a:t>
            </a:r>
            <a:r>
              <a:rPr lang="ro-RO" dirty="0" smtClean="0">
                <a:solidFill>
                  <a:srgbClr val="E06666"/>
                </a:solidFill>
                <a:latin typeface="Cambria"/>
                <a:sym typeface="Cambria"/>
              </a:rPr>
              <a:t>RĂ</a:t>
            </a: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ro-RO" dirty="0" smtClean="0">
                <a:solidFill>
                  <a:srgbClr val="F24F4F"/>
                </a:solidFill>
                <a:latin typeface="Cambria" panose="02040503050406030204" pitchFamily="18" charset="0"/>
              </a:rPr>
              <a:t>Paşi cheie</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201434"/>
            <a:ext cx="8881289" cy="3389836"/>
          </a:xfrm>
        </p:spPr>
        <p:txBody>
          <a:bodyPr/>
          <a:lstStyle/>
          <a:p>
            <a:pPr marL="114300" indent="0" algn="l">
              <a:buNone/>
            </a:pPr>
            <a:r>
              <a:rPr lang="ro-RO" sz="1300" dirty="0" smtClean="0"/>
              <a:t>Observa:</a:t>
            </a:r>
            <a:br>
              <a:rPr lang="ro-RO" sz="1300" dirty="0" smtClean="0"/>
            </a:br>
            <a:r>
              <a:rPr lang="ro-RO" sz="1300" dirty="0" smtClean="0"/>
              <a:t>• Analizați schimbările pieței</a:t>
            </a:r>
            <a:br>
              <a:rPr lang="ro-RO" sz="1300" dirty="0" smtClean="0"/>
            </a:br>
            <a:r>
              <a:rPr lang="ro-RO" sz="1300" dirty="0" smtClean="0"/>
              <a:t>• Adaptați-vă la noile tendințe</a:t>
            </a:r>
            <a:br>
              <a:rPr lang="ro-RO" sz="1300" dirty="0" smtClean="0"/>
            </a:br>
            <a:r>
              <a:rPr lang="ro-RO" sz="1300" dirty="0" smtClean="0"/>
              <a:t>• Înțelegeți clienții noi</a:t>
            </a:r>
            <a:br>
              <a:rPr lang="ro-RO" sz="1300" dirty="0" smtClean="0"/>
            </a:br>
            <a:r>
              <a:rPr lang="ro-RO" sz="1300" dirty="0" smtClean="0"/>
              <a:t>Crează:</a:t>
            </a:r>
            <a:br>
              <a:rPr lang="ro-RO" sz="1300" dirty="0" smtClean="0"/>
            </a:br>
            <a:r>
              <a:rPr lang="ro-RO" sz="1300" dirty="0" smtClean="0"/>
              <a:t>• Căutați elementul diferențial</a:t>
            </a:r>
            <a:br>
              <a:rPr lang="ro-RO" sz="1300" dirty="0" smtClean="0"/>
            </a:br>
            <a:r>
              <a:rPr lang="ro-RO" sz="1300" dirty="0" smtClean="0"/>
              <a:t>• Reglați ingeniozitatea și creativitatea </a:t>
            </a:r>
            <a:br>
              <a:rPr lang="ro-RO" sz="1300" dirty="0" smtClean="0"/>
            </a:br>
            <a:r>
              <a:rPr lang="ro-RO" sz="1300" dirty="0" smtClean="0"/>
              <a:t>• Definiți formula de vânzare</a:t>
            </a:r>
            <a:br>
              <a:rPr lang="ro-RO" sz="1300" dirty="0" smtClean="0"/>
            </a:br>
            <a:r>
              <a:rPr lang="ro-RO" sz="1300" dirty="0" smtClean="0"/>
              <a:t>• Combinați instrumente tradiționale de marketing și instrumente neconvenționale</a:t>
            </a:r>
            <a:br>
              <a:rPr lang="ro-RO" sz="1300" dirty="0" smtClean="0"/>
            </a:br>
            <a:r>
              <a:rPr lang="ro-RO" sz="1300" dirty="0" smtClean="0"/>
              <a:t>Vinde:</a:t>
            </a:r>
            <a:br>
              <a:rPr lang="ro-RO" sz="1300" dirty="0" smtClean="0"/>
            </a:br>
            <a:r>
              <a:rPr lang="ro-RO" sz="1300" dirty="0" smtClean="0"/>
              <a:t>• Ajungeți la clienti diferiti</a:t>
            </a:r>
            <a:br>
              <a:rPr lang="ro-RO" sz="1300" dirty="0" smtClean="0"/>
            </a:br>
            <a:r>
              <a:rPr lang="ro-RO" sz="1300" dirty="0" smtClean="0"/>
              <a:t>• 1,2,3 Plan de acțiune de vânzare</a:t>
            </a:r>
            <a:br>
              <a:rPr lang="ro-RO" sz="1300" dirty="0" smtClean="0"/>
            </a:br>
            <a:r>
              <a:rPr lang="ro-RO" sz="1300" dirty="0" smtClean="0"/>
              <a:t>Ascultați piața și clienții, observați și nu întrebați și, deși tentația este să vindeți totul, este bine să concentrați forța de vânzări pe ceea ce vă interesează cel mai mult. </a:t>
            </a:r>
            <a:endParaRPr lang="es-ES" sz="1300" dirty="0"/>
          </a:p>
        </p:txBody>
      </p:sp>
      <p:sp>
        <p:nvSpPr>
          <p:cNvPr id="4" name="3 CuadroTexto"/>
          <p:cNvSpPr txBox="1"/>
          <p:nvPr/>
        </p:nvSpPr>
        <p:spPr>
          <a:xfrm>
            <a:off x="333838" y="239709"/>
            <a:ext cx="3691624" cy="307777"/>
          </a:xfrm>
          <a:prstGeom prst="rect">
            <a:avLst/>
          </a:prstGeom>
          <a:noFill/>
        </p:spPr>
        <p:txBody>
          <a:bodyPr wrap="square" rtlCol="0">
            <a:spAutoFit/>
          </a:bodyPr>
          <a:lstStyle/>
          <a:p>
            <a:r>
              <a:rPr lang="es-ES" dirty="0" err="1" smtClean="0"/>
              <a:t>Unit</a:t>
            </a:r>
            <a:r>
              <a:rPr lang="ro-RO" dirty="0" smtClean="0"/>
              <a:t>atea</a:t>
            </a:r>
            <a:r>
              <a:rPr lang="es-ES" dirty="0" smtClean="0"/>
              <a:t> </a:t>
            </a:r>
            <a:r>
              <a:rPr lang="es-ES" dirty="0"/>
              <a:t>2. </a:t>
            </a:r>
            <a:r>
              <a:rPr lang="ro-RO" dirty="0" smtClean="0"/>
              <a:t>VIABILITATE COMERCIALĂ</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xmlns="" val="2231527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45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o-RO" sz="6000" dirty="0" smtClean="0">
                <a:solidFill>
                  <a:srgbClr val="E06666"/>
                </a:solidFill>
                <a:latin typeface="Cambria"/>
                <a:ea typeface="Cambria"/>
                <a:cs typeface="Cambria"/>
                <a:sym typeface="Cambria"/>
              </a:rPr>
              <a:t>VĂ MULŢUMESC</a:t>
            </a:r>
            <a:r>
              <a:rPr lang="es" sz="6000" dirty="0" smtClean="0">
                <a:solidFill>
                  <a:srgbClr val="E06666"/>
                </a:solidFill>
                <a:latin typeface="Cambria"/>
                <a:ea typeface="Cambria"/>
                <a:cs typeface="Cambria"/>
                <a:sym typeface="Cambria"/>
              </a:rPr>
              <a:t>!</a:t>
            </a:r>
            <a:endParaRPr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470996" y="1780223"/>
            <a:ext cx="7239345" cy="1586432"/>
          </a:xfrm>
          <a:prstGeom prst="rect">
            <a:avLst/>
          </a:prstGeom>
        </p:spPr>
        <p:txBody>
          <a:bodyPr spcFirstLastPara="1" wrap="square" lIns="91425" tIns="91425" rIns="91425" bIns="91425" anchor="t" anchorCtr="0">
            <a:noAutofit/>
          </a:bodyPr>
          <a:lstStyle/>
          <a:p>
            <a:pPr lvl="0"/>
            <a:r>
              <a:rPr lang="es" sz="3200" b="0" dirty="0" smtClean="0">
                <a:solidFill>
                  <a:srgbClr val="E06666"/>
                </a:solidFill>
                <a:latin typeface="Cambria"/>
                <a:ea typeface="Cambria"/>
                <a:cs typeface="Cambria"/>
                <a:sym typeface="Cambria"/>
              </a:rPr>
              <a:t>Modul</a:t>
            </a:r>
            <a:r>
              <a:rPr lang="ro-RO" sz="3200" b="0" dirty="0" smtClean="0">
                <a:solidFill>
                  <a:srgbClr val="E06666"/>
                </a:solidFill>
                <a:latin typeface="Cambria"/>
                <a:ea typeface="Cambria"/>
                <a:cs typeface="Cambria"/>
                <a:sym typeface="Cambria"/>
              </a:rPr>
              <a:t>ul</a:t>
            </a:r>
            <a:r>
              <a:rPr lang="es" sz="3200" b="0" dirty="0" smtClean="0">
                <a:solidFill>
                  <a:srgbClr val="E06666"/>
                </a:solidFill>
                <a:latin typeface="Cambria"/>
                <a:ea typeface="Cambria"/>
                <a:cs typeface="Cambria"/>
                <a:sym typeface="Cambria"/>
              </a:rPr>
              <a:t> </a:t>
            </a:r>
            <a:r>
              <a:rPr lang="es" sz="3200" b="0" dirty="0">
                <a:solidFill>
                  <a:srgbClr val="E06666"/>
                </a:solidFill>
                <a:latin typeface="Cambria"/>
                <a:ea typeface="Cambria"/>
                <a:cs typeface="Cambria"/>
                <a:sym typeface="Cambria"/>
              </a:rPr>
              <a:t>1.</a:t>
            </a:r>
            <a:r>
              <a:rPr lang="es-ES" sz="3200" b="0" dirty="0">
                <a:solidFill>
                  <a:srgbClr val="E06666"/>
                </a:solidFill>
                <a:latin typeface="Cambria"/>
                <a:ea typeface="Cambria"/>
                <a:cs typeface="Cambria"/>
                <a:sym typeface="Cambria"/>
              </a:rPr>
              <a:t> </a:t>
            </a:r>
            <a:r>
              <a:rPr lang="ro-RO" sz="3200" b="0" dirty="0" smtClean="0">
                <a:solidFill>
                  <a:srgbClr val="E06666"/>
                </a:solidFill>
                <a:latin typeface="Cambria"/>
                <a:ea typeface="Cambria"/>
                <a:cs typeface="Cambria"/>
                <a:sym typeface="Cambria"/>
              </a:rPr>
              <a:t>VIABILITATE COMERCIALĂ ŞI FINANCIARĂ</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dirty="0" smtClean="0">
                <a:solidFill>
                  <a:srgbClr val="F24F4F"/>
                </a:solidFill>
                <a:latin typeface="Cambria" panose="02040503050406030204" pitchFamily="18" charset="0"/>
              </a:rPr>
              <a:t>UNIT</a:t>
            </a:r>
            <a:r>
              <a:rPr lang="ro-RO" b="0" dirty="0" smtClean="0">
                <a:solidFill>
                  <a:srgbClr val="F24F4F"/>
                </a:solidFill>
                <a:latin typeface="Cambria" panose="02040503050406030204" pitchFamily="18" charset="0"/>
              </a:rPr>
              <a:t>ATEA</a:t>
            </a:r>
            <a:r>
              <a:rPr lang="es-ES" b="0" dirty="0" smtClean="0">
                <a:solidFill>
                  <a:srgbClr val="F24F4F"/>
                </a:solidFill>
                <a:latin typeface="Cambria" panose="02040503050406030204" pitchFamily="18" charset="0"/>
              </a:rPr>
              <a:t> </a:t>
            </a:r>
            <a:r>
              <a:rPr lang="es-ES" b="0" dirty="0">
                <a:solidFill>
                  <a:srgbClr val="F24F4F"/>
                </a:solidFill>
                <a:latin typeface="Cambria" panose="02040503050406030204" pitchFamily="18" charset="0"/>
              </a:rPr>
              <a:t>1. </a:t>
            </a:r>
            <a:r>
              <a:rPr lang="ro-RO" b="0" dirty="0" smtClean="0">
                <a:solidFill>
                  <a:srgbClr val="F24F4F"/>
                </a:solidFill>
                <a:latin typeface="Cambria" panose="02040503050406030204" pitchFamily="18" charset="0"/>
              </a:rPr>
              <a:t>VIABILITATE FINANCIARĂ</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xmlns=""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ro-RO" dirty="0" smtClean="0">
                <a:solidFill>
                  <a:srgbClr val="F24F4F"/>
                </a:solidFill>
                <a:latin typeface="Cambria" panose="02040503050406030204" pitchFamily="18" charset="0"/>
              </a:rPr>
              <a:t>Ce este bilanţul</a:t>
            </a:r>
            <a:r>
              <a:rPr lang="es-ES" dirty="0" smtClean="0">
                <a:solidFill>
                  <a:srgbClr val="F24F4F"/>
                </a:solidFill>
                <a:latin typeface="Cambria" panose="02040503050406030204" pitchFamily="18" charset="0"/>
              </a:rPr>
              <a:t>?</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00458" y="1684753"/>
            <a:ext cx="7138200" cy="2640934"/>
          </a:xfrm>
        </p:spPr>
        <p:txBody>
          <a:bodyPr/>
          <a:lstStyle/>
          <a:p>
            <a:pPr marL="139700" lvl="0" indent="0" algn="l">
              <a:buNone/>
            </a:pPr>
            <a:r>
              <a:rPr lang="ro-RO" dirty="0" smtClean="0"/>
              <a:t>Bilanţul este o situație contabilă care reflectă situația companiei la un moment dat, este ceea ce numim „Foaie de bilanț”.</a:t>
            </a:r>
            <a:br>
              <a:rPr lang="ro-RO" dirty="0" smtClean="0"/>
            </a:br>
            <a:r>
              <a:rPr lang="ro-RO" dirty="0" smtClean="0"/>
              <a:t>Această situație este rezumată în patru grupuri mari:</a:t>
            </a:r>
            <a:br>
              <a:rPr lang="ro-RO" dirty="0" smtClean="0"/>
            </a:br>
            <a:r>
              <a:rPr lang="ro-RO" dirty="0" smtClean="0"/>
              <a:t>1- Active: ceea ce are compania în „proprietate”. Ex: spații, utilaje, licențe, bani etc.</a:t>
            </a:r>
            <a:br>
              <a:rPr lang="ro-RO" dirty="0" smtClean="0"/>
            </a:br>
            <a:r>
              <a:rPr lang="ro-RO" dirty="0" smtClean="0"/>
              <a:t>2- Drepturi: ceea ce se datorează companiei. Ex: Conturi ale clienților în așteptarea colectării.</a:t>
            </a:r>
            <a:br>
              <a:rPr lang="ro-RO" dirty="0" smtClean="0"/>
            </a:br>
            <a:r>
              <a:rPr lang="ro-RO" dirty="0" smtClean="0"/>
              <a:t>3- Obligații: datoriile companiei. Ex: împrumuturi ...</a:t>
            </a:r>
            <a:br>
              <a:rPr lang="ro-RO" dirty="0" smtClean="0"/>
            </a:br>
            <a:r>
              <a:rPr lang="ro-RO" dirty="0" smtClean="0"/>
              <a:t>4- Capitaluri proprii: Capitalul (fondurile investite în companie de către parteneri), rezervele, beneficiile încă „distribuite” ... mai puțin pierderile (dacă există), este ceea ce numim Echitate Netă.</a:t>
            </a:r>
            <a:br>
              <a:rPr lang="ro-RO" dirty="0" smtClean="0"/>
            </a:br>
            <a:endParaRPr lang="es-ES" dirty="0"/>
          </a:p>
        </p:txBody>
      </p:sp>
      <p:sp>
        <p:nvSpPr>
          <p:cNvPr id="4" name="3 CuadroTexto"/>
          <p:cNvSpPr txBox="1"/>
          <p:nvPr/>
        </p:nvSpPr>
        <p:spPr>
          <a:xfrm>
            <a:off x="432450" y="206156"/>
            <a:ext cx="3540460" cy="307777"/>
          </a:xfrm>
          <a:prstGeom prst="rect">
            <a:avLst/>
          </a:prstGeom>
          <a:noFill/>
        </p:spPr>
        <p:txBody>
          <a:bodyPr wrap="square" rtlCol="0">
            <a:spAutoFit/>
          </a:bodyPr>
          <a:lstStyle/>
          <a:p>
            <a:r>
              <a:rPr lang="es-ES" dirty="0" err="1" smtClean="0"/>
              <a:t>Unit</a:t>
            </a:r>
            <a:r>
              <a:rPr lang="ro-RO" dirty="0" smtClean="0"/>
              <a:t>atea</a:t>
            </a:r>
            <a:r>
              <a:rPr lang="es-ES" dirty="0" smtClean="0"/>
              <a:t> </a:t>
            </a:r>
            <a:r>
              <a:rPr lang="es-ES" dirty="0"/>
              <a:t>1. </a:t>
            </a:r>
            <a:r>
              <a:rPr lang="ro-RO" dirty="0" smtClean="0"/>
              <a:t>VIABILITATE FINANCIARĂ</a:t>
            </a:r>
            <a:endParaRPr lang="es-E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xmlns=""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ro-RO" dirty="0" smtClean="0">
                <a:solidFill>
                  <a:srgbClr val="F24F4F"/>
                </a:solidFill>
                <a:latin typeface="Cambria" panose="02040503050406030204" pitchFamily="18" charset="0"/>
              </a:rPr>
              <a:t>Contul de p</a:t>
            </a:r>
            <a:r>
              <a:rPr lang="es-ES" dirty="0" err="1" smtClean="0">
                <a:solidFill>
                  <a:srgbClr val="F24F4F"/>
                </a:solidFill>
                <a:latin typeface="Cambria" panose="02040503050406030204" pitchFamily="18" charset="0"/>
              </a:rPr>
              <a:t>rofit</a:t>
            </a:r>
            <a:r>
              <a:rPr lang="es-ES" dirty="0" smtClean="0">
                <a:solidFill>
                  <a:srgbClr val="F24F4F"/>
                </a:solidFill>
                <a:latin typeface="Cambria" panose="02040503050406030204" pitchFamily="18" charset="0"/>
              </a:rPr>
              <a:t> </a:t>
            </a:r>
            <a:r>
              <a:rPr lang="ro-RO" dirty="0" smtClean="0">
                <a:solidFill>
                  <a:srgbClr val="F24F4F"/>
                </a:solidFill>
                <a:latin typeface="Cambria" panose="02040503050406030204" pitchFamily="18" charset="0"/>
              </a:rPr>
              <a:t>şi pierderi</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00458" y="1589282"/>
            <a:ext cx="7138200" cy="2871205"/>
          </a:xfrm>
        </p:spPr>
        <p:txBody>
          <a:bodyPr/>
          <a:lstStyle/>
          <a:p>
            <a:pPr algn="l">
              <a:buNone/>
            </a:pPr>
            <a:r>
              <a:rPr lang="ro-RO" dirty="0" smtClean="0"/>
              <a:t>	Este </a:t>
            </a:r>
            <a:r>
              <a:rPr lang="ro-RO" dirty="0" smtClean="0"/>
              <a:t>prezentat ca o listă a cheltuielilor și veniturilor preconizate pentru o anumită perioadă de timp.</a:t>
            </a:r>
            <a:br>
              <a:rPr lang="ro-RO" dirty="0" smtClean="0"/>
            </a:br>
            <a:r>
              <a:rPr lang="ro-RO" dirty="0" smtClean="0"/>
              <a:t>- Trebuie elaborată o listă exhaustivă a cheltuielilor FIXE ale afacerii, care sunt independente de volumul de activitate (chirie, parte fixă a livrărilor, taxe de asigurări sociale, salarii ...)</a:t>
            </a:r>
            <a:br>
              <a:rPr lang="ro-RO" dirty="0" smtClean="0"/>
            </a:br>
            <a:r>
              <a:rPr lang="ro-RO" dirty="0" smtClean="0"/>
              <a:t>- În continuare, sunt determinate cheltuielile VARIABILE, strâns legate de activitate (Exemplu: materiale de fabricație ale produsului, în care cantitatea va fi mai mare cu cât producția este mai mare, la companiile de servicii costul orei personalului).</a:t>
            </a:r>
            <a:endParaRPr lang="en-GB"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p:cNvSpPr txBox="1"/>
          <p:nvPr/>
        </p:nvSpPr>
        <p:spPr>
          <a:xfrm>
            <a:off x="432450" y="206156"/>
            <a:ext cx="3540460" cy="307777"/>
          </a:xfrm>
          <a:prstGeom prst="rect">
            <a:avLst/>
          </a:prstGeom>
          <a:noFill/>
        </p:spPr>
        <p:txBody>
          <a:bodyPr wrap="square" rtlCol="0">
            <a:spAutoFit/>
          </a:bodyPr>
          <a:lstStyle/>
          <a:p>
            <a:r>
              <a:rPr lang="es-ES" dirty="0" err="1" smtClean="0"/>
              <a:t>Unit</a:t>
            </a:r>
            <a:r>
              <a:rPr lang="ro-RO" dirty="0" smtClean="0"/>
              <a:t>atea</a:t>
            </a:r>
            <a:r>
              <a:rPr lang="es-ES" dirty="0" smtClean="0"/>
              <a:t> </a:t>
            </a:r>
            <a:r>
              <a:rPr lang="es-ES" dirty="0"/>
              <a:t>1. </a:t>
            </a:r>
            <a:r>
              <a:rPr lang="ro-RO" dirty="0" smtClean="0"/>
              <a:t>VIABILITATE FINANCIARĂ</a:t>
            </a:r>
            <a:endParaRPr lang="es-ES" dirty="0"/>
          </a:p>
        </p:txBody>
      </p:sp>
    </p:spTree>
    <p:extLst>
      <p:ext uri="{BB962C8B-B14F-4D97-AF65-F5344CB8AC3E}">
        <p14:creationId xmlns:p14="http://schemas.microsoft.com/office/powerpoint/2010/main" xmlns="" val="1675849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s-ES" dirty="0" err="1" smtClean="0">
                <a:solidFill>
                  <a:srgbClr val="F24F4F"/>
                </a:solidFill>
                <a:latin typeface="Cambria" panose="02040503050406030204" pitchFamily="18" charset="0"/>
              </a:rPr>
              <a:t>Tre</a:t>
            </a:r>
            <a:r>
              <a:rPr lang="ro-RO" dirty="0" smtClean="0">
                <a:solidFill>
                  <a:srgbClr val="F24F4F"/>
                </a:solidFill>
                <a:latin typeface="Cambria" panose="02040503050406030204" pitchFamily="18" charset="0"/>
              </a:rPr>
              <a:t>zoreria</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00458" y="1589282"/>
            <a:ext cx="7138200" cy="2871205"/>
          </a:xfrm>
        </p:spPr>
        <p:txBody>
          <a:bodyPr/>
          <a:lstStyle/>
          <a:p>
            <a:pPr marL="139700" lvl="0" indent="0" algn="l">
              <a:buNone/>
            </a:pPr>
            <a:r>
              <a:rPr lang="ro-RO" dirty="0" smtClean="0"/>
              <a:t>Este foarte util ca ajutor pentru a determina intrările și ieșirile de numerar și pentru a planifica lichiditatea (în câteva cazuri, deficiențele de lichiditate, din cauza prognozei insuficiente, determină eșecul pe termen scurt al unor proiecte de afaceri).</a:t>
            </a:r>
            <a:br>
              <a:rPr lang="ro-RO" dirty="0" smtClean="0"/>
            </a:br>
            <a:r>
              <a:rPr lang="ro-RO" dirty="0" smtClean="0"/>
              <a:t>Este necesar să influențați diferența dintre venit și încasare și între cheltuieli și plăți.</a:t>
            </a:r>
            <a:br>
              <a:rPr lang="ro-RO" dirty="0" smtClean="0"/>
            </a:br>
            <a:r>
              <a:rPr lang="ro-RO" dirty="0" smtClean="0"/>
              <a:t>Venitul este generat atunci când are loc vânzarea și încasarea la primirea lichidității derivate din vânzarea respectivă.</a:t>
            </a:r>
            <a:br>
              <a:rPr lang="ro-RO" dirty="0" smtClean="0"/>
            </a:br>
            <a:r>
              <a:rPr lang="ro-RO" dirty="0" smtClean="0"/>
              <a:t>Cheltuiala apare atunci când se generează obligația (cu un furnizor ...). Plata este generată în momentul încasării numerarului.</a:t>
            </a:r>
            <a:br>
              <a:rPr lang="ro-RO" dirty="0" smtClean="0"/>
            </a:br>
            <a:r>
              <a:rPr lang="ro-RO" dirty="0" smtClean="0"/>
              <a:t>Perioadele de colectare trebuie ajustate cu plățile către furnizori pentru a evita nepotriviri ale Trezoreriei.</a:t>
            </a:r>
            <a:endParaRPr lang="en-U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p:cNvSpPr txBox="1"/>
          <p:nvPr/>
        </p:nvSpPr>
        <p:spPr>
          <a:xfrm>
            <a:off x="432450" y="206156"/>
            <a:ext cx="3540460" cy="307777"/>
          </a:xfrm>
          <a:prstGeom prst="rect">
            <a:avLst/>
          </a:prstGeom>
          <a:noFill/>
        </p:spPr>
        <p:txBody>
          <a:bodyPr wrap="square" rtlCol="0">
            <a:spAutoFit/>
          </a:bodyPr>
          <a:lstStyle/>
          <a:p>
            <a:r>
              <a:rPr lang="es-ES" dirty="0" err="1" smtClean="0"/>
              <a:t>Unit</a:t>
            </a:r>
            <a:r>
              <a:rPr lang="ro-RO" dirty="0" smtClean="0"/>
              <a:t>atea</a:t>
            </a:r>
            <a:r>
              <a:rPr lang="es-ES" dirty="0" smtClean="0"/>
              <a:t> </a:t>
            </a:r>
            <a:r>
              <a:rPr lang="es-ES" dirty="0"/>
              <a:t>1. </a:t>
            </a:r>
            <a:r>
              <a:rPr lang="ro-RO" dirty="0" smtClean="0"/>
              <a:t>VIABILITATE FINANCIARĂ</a:t>
            </a:r>
            <a:endParaRPr lang="es-ES" dirty="0"/>
          </a:p>
        </p:txBody>
      </p:sp>
    </p:spTree>
    <p:extLst>
      <p:ext uri="{BB962C8B-B14F-4D97-AF65-F5344CB8AC3E}">
        <p14:creationId xmlns:p14="http://schemas.microsoft.com/office/powerpoint/2010/main" xmlns="" val="3602826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s-ES" dirty="0" smtClean="0">
                <a:solidFill>
                  <a:srgbClr val="F24F4F"/>
                </a:solidFill>
                <a:latin typeface="Cambria" panose="02040503050406030204" pitchFamily="18" charset="0"/>
              </a:rPr>
              <a:t>Finan</a:t>
            </a:r>
            <a:r>
              <a:rPr lang="ro-RO" dirty="0" smtClean="0">
                <a:solidFill>
                  <a:srgbClr val="F24F4F"/>
                </a:solidFill>
                <a:latin typeface="Cambria" panose="02040503050406030204" pitchFamily="18" charset="0"/>
              </a:rPr>
              <a:t>ţarea</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00458" y="1589282"/>
            <a:ext cx="7138200" cy="2871205"/>
          </a:xfrm>
        </p:spPr>
        <p:txBody>
          <a:bodyPr/>
          <a:lstStyle/>
          <a:p>
            <a:pPr marL="139700" lvl="0" indent="0" algn="l">
              <a:buNone/>
            </a:pPr>
            <a:r>
              <a:rPr lang="ro-RO" dirty="0" smtClean="0"/>
              <a:t>Sursele de finanțare sunt resursele lichide sau mijloacele de plată ale companiei pentru a răspunde nevoilor sale monetare.</a:t>
            </a:r>
            <a:br>
              <a:rPr lang="ro-RO" dirty="0" smtClean="0"/>
            </a:br>
            <a:r>
              <a:rPr lang="ro-RO" dirty="0" smtClean="0"/>
              <a:t>Sursele de finanțare implică achiziția de capital, fix și circulant.</a:t>
            </a:r>
            <a:br>
              <a:rPr lang="ro-RO" dirty="0" smtClean="0"/>
            </a:br>
            <a:r>
              <a:rPr lang="ro-RO" dirty="0" smtClean="0"/>
              <a:t>În funcție de faptul că Sursele de finanțare aparțin companiei sau aparțin terților din afara companiei (și, prin urmare, sunt necesare), există două tipuri:</a:t>
            </a:r>
            <a:br>
              <a:rPr lang="ro-RO" dirty="0" smtClean="0"/>
            </a:br>
            <a:r>
              <a:rPr lang="ro-RO" dirty="0" smtClean="0"/>
              <a:t>SURSE DE FINANȚARE PROPRI: acestea includ capitalul social, fondul de rambursare, rezervele și autofinanțarea.</a:t>
            </a:r>
            <a:br>
              <a:rPr lang="ro-RO" dirty="0" smtClean="0"/>
            </a:br>
            <a:r>
              <a:rPr lang="ro-RO" dirty="0" smtClean="0"/>
              <a:t>SURSE DE FINANȚARE: cele pe care compania le are pentru un anumit timp, după care are obligația de a plăti dobânzi și de a returna suma obținută.</a:t>
            </a:r>
            <a:endParaRPr lang="en-US" dirty="0"/>
          </a:p>
        </p:txBody>
      </p:sp>
      <p:sp>
        <p:nvSpPr>
          <p:cNvPr id="5"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p:cNvSpPr txBox="1"/>
          <p:nvPr/>
        </p:nvSpPr>
        <p:spPr>
          <a:xfrm>
            <a:off x="432450" y="206156"/>
            <a:ext cx="3540460" cy="307777"/>
          </a:xfrm>
          <a:prstGeom prst="rect">
            <a:avLst/>
          </a:prstGeom>
          <a:noFill/>
        </p:spPr>
        <p:txBody>
          <a:bodyPr wrap="square" rtlCol="0">
            <a:spAutoFit/>
          </a:bodyPr>
          <a:lstStyle/>
          <a:p>
            <a:r>
              <a:rPr lang="es-ES" dirty="0" err="1" smtClean="0"/>
              <a:t>Unit</a:t>
            </a:r>
            <a:r>
              <a:rPr lang="ro-RO" dirty="0" smtClean="0"/>
              <a:t>atea</a:t>
            </a:r>
            <a:r>
              <a:rPr lang="es-ES" dirty="0" smtClean="0"/>
              <a:t> </a:t>
            </a:r>
            <a:r>
              <a:rPr lang="es-ES" dirty="0"/>
              <a:t>1. </a:t>
            </a:r>
            <a:r>
              <a:rPr lang="ro-RO" dirty="0" smtClean="0"/>
              <a:t>VIABILITATE FINANCIARĂ</a:t>
            </a:r>
            <a:endParaRPr lang="es-ES" dirty="0"/>
          </a:p>
        </p:txBody>
      </p:sp>
    </p:spTree>
    <p:extLst>
      <p:ext uri="{BB962C8B-B14F-4D97-AF65-F5344CB8AC3E}">
        <p14:creationId xmlns:p14="http://schemas.microsoft.com/office/powerpoint/2010/main" xmlns="" val="2039237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470996" y="1780223"/>
            <a:ext cx="7239345" cy="1586432"/>
          </a:xfrm>
          <a:prstGeom prst="rect">
            <a:avLst/>
          </a:prstGeom>
        </p:spPr>
        <p:txBody>
          <a:bodyPr spcFirstLastPara="1" wrap="square" lIns="91425" tIns="91425" rIns="91425" bIns="91425" anchor="t" anchorCtr="0">
            <a:noAutofit/>
          </a:bodyPr>
          <a:lstStyle/>
          <a:p>
            <a:pPr lvl="0"/>
            <a:r>
              <a:rPr lang="es" sz="3200" b="0" dirty="0" smtClean="0">
                <a:solidFill>
                  <a:srgbClr val="E06666"/>
                </a:solidFill>
                <a:latin typeface="Cambria"/>
                <a:ea typeface="Cambria"/>
                <a:cs typeface="Cambria"/>
                <a:sym typeface="Cambria"/>
              </a:rPr>
              <a:t>Modul</a:t>
            </a:r>
            <a:r>
              <a:rPr lang="ro-RO" sz="3200" b="0" dirty="0" smtClean="0">
                <a:solidFill>
                  <a:srgbClr val="E06666"/>
                </a:solidFill>
                <a:latin typeface="Cambria"/>
                <a:ea typeface="Cambria"/>
                <a:cs typeface="Cambria"/>
                <a:sym typeface="Cambria"/>
              </a:rPr>
              <a:t>ul</a:t>
            </a:r>
            <a:r>
              <a:rPr lang="es" sz="3200" b="0" dirty="0" smtClean="0">
                <a:solidFill>
                  <a:srgbClr val="E06666"/>
                </a:solidFill>
                <a:latin typeface="Cambria"/>
                <a:ea typeface="Cambria"/>
                <a:cs typeface="Cambria"/>
                <a:sym typeface="Cambria"/>
              </a:rPr>
              <a:t> </a:t>
            </a:r>
            <a:r>
              <a:rPr lang="es" sz="3200" b="0" dirty="0">
                <a:solidFill>
                  <a:srgbClr val="E06666"/>
                </a:solidFill>
                <a:latin typeface="Cambria"/>
                <a:ea typeface="Cambria"/>
                <a:cs typeface="Cambria"/>
                <a:sym typeface="Cambria"/>
              </a:rPr>
              <a:t>2.</a:t>
            </a:r>
            <a:r>
              <a:rPr lang="es-ES" sz="3200" b="0" dirty="0">
                <a:solidFill>
                  <a:srgbClr val="E06666"/>
                </a:solidFill>
                <a:latin typeface="Cambria"/>
                <a:ea typeface="Cambria"/>
                <a:cs typeface="Cambria"/>
                <a:sym typeface="Cambria"/>
              </a:rPr>
              <a:t> </a:t>
            </a:r>
            <a:r>
              <a:rPr lang="ro-RO" sz="3200" b="0" dirty="0" smtClean="0">
                <a:solidFill>
                  <a:srgbClr val="E06666"/>
                </a:solidFill>
                <a:latin typeface="Cambria"/>
                <a:ea typeface="Cambria"/>
                <a:cs typeface="Cambria"/>
                <a:sym typeface="Cambria"/>
              </a:rPr>
              <a:t>VIABILITATE COMERCIALĂ</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just" defTabSz="914400" rtl="0" eaLnBrk="1" fontAlgn="auto" latinLnBrk="0" hangingPunct="1">
              <a:lnSpc>
                <a:spcPct val="110000"/>
              </a:lnSpc>
              <a:spcBef>
                <a:spcPts val="0"/>
              </a:spcBef>
              <a:spcAft>
                <a:spcPts val="600"/>
              </a:spcAft>
              <a:buClr>
                <a:srgbClr val="000000"/>
              </a:buClr>
              <a:buSzTx/>
              <a:buFont typeface="Arial"/>
              <a:buNone/>
              <a:tabLst>
                <a:tab pos="1038225" algn="l"/>
              </a:tabLst>
              <a:defRPr/>
            </a:pPr>
            <a:r>
              <a:rPr kumimoji="0" lang="en-US" sz="700" b="0" i="1" u="none" strike="noStrike" kern="0" cap="none" spc="0" normalizeH="0" baseline="0" noProof="0" dirty="0">
                <a:ln>
                  <a:noFill/>
                </a:ln>
                <a:solidFill>
                  <a:srgbClr val="808080"/>
                </a:solidFill>
                <a:effectLst/>
                <a:uLnTx/>
                <a:uFillTx/>
                <a:latin typeface="Century Gothic" panose="020B0502020202020204" pitchFamily="34" charset="0"/>
                <a:ea typeface="Times New Roman" panose="02020603050405020304" pitchFamily="18" charset="0"/>
                <a:cs typeface="Times New Roman" panose="02020603050405020304" pitchFamily="18" charset="0"/>
                <a:sym typeface="Arial"/>
              </a:rPr>
              <a:t>This Project has been funded with support from the European Commission. This publication reflects the views only of the author, and the Commission cannot be held responsible for any use which may be made of the information contained therein.</a:t>
            </a:r>
            <a:endParaRPr kumimoji="0" lang="en-US" sz="1050" b="0" i="0" u="none" strike="noStrike" kern="0" cap="none" spc="0" normalizeH="0" baseline="0" noProof="0" dirty="0">
              <a:ln>
                <a:noFill/>
              </a:ln>
              <a:solidFill>
                <a:srgbClr val="000000"/>
              </a:solidFill>
              <a:effectLst/>
              <a:uLnTx/>
              <a:uFillTx/>
              <a:latin typeface="Garamond" panose="02020404030301010803" pitchFamily="18" charset="0"/>
              <a:ea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10000"/>
              </a:lnSpc>
              <a:spcBef>
                <a:spcPts val="0"/>
              </a:spcBef>
              <a:spcAft>
                <a:spcPts val="60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Garamond" panose="02020404030301010803" pitchFamily="18" charset="0"/>
                <a:ea typeface="Times New Roman" panose="02020603050405020304" pitchFamily="18" charset="0"/>
                <a:cs typeface="Times New Roman" panose="02020603050405020304" pitchFamily="18" charset="0"/>
                <a:sym typeface="Arial"/>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extLst>
      <p:ext uri="{BB962C8B-B14F-4D97-AF65-F5344CB8AC3E}">
        <p14:creationId xmlns:p14="http://schemas.microsoft.com/office/powerpoint/2010/main" xmlns="" val="1819847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600" b="0" dirty="0" smtClean="0">
                <a:solidFill>
                  <a:srgbClr val="F24F4F"/>
                </a:solidFill>
                <a:latin typeface="Cambria" panose="02040503050406030204" pitchFamily="18" charset="0"/>
              </a:rPr>
              <a:t>UNIT</a:t>
            </a:r>
            <a:r>
              <a:rPr lang="ro-RO" sz="3600" b="0" dirty="0" smtClean="0">
                <a:solidFill>
                  <a:srgbClr val="F24F4F"/>
                </a:solidFill>
                <a:latin typeface="Cambria" panose="02040503050406030204" pitchFamily="18" charset="0"/>
              </a:rPr>
              <a:t>ATEA</a:t>
            </a:r>
            <a:r>
              <a:rPr lang="es-ES" sz="3600" b="0" dirty="0" smtClean="0">
                <a:solidFill>
                  <a:srgbClr val="F24F4F"/>
                </a:solidFill>
                <a:latin typeface="Cambria" panose="02040503050406030204" pitchFamily="18" charset="0"/>
              </a:rPr>
              <a:t> </a:t>
            </a:r>
            <a:r>
              <a:rPr lang="es-ES" sz="3600" b="0" dirty="0">
                <a:solidFill>
                  <a:srgbClr val="F24F4F"/>
                </a:solidFill>
                <a:latin typeface="Cambria" panose="02040503050406030204" pitchFamily="18" charset="0"/>
              </a:rPr>
              <a:t>2. </a:t>
            </a:r>
            <a:r>
              <a:rPr lang="ro-RO" b="0" dirty="0" smtClean="0">
                <a:solidFill>
                  <a:srgbClr val="F24F4F"/>
                </a:solidFill>
                <a:latin typeface="Cambria" panose="02040503050406030204" pitchFamily="18" charset="0"/>
              </a:rPr>
              <a:t>V</a:t>
            </a:r>
            <a:r>
              <a:rPr lang="ro-RO" sz="3600" b="0" dirty="0" smtClean="0">
                <a:solidFill>
                  <a:srgbClr val="F24F4F"/>
                </a:solidFill>
                <a:latin typeface="Cambria" panose="02040503050406030204" pitchFamily="18" charset="0"/>
              </a:rPr>
              <a:t>IABILITATE COMERCIALĂ</a:t>
            </a:r>
            <a:endParaRPr lang="es-ES" sz="3600"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xmlns=""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xmlns="" val="20242318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TotalTime>
  <Words>562</Words>
  <Application>Microsoft Office PowerPoint</Application>
  <PresentationFormat>On-screen Show (16:9)</PresentationFormat>
  <Paragraphs>52</Paragraphs>
  <Slides>11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EB Garamond</vt:lpstr>
      <vt:lpstr>Cambria</vt:lpstr>
      <vt:lpstr>EB Garamond Medium</vt:lpstr>
      <vt:lpstr>Century Gothic</vt:lpstr>
      <vt:lpstr>Times New Roman</vt:lpstr>
      <vt:lpstr>Garamond</vt:lpstr>
      <vt:lpstr>Simple Light</vt:lpstr>
      <vt:lpstr> ARTCademy “Academia de arte şi Meşteşuguri”</vt:lpstr>
      <vt:lpstr>Modulul 1. VIABILITATE COMERCIALĂ ŞI FINANCIARĂ</vt:lpstr>
      <vt:lpstr>UNITATEA 1. VIABILITATE FINANCIARĂ</vt:lpstr>
      <vt:lpstr>Ce este bilanţul?</vt:lpstr>
      <vt:lpstr>Contul de profit şi pierderi</vt:lpstr>
      <vt:lpstr>Trezoreria</vt:lpstr>
      <vt:lpstr>Finanţarea</vt:lpstr>
      <vt:lpstr>Modulul 2. VIABILITATE COMERCIALĂ</vt:lpstr>
      <vt:lpstr>UNITATEA 2. VIABILITATE COMERCIALĂ</vt:lpstr>
      <vt:lpstr>Paşi cheie</vt:lpstr>
      <vt:lpstr>VĂ MULŢUMESC!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secretariat.edunet@gmail.com</cp:lastModifiedBy>
  <cp:revision>39</cp:revision>
  <dcterms:modified xsi:type="dcterms:W3CDTF">2020-02-07T12:35:41Z</dcterms:modified>
</cp:coreProperties>
</file>