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1" r:id="rId1"/>
  </p:sldMasterIdLst>
  <p:notesMasterIdLst>
    <p:notesMasterId r:id="rId13"/>
  </p:notesMasterIdLst>
  <p:sldIdLst>
    <p:sldId id="256" r:id="rId2"/>
    <p:sldId id="272" r:id="rId3"/>
    <p:sldId id="283" r:id="rId4"/>
    <p:sldId id="275" r:id="rId5"/>
    <p:sldId id="287" r:id="rId6"/>
    <p:sldId id="300" r:id="rId7"/>
    <p:sldId id="301" r:id="rId8"/>
    <p:sldId id="299" r:id="rId9"/>
    <p:sldId id="285" r:id="rId10"/>
    <p:sldId id="282" r:id="rId11"/>
    <p:sldId id="274" r:id="rId12"/>
  </p:sldIdLst>
  <p:sldSz cx="9144000" cy="5143500" type="screen16x9"/>
  <p:notesSz cx="6858000" cy="9144000"/>
  <p:embeddedFontLst>
    <p:embeddedFont>
      <p:font typeface="Cambria" panose="02040503050406030204" pitchFamily="18" charset="0"/>
      <p:regular r:id="rId14"/>
      <p:bold r:id="rId15"/>
      <p:italic r:id="rId16"/>
      <p:boldItalic r:id="rId17"/>
    </p:embeddedFont>
    <p:embeddedFont>
      <p:font typeface="Century Gothic" panose="020B0502020202020204" pitchFamily="34" charset="0"/>
      <p:regular r:id="rId18"/>
      <p:bold r:id="rId19"/>
      <p:italic r:id="rId20"/>
      <p:boldItalic r:id="rId21"/>
    </p:embeddedFont>
    <p:embeddedFont>
      <p:font typeface="EB Garamond" pitchFamily="2" charset="0"/>
      <p:regular r:id="rId22"/>
      <p:bold r:id="rId23"/>
      <p:italic r:id="rId24"/>
      <p:boldItalic r:id="rId25"/>
    </p:embeddedFont>
    <p:embeddedFont>
      <p:font typeface="EB Garamond Medium" pitchFamily="2" charset="0"/>
      <p:regular r:id="rId26"/>
      <p:bold r:id="rId27"/>
      <p:italic r:id="rId28"/>
      <p:boldItalic r:id="rId29"/>
    </p:embeddedFont>
    <p:embeddedFont>
      <p:font typeface="Garamond" panose="02020404030301010803" pitchFamily="18" charset="0"/>
      <p:regular r:id="rId30"/>
      <p:bold r:id="rId31"/>
      <p: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38"/>
    <p:restoredTop sz="91599"/>
  </p:normalViewPr>
  <p:slideViewPr>
    <p:cSldViewPr snapToGrid="0">
      <p:cViewPr varScale="1">
        <p:scale>
          <a:sx n="157" d="100"/>
          <a:sy n="157" d="100"/>
        </p:scale>
        <p:origin x="816" y="160"/>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34367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6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920675" y="2015800"/>
            <a:ext cx="3863976"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s" sz="2400" b="0" dirty="0">
                <a:latin typeface="Cambria"/>
                <a:ea typeface="Cambria"/>
                <a:cs typeface="Cambria"/>
                <a:sym typeface="Cambria"/>
              </a:rPr>
              <a:t>ARTCademy</a:t>
            </a:r>
            <a:endParaRPr sz="2400" b="0" dirty="0">
              <a:latin typeface="Cambria"/>
              <a:ea typeface="Cambria"/>
              <a:cs typeface="Cambria"/>
              <a:sym typeface="Cambria"/>
            </a:endParaRPr>
          </a:p>
          <a:p>
            <a:pPr marL="0" lvl="0" indent="0" algn="l" rtl="0">
              <a:spcBef>
                <a:spcPts val="0"/>
              </a:spcBef>
              <a:spcAft>
                <a:spcPts val="0"/>
              </a:spcAft>
              <a:buClr>
                <a:schemeClr val="dk1"/>
              </a:buClr>
              <a:buSzPts val="1100"/>
              <a:buFont typeface="Arial"/>
              <a:buNone/>
            </a:pPr>
            <a:r>
              <a:rPr lang="es" sz="2400" b="0" dirty="0">
                <a:solidFill>
                  <a:srgbClr val="E06666"/>
                </a:solidFill>
                <a:latin typeface="Cambria"/>
                <a:ea typeface="Cambria"/>
                <a:cs typeface="Cambria"/>
                <a:sym typeface="Cambria"/>
              </a:rPr>
              <a:t>“Arts and Crafts Academy”</a:t>
            </a:r>
            <a:endParaRPr sz="2400" dirty="0">
              <a:solidFill>
                <a:srgbClr val="E06666"/>
              </a:solidFill>
              <a:latin typeface="Cambria"/>
              <a:ea typeface="Cambria"/>
              <a:cs typeface="Cambria"/>
              <a:sym typeface="Cambria"/>
            </a:endParaRPr>
          </a:p>
        </p:txBody>
      </p:sp>
      <p:sp>
        <p:nvSpPr>
          <p:cNvPr id="194" name="Google Shape;194;p15"/>
          <p:cNvSpPr txBox="1">
            <a:spLocks noGrp="1"/>
          </p:cNvSpPr>
          <p:nvPr>
            <p:ph type="subTitle" idx="1"/>
          </p:nvPr>
        </p:nvSpPr>
        <p:spPr>
          <a:xfrm>
            <a:off x="920675" y="2740325"/>
            <a:ext cx="4976100" cy="152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sp>
        <p:nvSpPr>
          <p:cNvPr id="2" name="Rectángulo 1">
            <a:extLst>
              <a:ext uri="{FF2B5EF4-FFF2-40B4-BE49-F238E27FC236}">
                <a16:creationId xmlns:a16="http://schemas.microsoft.com/office/drawing/2014/main" id="{36F06DE5-45FC-444B-8859-B68E60C3FBBD}"/>
              </a:ext>
            </a:extLst>
          </p:cNvPr>
          <p:cNvSpPr/>
          <p:nvPr/>
        </p:nvSpPr>
        <p:spPr>
          <a:xfrm>
            <a:off x="1726773" y="3504425"/>
            <a:ext cx="4063933" cy="677108"/>
          </a:xfrm>
          <a:prstGeom prst="rect">
            <a:avLst/>
          </a:prstGeom>
        </p:spPr>
        <p:txBody>
          <a:bodyPr wrap="none">
            <a:spAutoFit/>
          </a:bodyPr>
          <a:lstStyle/>
          <a:p>
            <a:pPr lvl="0"/>
            <a:r>
              <a:rPr lang="es-ES" sz="2400" dirty="0">
                <a:solidFill>
                  <a:srgbClr val="E06666"/>
                </a:solidFill>
                <a:latin typeface="Cambria"/>
              </a:rPr>
              <a:t>ART-Startup </a:t>
            </a:r>
            <a:r>
              <a:rPr lang="es-ES" sz="2400" dirty="0" err="1">
                <a:solidFill>
                  <a:srgbClr val="E06666"/>
                </a:solidFill>
                <a:latin typeface="Cambria"/>
              </a:rPr>
              <a:t>toolkit</a:t>
            </a:r>
            <a:endParaRPr lang="es-ES" sz="2400" dirty="0">
              <a:solidFill>
                <a:srgbClr val="E06666"/>
              </a:solidFill>
              <a:latin typeface="Cambria"/>
            </a:endParaRPr>
          </a:p>
          <a:p>
            <a:pPr lvl="0"/>
            <a:r>
              <a:rPr lang="es-ES" dirty="0"/>
              <a:t> </a:t>
            </a:r>
            <a:r>
              <a:rPr lang="en-US" dirty="0">
                <a:solidFill>
                  <a:srgbClr val="E06666"/>
                </a:solidFill>
                <a:latin typeface="Cambria"/>
                <a:sym typeface="Cambria"/>
              </a:rPr>
              <a:t>ODPOWIEDZIALNOŚĆ HANDLOWA I FINANSOWA</a:t>
            </a:r>
            <a:endParaRPr lang="es-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25195"/>
            <a:ext cx="7138200" cy="1263600"/>
          </a:xfrm>
        </p:spPr>
        <p:txBody>
          <a:bodyPr/>
          <a:lstStyle/>
          <a:p>
            <a:r>
              <a:rPr lang="es-ES" dirty="0">
                <a:solidFill>
                  <a:srgbClr val="F24F4F"/>
                </a:solidFill>
                <a:latin typeface="Cambria" panose="02040503050406030204" pitchFamily="18" charset="0"/>
              </a:rPr>
              <a:t>KLUCZOWE KROKI</a:t>
            </a:r>
          </a:p>
        </p:txBody>
      </p:sp>
      <p:sp>
        <p:nvSpPr>
          <p:cNvPr id="3" name="2 Marcador de texto"/>
          <p:cNvSpPr>
            <a:spLocks noGrp="1"/>
          </p:cNvSpPr>
          <p:nvPr>
            <p:ph type="body" idx="1"/>
          </p:nvPr>
        </p:nvSpPr>
        <p:spPr>
          <a:xfrm>
            <a:off x="98612" y="1415304"/>
            <a:ext cx="8881289" cy="3175965"/>
          </a:xfrm>
        </p:spPr>
        <p:txBody>
          <a:bodyPr/>
          <a:lstStyle/>
          <a:p>
            <a:pPr marL="0" lvl="0" indent="0" algn="l" eaLnBrk="0" fontAlgn="base" hangingPunct="0">
              <a:lnSpc>
                <a:spcPct val="100000"/>
              </a:lnSpc>
              <a:spcBef>
                <a:spcPct val="0"/>
              </a:spcBef>
              <a:spcAft>
                <a:spcPct val="0"/>
              </a:spcAft>
              <a:buClrTx/>
              <a:buSzTx/>
              <a:buNone/>
            </a:pPr>
            <a:endParaRPr lang="es-ES" altLang="pl-PL" sz="1100" dirty="0">
              <a:solidFill>
                <a:srgbClr val="222222"/>
              </a:solidFill>
              <a:latin typeface="Calibri" panose="020F0502020204030204" pitchFamily="34" charset="0"/>
              <a:ea typeface="Times New Roman" panose="02020603050405020304" pitchFamily="18" charset="0"/>
              <a:cs typeface="Times New Roman" panose="02020603050405020304" pitchFamily="18" charset="0"/>
            </a:endParaRPr>
          </a:p>
          <a:p>
            <a:pPr marL="0" lvl="0" indent="0" algn="l" eaLnBrk="0" fontAlgn="base" hangingPunct="0">
              <a:lnSpc>
                <a:spcPct val="100000"/>
              </a:lnSpc>
              <a:spcBef>
                <a:spcPct val="0"/>
              </a:spcBef>
              <a:spcAft>
                <a:spcPct val="0"/>
              </a:spcAft>
              <a:buClrTx/>
              <a:buSzTx/>
              <a:buNone/>
            </a:pPr>
            <a:r>
              <a:rPr lang="es-ES" altLang="pl-PL" dirty="0" err="1">
                <a:solidFill>
                  <a:schemeClr val="tx1"/>
                </a:solidFill>
                <a:latin typeface="+mn-lt"/>
                <a:ea typeface="Times New Roman" panose="02020603050405020304" pitchFamily="18" charset="0"/>
                <a:cs typeface="Calibri" panose="020F0502020204030204" pitchFamily="34" charset="0"/>
              </a:rPr>
              <a:t>Wysoka</a:t>
            </a:r>
            <a:r>
              <a:rPr lang="pl-PL" altLang="pl-PL" dirty="0">
                <a:solidFill>
                  <a:schemeClr val="tx1"/>
                </a:solidFill>
                <a:latin typeface="+mn-lt"/>
                <a:ea typeface="Times New Roman" panose="02020603050405020304" pitchFamily="18" charset="0"/>
                <a:cs typeface="Calibri" panose="020F0502020204030204" pitchFamily="34" charset="0"/>
              </a:rPr>
              <a:t> sprzedaż jest wynikiem dobrego pomysłu i przygotowanej strategii sprzedaży. Wydaje się, że celem wszystkich firm jest wysoka sprzedaż, jednak większość firm nie spędza zbyt wiele czasu na określaniu strategii sprzedaży. W związku z tym pojawia się pytanie, na które wszyscy przedsiębiorcy powinni odpowiedzieć, czy sprzedawać więcej czy lepiej?</a:t>
            </a:r>
          </a:p>
          <a:p>
            <a:pPr marL="0" lvl="0" indent="0" algn="l" eaLnBrk="0" fontAlgn="base" hangingPunct="0">
              <a:lnSpc>
                <a:spcPct val="100000"/>
              </a:lnSpc>
              <a:spcBef>
                <a:spcPct val="0"/>
              </a:spcBef>
              <a:spcAft>
                <a:spcPct val="0"/>
              </a:spcAft>
              <a:buClrTx/>
              <a:buSzTx/>
              <a:buNone/>
            </a:pPr>
            <a:endParaRPr lang="pl-PL" altLang="pl-PL" dirty="0">
              <a:solidFill>
                <a:schemeClr val="tx1"/>
              </a:solidFill>
              <a:latin typeface="+mn-lt"/>
              <a:ea typeface="Times New Roman" panose="02020603050405020304" pitchFamily="18" charset="0"/>
              <a:cs typeface="Calibri" panose="020F0502020204030204" pitchFamily="34" charset="0"/>
            </a:endParaRPr>
          </a:p>
          <a:p>
            <a:pPr marL="0" lvl="0" indent="0" algn="l" eaLnBrk="0" fontAlgn="base" hangingPunct="0">
              <a:lnSpc>
                <a:spcPct val="100000"/>
              </a:lnSpc>
              <a:spcBef>
                <a:spcPct val="0"/>
              </a:spcBef>
              <a:spcAft>
                <a:spcPct val="0"/>
              </a:spcAft>
              <a:buClrTx/>
              <a:buSzTx/>
              <a:buNone/>
            </a:pPr>
            <a:r>
              <a:rPr lang="pl-PL" altLang="pl-PL" dirty="0">
                <a:solidFill>
                  <a:schemeClr val="tx1"/>
                </a:solidFill>
                <a:latin typeface="+mn-lt"/>
                <a:ea typeface="Times New Roman" panose="02020603050405020304" pitchFamily="18" charset="0"/>
                <a:cs typeface="Calibri" panose="020F0502020204030204" pitchFamily="34" charset="0"/>
              </a:rPr>
              <a:t>Warto przeanalizować: zmiany rynkowe, nowe trendy, zachowania klientów - rozumieć nowych klientów</a:t>
            </a:r>
          </a:p>
          <a:p>
            <a:pPr marL="0" lvl="0" indent="0" algn="l" eaLnBrk="0" fontAlgn="base" hangingPunct="0">
              <a:lnSpc>
                <a:spcPct val="100000"/>
              </a:lnSpc>
              <a:spcBef>
                <a:spcPct val="0"/>
              </a:spcBef>
              <a:spcAft>
                <a:spcPct val="0"/>
              </a:spcAft>
              <a:buClrTx/>
              <a:buSzTx/>
              <a:buNone/>
            </a:pPr>
            <a:r>
              <a:rPr lang="pl-PL" altLang="pl-PL" dirty="0">
                <a:solidFill>
                  <a:schemeClr val="tx1"/>
                </a:solidFill>
                <a:latin typeface="+mn-lt"/>
                <a:ea typeface="Times New Roman" panose="02020603050405020304" pitchFamily="18" charset="0"/>
                <a:cs typeface="Calibri" panose="020F0502020204030204" pitchFamily="34" charset="0"/>
              </a:rPr>
              <a:t>Warto tworzyć: kluczowe czynniki sukcesu, rozwijać innowacyjność i kreatywność w firmie, zdefiniować strategię sprzedaży, połączyć tradycyjne narzędzia marketingowe z niekonwencjonalnymi narzędziami.</a:t>
            </a:r>
          </a:p>
          <a:p>
            <a:pPr marL="0" lvl="0" indent="0" algn="l" eaLnBrk="0" fontAlgn="base" hangingPunct="0">
              <a:lnSpc>
                <a:spcPct val="100000"/>
              </a:lnSpc>
              <a:spcBef>
                <a:spcPct val="0"/>
              </a:spcBef>
              <a:spcAft>
                <a:spcPct val="0"/>
              </a:spcAft>
              <a:buClrTx/>
              <a:buSzTx/>
              <a:buNone/>
            </a:pPr>
            <a:r>
              <a:rPr lang="pl-PL" altLang="pl-PL" dirty="0">
                <a:solidFill>
                  <a:schemeClr val="tx1"/>
                </a:solidFill>
                <a:latin typeface="+mn-lt"/>
                <a:ea typeface="Times New Roman" panose="02020603050405020304" pitchFamily="18" charset="0"/>
                <a:cs typeface="Calibri" panose="020F0502020204030204" pitchFamily="34" charset="0"/>
              </a:rPr>
              <a:t>W procesie sprzedaży: warto dotrzeć do klienta w inny sposób, stworzyć strategię sprzedaży i plan działania.</a:t>
            </a:r>
            <a:r>
              <a:rPr lang="pl-PL" altLang="pl-PL" dirty="0">
                <a:solidFill>
                  <a:schemeClr val="tx1"/>
                </a:solidFill>
                <a:latin typeface="+mn-lt"/>
                <a:cs typeface="Calibri" panose="020F0502020204030204" pitchFamily="34" charset="0"/>
              </a:rPr>
              <a:t> </a:t>
            </a:r>
            <a:endParaRPr lang="pl-PL" dirty="0">
              <a:solidFill>
                <a:schemeClr val="tx1"/>
              </a:solidFill>
              <a:latin typeface="+mn-lt"/>
              <a:cs typeface="Calibri" panose="020F0502020204030204" pitchFamily="34" charset="0"/>
            </a:endParaRPr>
          </a:p>
          <a:p>
            <a:pPr marL="0" lvl="0" indent="0" algn="l" eaLnBrk="0" fontAlgn="base" hangingPunct="0">
              <a:lnSpc>
                <a:spcPct val="100000"/>
              </a:lnSpc>
              <a:spcBef>
                <a:spcPct val="0"/>
              </a:spcBef>
              <a:spcAft>
                <a:spcPct val="0"/>
              </a:spcAft>
              <a:buClrTx/>
              <a:buSzTx/>
              <a:buNone/>
            </a:pPr>
            <a:endParaRPr lang="pl-PL" dirty="0">
              <a:solidFill>
                <a:schemeClr val="tx1"/>
              </a:solidFill>
              <a:latin typeface="+mn-lt"/>
              <a:cs typeface="Calibri" panose="020F0502020204030204" pitchFamily="34" charset="0"/>
            </a:endParaRPr>
          </a:p>
          <a:p>
            <a:pPr marL="0" lvl="0" indent="0" algn="l" eaLnBrk="0" fontAlgn="base" hangingPunct="0">
              <a:lnSpc>
                <a:spcPct val="100000"/>
              </a:lnSpc>
              <a:spcBef>
                <a:spcPct val="0"/>
              </a:spcBef>
              <a:spcAft>
                <a:spcPct val="0"/>
              </a:spcAft>
              <a:buClrTx/>
              <a:buSzTx/>
              <a:buNone/>
            </a:pPr>
            <a:r>
              <a:rPr lang="pl-PL" dirty="0">
                <a:solidFill>
                  <a:schemeClr val="tx1"/>
                </a:solidFill>
                <a:latin typeface="+mn-lt"/>
                <a:cs typeface="Calibri" panose="020F0502020204030204" pitchFamily="34" charset="0"/>
              </a:rPr>
              <a:t>Należy obserwować rynek i słuchać klientów. Dobrze jest skoncentrować siły sprzedażowe tylko na tym, co jest dla firmy najbardziej interesujące, </a:t>
            </a:r>
            <a:endParaRPr lang="en-US" dirty="0">
              <a:solidFill>
                <a:schemeClr val="tx1"/>
              </a:solidFill>
              <a:latin typeface="+mn-lt"/>
              <a:cs typeface="Calibri" panose="020F0502020204030204" pitchFamily="34" charset="0"/>
            </a:endParaRPr>
          </a:p>
          <a:p>
            <a:pPr marL="114300" indent="0" algn="just">
              <a:buNone/>
            </a:pPr>
            <a:endParaRPr lang="en-US" dirty="0"/>
          </a:p>
          <a:p>
            <a:pPr marL="114300" indent="0" algn="just">
              <a:buNone/>
            </a:pPr>
            <a:endParaRPr lang="en-US" dirty="0"/>
          </a:p>
          <a:p>
            <a:pPr marL="114300" indent="0" algn="just">
              <a:buNone/>
            </a:pPr>
            <a:endParaRPr lang="en-US" dirty="0"/>
          </a:p>
          <a:p>
            <a:pPr marL="114300" indent="0" algn="just">
              <a:buNone/>
            </a:pPr>
            <a:endParaRPr lang="en-US" dirty="0"/>
          </a:p>
          <a:p>
            <a:pPr marL="114300" indent="0" algn="just">
              <a:buNone/>
            </a:pPr>
            <a:endParaRPr lang="en-US" dirty="0"/>
          </a:p>
          <a:p>
            <a:pPr marL="114300" indent="0" algn="just">
              <a:buNone/>
            </a:pPr>
            <a:endParaRPr lang="en-US" dirty="0"/>
          </a:p>
          <a:p>
            <a:pPr marL="114300" indent="0" algn="just">
              <a:buNone/>
            </a:pPr>
            <a:endParaRPr lang="es-ES" dirty="0"/>
          </a:p>
          <a:p>
            <a:endParaRPr lang="es-ES" dirty="0"/>
          </a:p>
        </p:txBody>
      </p:sp>
      <p:sp>
        <p:nvSpPr>
          <p:cNvPr id="4" name="3 CuadroTexto"/>
          <p:cNvSpPr txBox="1"/>
          <p:nvPr/>
        </p:nvSpPr>
        <p:spPr>
          <a:xfrm>
            <a:off x="333837" y="239709"/>
            <a:ext cx="4537567" cy="307777"/>
          </a:xfrm>
          <a:prstGeom prst="rect">
            <a:avLst/>
          </a:prstGeom>
          <a:noFill/>
        </p:spPr>
        <p:txBody>
          <a:bodyPr wrap="square" rtlCol="0">
            <a:spAutoFit/>
          </a:bodyPr>
          <a:lstStyle/>
          <a:p>
            <a:r>
              <a:rPr lang="es-ES" dirty="0"/>
              <a:t>Unit 2. ODPOWIEDZIALNOŚĆ HANDLOWA</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231527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916125" y="1219525"/>
            <a:ext cx="7138200" cy="45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6000" dirty="0">
                <a:solidFill>
                  <a:srgbClr val="E06666"/>
                </a:solidFill>
                <a:latin typeface="Cambria"/>
                <a:ea typeface="Cambria"/>
                <a:cs typeface="Cambria"/>
                <a:sym typeface="Cambria"/>
              </a:rPr>
              <a:t>DZIĘKUJĘ!</a:t>
            </a:r>
            <a:endParaRPr sz="6000" b="0" dirty="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5"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1"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442"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891782" y="1780223"/>
            <a:ext cx="7239345" cy="1586432"/>
          </a:xfrm>
          <a:prstGeom prst="rect">
            <a:avLst/>
          </a:prstGeom>
        </p:spPr>
        <p:txBody>
          <a:bodyPr spcFirstLastPara="1" wrap="square" lIns="91425" tIns="91425" rIns="91425" bIns="91425" anchor="t" anchorCtr="0">
            <a:noAutofit/>
          </a:bodyPr>
          <a:lstStyle/>
          <a:p>
            <a:pPr lvl="0"/>
            <a:r>
              <a:rPr lang="es" sz="3200" b="0" dirty="0">
                <a:solidFill>
                  <a:srgbClr val="E06666"/>
                </a:solidFill>
                <a:latin typeface="Cambria"/>
                <a:ea typeface="Cambria"/>
                <a:cs typeface="Cambria"/>
                <a:sym typeface="Cambria"/>
              </a:rPr>
              <a:t>Moduł 1.</a:t>
            </a:r>
            <a:r>
              <a:rPr lang="es-ES" sz="3200" b="0" dirty="0">
                <a:solidFill>
                  <a:srgbClr val="E06666"/>
                </a:solidFill>
                <a:latin typeface="Cambria"/>
                <a:ea typeface="Cambria"/>
                <a:cs typeface="Cambria"/>
                <a:sym typeface="Cambria"/>
              </a:rPr>
              <a:t> ODPOWIEDZIALNOŚĆ HANDLOWA I FINANSOWA</a:t>
            </a:r>
            <a:endParaRPr sz="3200" b="0" dirty="0">
              <a:latin typeface="Cambria"/>
              <a:ea typeface="Cambria"/>
              <a:cs typeface="Cambria"/>
              <a:sym typeface="Cambria"/>
            </a:endParaRPr>
          </a:p>
        </p:txBody>
      </p:sp>
      <p:sp>
        <p:nvSpPr>
          <p:cNvPr id="6"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8"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0" dirty="0">
                <a:solidFill>
                  <a:srgbClr val="F24F4F"/>
                </a:solidFill>
                <a:latin typeface="Cambria" panose="02040503050406030204" pitchFamily="18" charset="0"/>
              </a:rPr>
              <a:t>UNIT 1. ODPOWIEDZIALNOŚĆ FINANSOWA</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2478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263600"/>
          </a:xfrm>
        </p:spPr>
        <p:txBody>
          <a:bodyPr/>
          <a:lstStyle/>
          <a:p>
            <a:r>
              <a:rPr lang="es-ES" dirty="0" err="1">
                <a:solidFill>
                  <a:srgbClr val="F24F4F"/>
                </a:solidFill>
                <a:latin typeface="Cambria" panose="02040503050406030204" pitchFamily="18" charset="0"/>
              </a:rPr>
              <a:t>Czym</a:t>
            </a:r>
            <a:r>
              <a:rPr lang="es-ES" dirty="0">
                <a:solidFill>
                  <a:srgbClr val="F24F4F"/>
                </a:solidFill>
                <a:latin typeface="Cambria" panose="02040503050406030204" pitchFamily="18" charset="0"/>
              </a:rPr>
              <a:t> </a:t>
            </a:r>
            <a:r>
              <a:rPr lang="es-ES" dirty="0" err="1">
                <a:solidFill>
                  <a:srgbClr val="F24F4F"/>
                </a:solidFill>
                <a:latin typeface="Cambria" panose="02040503050406030204" pitchFamily="18" charset="0"/>
              </a:rPr>
              <a:t>jest</a:t>
            </a:r>
            <a:r>
              <a:rPr lang="es-ES" dirty="0">
                <a:solidFill>
                  <a:srgbClr val="F24F4F"/>
                </a:solidFill>
                <a:latin typeface="Cambria" panose="02040503050406030204" pitchFamily="18" charset="0"/>
              </a:rPr>
              <a:t> </a:t>
            </a:r>
            <a:r>
              <a:rPr lang="es-ES" dirty="0" err="1">
                <a:solidFill>
                  <a:srgbClr val="F24F4F"/>
                </a:solidFill>
                <a:latin typeface="Cambria" panose="02040503050406030204" pitchFamily="18" charset="0"/>
              </a:rPr>
              <a:t>bilans</a:t>
            </a:r>
            <a:r>
              <a:rPr lang="es-ES" dirty="0">
                <a:solidFill>
                  <a:srgbClr val="F24F4F"/>
                </a:solidFill>
                <a:latin typeface="Cambria" panose="02040503050406030204" pitchFamily="18" charset="0"/>
              </a:rPr>
              <a:t>?</a:t>
            </a:r>
          </a:p>
        </p:txBody>
      </p:sp>
      <p:sp>
        <p:nvSpPr>
          <p:cNvPr id="3" name="2 Marcador de texto"/>
          <p:cNvSpPr>
            <a:spLocks noGrp="1"/>
          </p:cNvSpPr>
          <p:nvPr>
            <p:ph type="body" idx="1"/>
          </p:nvPr>
        </p:nvSpPr>
        <p:spPr>
          <a:xfrm>
            <a:off x="976521" y="1699087"/>
            <a:ext cx="7262137" cy="2626600"/>
          </a:xfrm>
        </p:spPr>
        <p:txBody>
          <a:bodyPr/>
          <a:lstStyle/>
          <a:p>
            <a:pPr marL="139700" lvl="0" indent="0" algn="l">
              <a:buNone/>
            </a:pPr>
            <a:r>
              <a:rPr lang="it-IT" dirty="0" err="1">
                <a:solidFill>
                  <a:schemeClr val="tx1"/>
                </a:solidFill>
                <a:latin typeface="+mn-lt"/>
              </a:rPr>
              <a:t>Bilans</a:t>
            </a:r>
            <a:r>
              <a:rPr lang="it-IT" dirty="0">
                <a:solidFill>
                  <a:schemeClr val="tx1"/>
                </a:solidFill>
                <a:latin typeface="+mn-lt"/>
              </a:rPr>
              <a:t> to </a:t>
            </a:r>
            <a:r>
              <a:rPr lang="it-IT" dirty="0" err="1">
                <a:solidFill>
                  <a:schemeClr val="tx1"/>
                </a:solidFill>
                <a:latin typeface="+mn-lt"/>
              </a:rPr>
              <a:t>dokument</a:t>
            </a:r>
            <a:r>
              <a:rPr lang="it-IT" dirty="0">
                <a:solidFill>
                  <a:schemeClr val="tx1"/>
                </a:solidFill>
                <a:latin typeface="+mn-lt"/>
              </a:rPr>
              <a:t> </a:t>
            </a:r>
            <a:r>
              <a:rPr lang="it-IT" dirty="0" err="1">
                <a:solidFill>
                  <a:schemeClr val="tx1"/>
                </a:solidFill>
                <a:latin typeface="+mn-lt"/>
              </a:rPr>
              <a:t>księgowy</a:t>
            </a:r>
            <a:r>
              <a:rPr lang="it-IT" dirty="0">
                <a:solidFill>
                  <a:schemeClr val="tx1"/>
                </a:solidFill>
                <a:latin typeface="+mn-lt"/>
              </a:rPr>
              <a:t>, </a:t>
            </a:r>
            <a:r>
              <a:rPr lang="it-IT" dirty="0" err="1">
                <a:solidFill>
                  <a:schemeClr val="tx1"/>
                </a:solidFill>
                <a:latin typeface="+mn-lt"/>
              </a:rPr>
              <a:t>który</a:t>
            </a:r>
            <a:r>
              <a:rPr lang="it-IT" dirty="0">
                <a:solidFill>
                  <a:schemeClr val="tx1"/>
                </a:solidFill>
                <a:latin typeface="+mn-lt"/>
              </a:rPr>
              <a:t> </a:t>
            </a:r>
            <a:r>
              <a:rPr lang="it-IT" dirty="0" err="1">
                <a:solidFill>
                  <a:schemeClr val="tx1"/>
                </a:solidFill>
                <a:latin typeface="+mn-lt"/>
              </a:rPr>
              <a:t>stanowi</a:t>
            </a:r>
            <a:r>
              <a:rPr lang="it-IT" dirty="0">
                <a:solidFill>
                  <a:schemeClr val="tx1"/>
                </a:solidFill>
                <a:latin typeface="+mn-lt"/>
              </a:rPr>
              <a:t> </a:t>
            </a:r>
            <a:r>
              <a:rPr lang="it-IT" dirty="0" err="1">
                <a:solidFill>
                  <a:schemeClr val="tx1"/>
                </a:solidFill>
                <a:latin typeface="+mn-lt"/>
              </a:rPr>
              <a:t>niejako</a:t>
            </a:r>
            <a:r>
              <a:rPr lang="it-IT" dirty="0">
                <a:solidFill>
                  <a:schemeClr val="tx1"/>
                </a:solidFill>
                <a:latin typeface="+mn-lt"/>
              </a:rPr>
              <a:t> “</a:t>
            </a:r>
            <a:r>
              <a:rPr lang="it-IT" dirty="0" err="1">
                <a:solidFill>
                  <a:schemeClr val="tx1"/>
                </a:solidFill>
                <a:latin typeface="+mn-lt"/>
              </a:rPr>
              <a:t>fotografię</a:t>
            </a:r>
            <a:r>
              <a:rPr lang="it-IT" dirty="0">
                <a:solidFill>
                  <a:schemeClr val="tx1"/>
                </a:solidFill>
                <a:latin typeface="+mn-lt"/>
              </a:rPr>
              <a:t>” </a:t>
            </a:r>
            <a:r>
              <a:rPr lang="it-IT" dirty="0" err="1">
                <a:solidFill>
                  <a:schemeClr val="tx1"/>
                </a:solidFill>
                <a:latin typeface="+mn-lt"/>
              </a:rPr>
              <a:t>składników</a:t>
            </a:r>
            <a:r>
              <a:rPr lang="it-IT" dirty="0">
                <a:solidFill>
                  <a:schemeClr val="tx1"/>
                </a:solidFill>
                <a:latin typeface="+mn-lt"/>
              </a:rPr>
              <a:t> </a:t>
            </a:r>
            <a:r>
              <a:rPr lang="it-IT" dirty="0" err="1">
                <a:solidFill>
                  <a:schemeClr val="tx1"/>
                </a:solidFill>
                <a:latin typeface="+mn-lt"/>
              </a:rPr>
              <a:t>majątkowych</a:t>
            </a:r>
            <a:r>
              <a:rPr lang="it-IT" dirty="0">
                <a:solidFill>
                  <a:schemeClr val="tx1"/>
                </a:solidFill>
                <a:latin typeface="+mn-lt"/>
              </a:rPr>
              <a:t> </a:t>
            </a:r>
            <a:r>
              <a:rPr lang="it-IT" dirty="0" err="1">
                <a:solidFill>
                  <a:schemeClr val="tx1"/>
                </a:solidFill>
                <a:latin typeface="+mn-lt"/>
              </a:rPr>
              <a:t>przedsiębiorstwa</a:t>
            </a:r>
            <a:r>
              <a:rPr lang="it-IT" dirty="0">
                <a:solidFill>
                  <a:schemeClr val="tx1"/>
                </a:solidFill>
                <a:latin typeface="+mn-lt"/>
              </a:rPr>
              <a:t> i </a:t>
            </a:r>
            <a:r>
              <a:rPr lang="it-IT" dirty="0" err="1">
                <a:solidFill>
                  <a:schemeClr val="tx1"/>
                </a:solidFill>
                <a:latin typeface="+mn-lt"/>
              </a:rPr>
              <a:t>źródeł</a:t>
            </a:r>
            <a:r>
              <a:rPr lang="it-IT" dirty="0">
                <a:solidFill>
                  <a:schemeClr val="tx1"/>
                </a:solidFill>
                <a:latin typeface="+mn-lt"/>
              </a:rPr>
              <a:t> </a:t>
            </a:r>
            <a:r>
              <a:rPr lang="it-IT" dirty="0" err="1">
                <a:solidFill>
                  <a:schemeClr val="tx1"/>
                </a:solidFill>
                <a:latin typeface="+mn-lt"/>
              </a:rPr>
              <a:t>ich</a:t>
            </a:r>
            <a:r>
              <a:rPr lang="it-IT" dirty="0">
                <a:solidFill>
                  <a:schemeClr val="tx1"/>
                </a:solidFill>
                <a:latin typeface="+mn-lt"/>
              </a:rPr>
              <a:t> </a:t>
            </a:r>
            <a:r>
              <a:rPr lang="it-IT" dirty="0" err="1">
                <a:solidFill>
                  <a:schemeClr val="tx1"/>
                </a:solidFill>
                <a:latin typeface="+mn-lt"/>
              </a:rPr>
              <a:t>finansowania</a:t>
            </a:r>
            <a:r>
              <a:rPr lang="it-IT" dirty="0">
                <a:solidFill>
                  <a:schemeClr val="tx1"/>
                </a:solidFill>
                <a:latin typeface="+mn-lt"/>
              </a:rPr>
              <a:t> </a:t>
            </a:r>
            <a:r>
              <a:rPr lang="it-IT" dirty="0" err="1">
                <a:solidFill>
                  <a:schemeClr val="tx1"/>
                </a:solidFill>
                <a:latin typeface="+mn-lt"/>
              </a:rPr>
              <a:t>w</a:t>
            </a:r>
            <a:r>
              <a:rPr lang="it-IT" dirty="0">
                <a:solidFill>
                  <a:schemeClr val="tx1"/>
                </a:solidFill>
                <a:latin typeface="+mn-lt"/>
              </a:rPr>
              <a:t> </a:t>
            </a:r>
            <a:r>
              <a:rPr lang="it-IT" dirty="0" err="1">
                <a:solidFill>
                  <a:schemeClr val="tx1"/>
                </a:solidFill>
                <a:latin typeface="+mn-lt"/>
              </a:rPr>
              <a:t>określonym</a:t>
            </a:r>
            <a:r>
              <a:rPr lang="it-IT" dirty="0">
                <a:solidFill>
                  <a:schemeClr val="tx1"/>
                </a:solidFill>
                <a:latin typeface="+mn-lt"/>
              </a:rPr>
              <a:t> </a:t>
            </a:r>
            <a:r>
              <a:rPr lang="it-IT" dirty="0" err="1">
                <a:solidFill>
                  <a:schemeClr val="tx1"/>
                </a:solidFill>
                <a:latin typeface="+mn-lt"/>
              </a:rPr>
              <a:t>czasie</a:t>
            </a:r>
            <a:r>
              <a:rPr lang="it-IT" dirty="0">
                <a:solidFill>
                  <a:schemeClr val="tx1"/>
                </a:solidFill>
                <a:latin typeface="+mn-lt"/>
              </a:rPr>
              <a:t>.</a:t>
            </a:r>
          </a:p>
          <a:p>
            <a:pPr marL="139700" lvl="0" indent="0" algn="l">
              <a:buNone/>
            </a:pPr>
            <a:endParaRPr lang="en-US" dirty="0">
              <a:solidFill>
                <a:schemeClr val="tx1"/>
              </a:solidFill>
              <a:latin typeface="+mn-lt"/>
            </a:endParaRPr>
          </a:p>
          <a:p>
            <a:pPr marL="0" lvl="0" indent="0" algn="l" eaLnBrk="0" fontAlgn="base" hangingPunct="0">
              <a:lnSpc>
                <a:spcPct val="100000"/>
              </a:lnSpc>
              <a:spcBef>
                <a:spcPct val="0"/>
              </a:spcBef>
              <a:spcAft>
                <a:spcPct val="0"/>
              </a:spcAft>
              <a:buClrTx/>
              <a:buSzTx/>
              <a:buNone/>
            </a:pPr>
            <a:r>
              <a:rPr lang="pl-PL" altLang="pl-PL" dirty="0">
                <a:solidFill>
                  <a:schemeClr val="tx1"/>
                </a:solidFill>
                <a:latin typeface="+mn-lt"/>
                <a:ea typeface="Times New Roman" panose="02020603050405020304" pitchFamily="18" charset="0"/>
                <a:cs typeface="Times New Roman" panose="02020603050405020304" pitchFamily="18" charset="0"/>
              </a:rPr>
              <a:t>Najważniejsze elementy bilansu pogrupowano w czterech kategoriach:</a:t>
            </a:r>
          </a:p>
          <a:p>
            <a:pPr marL="0" lvl="0" indent="0" algn="l" eaLnBrk="0" fontAlgn="base" hangingPunct="0">
              <a:lnSpc>
                <a:spcPct val="100000"/>
              </a:lnSpc>
              <a:spcBef>
                <a:spcPct val="0"/>
              </a:spcBef>
              <a:spcAft>
                <a:spcPct val="0"/>
              </a:spcAft>
              <a:buClrTx/>
              <a:buSzTx/>
              <a:buNone/>
            </a:pPr>
            <a:r>
              <a:rPr lang="pl-PL" altLang="pl-PL" dirty="0">
                <a:solidFill>
                  <a:schemeClr val="tx1"/>
                </a:solidFill>
                <a:latin typeface="+mn-lt"/>
                <a:ea typeface="Times New Roman" panose="02020603050405020304" pitchFamily="18" charset="0"/>
                <a:cs typeface="Times New Roman" panose="02020603050405020304" pitchFamily="18" charset="0"/>
              </a:rPr>
              <a:t>1- Aktywa trwałe: czyli majątek firmy - to, co firma posiada, np.: pomieszczenia, maszyny, licencje, pieniądze itp.</a:t>
            </a:r>
          </a:p>
          <a:p>
            <a:pPr marL="0" lvl="0" indent="0" algn="l" eaLnBrk="0" fontAlgn="base" hangingPunct="0">
              <a:lnSpc>
                <a:spcPct val="100000"/>
              </a:lnSpc>
              <a:spcBef>
                <a:spcPct val="0"/>
              </a:spcBef>
              <a:spcAft>
                <a:spcPct val="0"/>
              </a:spcAft>
              <a:buClrTx/>
              <a:buSzTx/>
              <a:buNone/>
            </a:pPr>
            <a:r>
              <a:rPr lang="pl-PL" altLang="pl-PL" dirty="0">
                <a:solidFill>
                  <a:schemeClr val="tx1"/>
                </a:solidFill>
                <a:latin typeface="+mn-lt"/>
                <a:ea typeface="Times New Roman" panose="02020603050405020304" pitchFamily="18" charset="0"/>
                <a:cs typeface="Times New Roman" panose="02020603050405020304" pitchFamily="18" charset="0"/>
              </a:rPr>
              <a:t>2- Aktywa obrotowe: to co inni są winni firmie, np.: należności od klientów</a:t>
            </a:r>
          </a:p>
          <a:p>
            <a:pPr marL="0" lvl="0" indent="0" algn="l" eaLnBrk="0" fontAlgn="base" hangingPunct="0">
              <a:lnSpc>
                <a:spcPct val="100000"/>
              </a:lnSpc>
              <a:spcBef>
                <a:spcPct val="0"/>
              </a:spcBef>
              <a:spcAft>
                <a:spcPct val="0"/>
              </a:spcAft>
              <a:buClrTx/>
              <a:buSzTx/>
              <a:buNone/>
            </a:pPr>
            <a:r>
              <a:rPr lang="pl-PL" altLang="pl-PL" dirty="0">
                <a:solidFill>
                  <a:schemeClr val="tx1"/>
                </a:solidFill>
                <a:latin typeface="+mn-lt"/>
                <a:ea typeface="Times New Roman" panose="02020603050405020304" pitchFamily="18" charset="0"/>
                <a:cs typeface="Times New Roman" panose="02020603050405020304" pitchFamily="18" charset="0"/>
              </a:rPr>
              <a:t>3- Kapitał własny: kapitał (fundusze zainwestowane w spółkę przez partnerów), rezerwy, 4- Kapitał obcy, czyli zobowiązania: długi firmy, np.: pożyczki..</a:t>
            </a:r>
            <a:r>
              <a:rPr lang="pl-PL" altLang="pl-PL" sz="900" dirty="0">
                <a:solidFill>
                  <a:schemeClr val="tx1"/>
                </a:solidFill>
                <a:latin typeface="+mn-lt"/>
              </a:rPr>
              <a:t> </a:t>
            </a:r>
            <a:endParaRPr lang="pl-PL" altLang="pl-PL" sz="2000" dirty="0">
              <a:solidFill>
                <a:schemeClr val="tx1"/>
              </a:solidFill>
              <a:latin typeface="+mn-lt"/>
            </a:endParaRPr>
          </a:p>
          <a:p>
            <a:pPr marL="139700" lvl="0" indent="0" algn="l">
              <a:buNone/>
            </a:pPr>
            <a:endParaRPr lang="en-US" dirty="0">
              <a:solidFill>
                <a:schemeClr val="tx1"/>
              </a:solidFill>
              <a:latin typeface="+mn-lt"/>
            </a:endParaRPr>
          </a:p>
          <a:p>
            <a:endParaRPr lang="es-ES" dirty="0"/>
          </a:p>
        </p:txBody>
      </p:sp>
      <p:sp>
        <p:nvSpPr>
          <p:cNvPr id="4" name="3 CuadroTexto"/>
          <p:cNvSpPr txBox="1"/>
          <p:nvPr/>
        </p:nvSpPr>
        <p:spPr>
          <a:xfrm>
            <a:off x="432450" y="206156"/>
            <a:ext cx="3953433" cy="307777"/>
          </a:xfrm>
          <a:prstGeom prst="rect">
            <a:avLst/>
          </a:prstGeom>
          <a:noFill/>
        </p:spPr>
        <p:txBody>
          <a:bodyPr wrap="square" rtlCol="0">
            <a:spAutoFit/>
          </a:bodyPr>
          <a:lstStyle/>
          <a:p>
            <a:r>
              <a:rPr lang="es-ES" dirty="0"/>
              <a:t>Unit 1. ODPOWIEDZIALNOŚĆ FINANSOWA</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719229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263600"/>
          </a:xfrm>
        </p:spPr>
        <p:txBody>
          <a:bodyPr/>
          <a:lstStyle/>
          <a:p>
            <a:r>
              <a:rPr lang="es-ES" dirty="0" err="1">
                <a:solidFill>
                  <a:srgbClr val="F24F4F"/>
                </a:solidFill>
                <a:latin typeface="Cambria" panose="02040503050406030204" pitchFamily="18" charset="0"/>
              </a:rPr>
              <a:t>Rachunek</a:t>
            </a:r>
            <a:r>
              <a:rPr lang="es-ES" dirty="0">
                <a:solidFill>
                  <a:srgbClr val="F24F4F"/>
                </a:solidFill>
                <a:latin typeface="Cambria" panose="02040503050406030204" pitchFamily="18" charset="0"/>
              </a:rPr>
              <a:t> </a:t>
            </a:r>
            <a:r>
              <a:rPr lang="es-ES" dirty="0" err="1">
                <a:solidFill>
                  <a:srgbClr val="F24F4F"/>
                </a:solidFill>
                <a:latin typeface="Cambria" panose="02040503050406030204" pitchFamily="18" charset="0"/>
              </a:rPr>
              <a:t>zysków</a:t>
            </a:r>
            <a:r>
              <a:rPr lang="es-ES" dirty="0">
                <a:solidFill>
                  <a:srgbClr val="F24F4F"/>
                </a:solidFill>
                <a:latin typeface="Cambria" panose="02040503050406030204" pitchFamily="18" charset="0"/>
              </a:rPr>
              <a:t> i </a:t>
            </a:r>
            <a:r>
              <a:rPr lang="es-ES" dirty="0" err="1">
                <a:solidFill>
                  <a:srgbClr val="F24F4F"/>
                </a:solidFill>
                <a:latin typeface="Cambria" panose="02040503050406030204" pitchFamily="18" charset="0"/>
              </a:rPr>
              <a:t>strat</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100458" y="1589282"/>
            <a:ext cx="7138200" cy="2871205"/>
          </a:xfrm>
        </p:spPr>
        <p:txBody>
          <a:bodyPr/>
          <a:lstStyle/>
          <a:p>
            <a:pPr marL="139700" indent="0" algn="l">
              <a:buNone/>
            </a:pPr>
            <a:r>
              <a:rPr lang="pl-PL" altLang="pl-PL" dirty="0">
                <a:solidFill>
                  <a:srgbClr val="222222"/>
                </a:solidFill>
                <a:latin typeface="+mn-lt"/>
                <a:ea typeface="Times New Roman" panose="02020603050405020304" pitchFamily="18" charset="0"/>
                <a:cs typeface="Times New Roman" panose="02020603050405020304" pitchFamily="18" charset="0"/>
              </a:rPr>
              <a:t>Rachunek zysków i strat jest prezentowany jako zestawienie oczekiwanych wydatków i przychodów za dany okres.</a:t>
            </a:r>
            <a:r>
              <a:rPr lang="pl-PL" altLang="pl-PL" dirty="0">
                <a:solidFill>
                  <a:schemeClr val="tx1"/>
                </a:solidFill>
                <a:latin typeface="+mn-lt"/>
              </a:rPr>
              <a:t> </a:t>
            </a:r>
          </a:p>
          <a:p>
            <a:pPr marL="139700" lvl="0" indent="0" algn="l">
              <a:buNone/>
            </a:pPr>
            <a:endParaRPr lang="en-US" dirty="0">
              <a:latin typeface="+mn-lt"/>
            </a:endParaRPr>
          </a:p>
          <a:p>
            <a:pPr algn="l">
              <a:buFontTx/>
              <a:buChar char="-"/>
            </a:pPr>
            <a:r>
              <a:rPr lang="pl-PL" altLang="pl-PL" dirty="0">
                <a:solidFill>
                  <a:srgbClr val="222222"/>
                </a:solidFill>
                <a:latin typeface="+mn-lt"/>
                <a:ea typeface="Times New Roman" panose="02020603050405020304" pitchFamily="18" charset="0"/>
                <a:cs typeface="Times New Roman" panose="02020603050405020304" pitchFamily="18" charset="0"/>
              </a:rPr>
              <a:t>Należy opracować wyczerpującą listę STAŁYCH WYDATKÓW firmy, które są niezależne od wielkości działalności (czynsz, stała część dostaw, opłaty na ubezpieczenie społeczne, wynagrodzenia itp.)</a:t>
            </a:r>
          </a:p>
          <a:p>
            <a:pPr algn="l">
              <a:buFontTx/>
              <a:buChar char="-"/>
            </a:pPr>
            <a:r>
              <a:rPr lang="pl-PL" altLang="pl-PL" dirty="0">
                <a:solidFill>
                  <a:srgbClr val="222222"/>
                </a:solidFill>
                <a:latin typeface="+mn-lt"/>
                <a:ea typeface="Times New Roman" panose="02020603050405020304" pitchFamily="18" charset="0"/>
                <a:cs typeface="Times New Roman" panose="02020603050405020304" pitchFamily="18" charset="0"/>
              </a:rPr>
              <a:t>Następnie określa się ZMIENNE WYDATKI, ściśle związane z działalnością (np. materiały do produkcji towarów, których koszty są zależne od wielkości produkcji, w firmach usługowych koszt godziny pracy pracownika)</a:t>
            </a:r>
          </a:p>
          <a:p>
            <a:pPr marL="139700" lvl="0" indent="0" algn="l">
              <a:buNone/>
            </a:pPr>
            <a:endParaRPr lang="en-US" dirty="0"/>
          </a:p>
          <a:p>
            <a:pPr lvl="0" algn="l">
              <a:buFontTx/>
              <a:buChar char="-"/>
            </a:pPr>
            <a:endParaRPr lang="en-US" dirty="0"/>
          </a:p>
        </p:txBody>
      </p:sp>
      <p:sp>
        <p:nvSpPr>
          <p:cNvPr id="4" name="3 CuadroTexto"/>
          <p:cNvSpPr txBox="1"/>
          <p:nvPr/>
        </p:nvSpPr>
        <p:spPr>
          <a:xfrm>
            <a:off x="432450" y="206156"/>
            <a:ext cx="3937249" cy="523220"/>
          </a:xfrm>
          <a:prstGeom prst="rect">
            <a:avLst/>
          </a:prstGeom>
          <a:noFill/>
        </p:spPr>
        <p:txBody>
          <a:bodyPr wrap="square" rtlCol="0">
            <a:spAutoFit/>
          </a:bodyPr>
          <a:lstStyle/>
          <a:p>
            <a:r>
              <a:rPr lang="es-ES" dirty="0" err="1"/>
              <a:t>Unit</a:t>
            </a:r>
            <a:r>
              <a:rPr lang="es-ES" dirty="0"/>
              <a:t> 1. ODPOWIEDZIALNOŚĆ FINANSOWA</a:t>
            </a:r>
          </a:p>
          <a:p>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675849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263600"/>
          </a:xfrm>
        </p:spPr>
        <p:txBody>
          <a:bodyPr/>
          <a:lstStyle/>
          <a:p>
            <a:r>
              <a:rPr lang="es-ES" dirty="0">
                <a:solidFill>
                  <a:srgbClr val="F24F4F"/>
                </a:solidFill>
                <a:latin typeface="Cambria" panose="02040503050406030204" pitchFamily="18" charset="0"/>
              </a:rPr>
              <a:t>Zapas </a:t>
            </a:r>
          </a:p>
        </p:txBody>
      </p:sp>
      <p:sp>
        <p:nvSpPr>
          <p:cNvPr id="3" name="2 Marcador de texto"/>
          <p:cNvSpPr>
            <a:spLocks noGrp="1"/>
          </p:cNvSpPr>
          <p:nvPr>
            <p:ph type="body" idx="1"/>
          </p:nvPr>
        </p:nvSpPr>
        <p:spPr>
          <a:xfrm>
            <a:off x="1100458" y="1589282"/>
            <a:ext cx="7138200" cy="2871205"/>
          </a:xfrm>
        </p:spPr>
        <p:txBody>
          <a:bodyPr/>
          <a:lstStyle/>
          <a:p>
            <a:pPr marL="139700" indent="0" algn="l">
              <a:buNone/>
            </a:pPr>
            <a:r>
              <a:rPr lang="pl-PL" altLang="pl-PL" dirty="0">
                <a:solidFill>
                  <a:schemeClr val="tx1"/>
                </a:solidFill>
                <a:latin typeface="+mn-lt"/>
                <a:ea typeface="Times New Roman" panose="02020603050405020304" pitchFamily="18" charset="0"/>
                <a:cs typeface="Times New Roman" panose="02020603050405020304" pitchFamily="18" charset="0"/>
              </a:rPr>
              <a:t>Zapas ( z ang. </a:t>
            </a:r>
            <a:r>
              <a:rPr lang="pl-PL" altLang="pl-PL" i="1" dirty="0" err="1">
                <a:solidFill>
                  <a:schemeClr val="tx1"/>
                </a:solidFill>
                <a:latin typeface="+mn-lt"/>
                <a:ea typeface="Times New Roman" panose="02020603050405020304" pitchFamily="18" charset="0"/>
                <a:cs typeface="Times New Roman" panose="02020603050405020304" pitchFamily="18" charset="0"/>
              </a:rPr>
              <a:t>treasury</a:t>
            </a:r>
            <a:r>
              <a:rPr lang="pl-PL" altLang="pl-PL" dirty="0">
                <a:solidFill>
                  <a:schemeClr val="tx1"/>
                </a:solidFill>
                <a:latin typeface="+mn-lt"/>
                <a:ea typeface="Times New Roman" panose="02020603050405020304" pitchFamily="18" charset="0"/>
                <a:cs typeface="Times New Roman" panose="02020603050405020304" pitchFamily="18" charset="0"/>
              </a:rPr>
              <a:t>) jest bardzo przydatny w określaniu wpływów i wypływów środków pieniężnych oraz planowaniu płynności finansowej (może się zdarzyć, że brak płynności finansowej spowodowany brakiem prognozowania lub błędami w prognozowaniu, wpłynie na krótkoterminowe niepowodzenia niektórych projektów biznesowych).</a:t>
            </a:r>
          </a:p>
          <a:p>
            <a:pPr marL="139700" indent="0" algn="l">
              <a:buNone/>
            </a:pPr>
            <a:endParaRPr lang="pl-PL" altLang="pl-PL" dirty="0">
              <a:solidFill>
                <a:schemeClr val="tx1"/>
              </a:solidFill>
              <a:latin typeface="+mn-lt"/>
              <a:ea typeface="Times New Roman" panose="02020603050405020304" pitchFamily="18" charset="0"/>
              <a:cs typeface="Times New Roman" panose="02020603050405020304" pitchFamily="18" charset="0"/>
            </a:endParaRPr>
          </a:p>
          <a:p>
            <a:pPr marL="139700" indent="0" algn="l">
              <a:buNone/>
            </a:pPr>
            <a:r>
              <a:rPr lang="pl-PL" altLang="pl-PL" dirty="0">
                <a:solidFill>
                  <a:schemeClr val="tx1"/>
                </a:solidFill>
                <a:latin typeface="+mn-lt"/>
                <a:ea typeface="Times New Roman" panose="02020603050405020304" pitchFamily="18" charset="0"/>
                <a:cs typeface="Times New Roman" panose="02020603050405020304" pitchFamily="18" charset="0"/>
              </a:rPr>
              <a:t>Dlatego konieczne jest odpowiednie kształtowanie różnicy między przychodem i kosztami. Koszt powstaje wraz z obowiązkiem zapłaty w wypływ środków wraz z jego fizycznym pokryciem. </a:t>
            </a:r>
          </a:p>
          <a:p>
            <a:pPr marL="139700" indent="0" algn="l">
              <a:buNone/>
            </a:pPr>
            <a:endParaRPr lang="pl-PL" altLang="pl-PL" sz="2000" dirty="0">
              <a:solidFill>
                <a:schemeClr val="tx1"/>
              </a:solidFill>
              <a:latin typeface="+mn-lt"/>
            </a:endParaRPr>
          </a:p>
          <a:p>
            <a:pPr marL="139700" lvl="0" indent="0" algn="l">
              <a:buNone/>
            </a:pPr>
            <a:r>
              <a:rPr lang="pl-PL" dirty="0">
                <a:solidFill>
                  <a:schemeClr val="tx1"/>
                </a:solidFill>
                <a:latin typeface="+mn-lt"/>
              </a:rPr>
              <a:t>Zarządzając płynnością, tj. różnicą wpływów i wypływów należy pamiętać o czasie niezbędnym na wykonanie transakcji i rozliczenie środków</a:t>
            </a:r>
            <a:r>
              <a:rPr lang="pl-PL" dirty="0"/>
              <a:t>. </a:t>
            </a:r>
            <a:endParaRPr lang="en-US" dirty="0"/>
          </a:p>
        </p:txBody>
      </p:sp>
      <p:sp>
        <p:nvSpPr>
          <p:cNvPr id="4" name="3 CuadroTexto"/>
          <p:cNvSpPr txBox="1"/>
          <p:nvPr/>
        </p:nvSpPr>
        <p:spPr>
          <a:xfrm>
            <a:off x="432450" y="206156"/>
            <a:ext cx="4035257" cy="523220"/>
          </a:xfrm>
          <a:prstGeom prst="rect">
            <a:avLst/>
          </a:prstGeom>
          <a:noFill/>
        </p:spPr>
        <p:txBody>
          <a:bodyPr wrap="square" rtlCol="0">
            <a:spAutoFit/>
          </a:bodyPr>
          <a:lstStyle/>
          <a:p>
            <a:r>
              <a:rPr lang="es-ES" dirty="0" err="1"/>
              <a:t>Unit</a:t>
            </a:r>
            <a:r>
              <a:rPr lang="es-ES" dirty="0"/>
              <a:t> 1. ODPOWIEDZIALNOŚĆ FINANSOWA</a:t>
            </a:r>
          </a:p>
          <a:p>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3602826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263600"/>
          </a:xfrm>
        </p:spPr>
        <p:txBody>
          <a:bodyPr/>
          <a:lstStyle/>
          <a:p>
            <a:r>
              <a:rPr lang="es-ES" dirty="0" err="1">
                <a:solidFill>
                  <a:srgbClr val="F24F4F"/>
                </a:solidFill>
                <a:latin typeface="Cambria" panose="02040503050406030204" pitchFamily="18" charset="0"/>
              </a:rPr>
              <a:t>Finansowanie</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432450" y="1521883"/>
            <a:ext cx="7991358" cy="2871205"/>
          </a:xfrm>
        </p:spPr>
        <p:txBody>
          <a:bodyPr/>
          <a:lstStyle/>
          <a:p>
            <a:pPr marL="139700" indent="0" algn="l">
              <a:buNone/>
            </a:pPr>
            <a:r>
              <a:rPr lang="pl-PL" altLang="pl-PL" dirty="0">
                <a:solidFill>
                  <a:srgbClr val="222222"/>
                </a:solidFill>
                <a:latin typeface="Calibri" panose="020F0502020204030204" pitchFamily="34" charset="0"/>
                <a:ea typeface="Times New Roman" panose="02020603050405020304" pitchFamily="18" charset="0"/>
                <a:cs typeface="Times New Roman" panose="02020603050405020304" pitchFamily="18" charset="0"/>
              </a:rPr>
              <a:t>Źródłami finansowania są płynne zasoby lub środki pieniężne spółki wykorzystywane na potrzeby finansowe. Źródła finansowania obejmują pozyskiwanie kapitału, zarówno stałego, jak i obrotowego.</a:t>
            </a:r>
          </a:p>
          <a:p>
            <a:pPr marL="139700" indent="0" algn="l">
              <a:buNone/>
            </a:pPr>
            <a:r>
              <a:rPr lang="pl-PL" altLang="pl-PL" dirty="0">
                <a:solidFill>
                  <a:srgbClr val="222222"/>
                </a:solidFill>
                <a:latin typeface="Calibri" panose="020F0502020204030204" pitchFamily="34" charset="0"/>
                <a:ea typeface="Times New Roman" panose="02020603050405020304" pitchFamily="18" charset="0"/>
                <a:cs typeface="Times New Roman" panose="02020603050405020304" pitchFamily="18" charset="0"/>
              </a:rPr>
              <a:t>W zależności od tego, czy źródła finansowania należą do firmy, czy do stron trzecich, spoza firmy, istnieją dwa rodzaje: </a:t>
            </a:r>
          </a:p>
          <a:p>
            <a:pPr marL="139700" indent="0" algn="l">
              <a:buNone/>
            </a:pPr>
            <a:r>
              <a:rPr lang="pl-PL" altLang="pl-PL" dirty="0">
                <a:solidFill>
                  <a:srgbClr val="222222"/>
                </a:solidFill>
                <a:latin typeface="Calibri" panose="020F0502020204030204" pitchFamily="34" charset="0"/>
                <a:ea typeface="Times New Roman" panose="02020603050405020304" pitchFamily="18" charset="0"/>
                <a:cs typeface="Times New Roman" panose="02020603050405020304" pitchFamily="18" charset="0"/>
              </a:rPr>
              <a:t>WŁASNE ŹRÓDŁA FINANSOWANIA: obejmują kapitał zakładowy, fundusz spłaty, rezerwy i samofinansowanie. </a:t>
            </a:r>
          </a:p>
          <a:p>
            <a:pPr marL="139700" indent="0" algn="l">
              <a:buNone/>
            </a:pPr>
            <a:r>
              <a:rPr lang="pl-PL" altLang="pl-PL" dirty="0">
                <a:solidFill>
                  <a:srgbClr val="222222"/>
                </a:solidFill>
                <a:latin typeface="Calibri" panose="020F0502020204030204" pitchFamily="34" charset="0"/>
                <a:ea typeface="Times New Roman" panose="02020603050405020304" pitchFamily="18" charset="0"/>
                <a:cs typeface="Times New Roman" panose="02020603050405020304" pitchFamily="18" charset="0"/>
              </a:rPr>
              <a:t>OBCE ŹRÓDŁA FINANSOWANIA: te, które firma ma przez pewien czas, po czym ma obowiązek zapłaty odsetek i zwrotu uzyskanej kwoty. </a:t>
            </a:r>
          </a:p>
          <a:p>
            <a:pPr marL="139700" indent="0" algn="l">
              <a:buNone/>
            </a:pPr>
            <a:r>
              <a:rPr lang="pl-PL" altLang="pl-PL" dirty="0">
                <a:solidFill>
                  <a:srgbClr val="222222"/>
                </a:solidFill>
                <a:latin typeface="Calibri" panose="020F0502020204030204" pitchFamily="34" charset="0"/>
                <a:ea typeface="Times New Roman" panose="02020603050405020304" pitchFamily="18" charset="0"/>
                <a:cs typeface="Times New Roman" panose="02020603050405020304" pitchFamily="18" charset="0"/>
              </a:rPr>
              <a:t>Ze względu na okres, finansowanie można podzielić na: - Kredyty długoterminowe i średnioterminowe, to znaczy na okres dłuższy niż jeden rok.- Kredyty krótkoterminowe, których termin zapadalności jest krótszy niż jeden rok i przeznaczone są na sfinansowanie działalności spółki.</a:t>
            </a:r>
            <a:r>
              <a:rPr lang="pl-PL" altLang="pl-PL" sz="900" dirty="0">
                <a:solidFill>
                  <a:schemeClr val="tx1"/>
                </a:solidFill>
              </a:rPr>
              <a:t> </a:t>
            </a:r>
            <a:endParaRPr lang="pl-PL" altLang="pl-PL" sz="2000" dirty="0">
              <a:solidFill>
                <a:schemeClr val="tx1"/>
              </a:solidFill>
              <a:latin typeface="Arial" panose="020B0604020202020204" pitchFamily="34" charset="0"/>
            </a:endParaRPr>
          </a:p>
          <a:p>
            <a:pPr marL="139700" lvl="0" indent="0" algn="l">
              <a:buNone/>
            </a:pPr>
            <a:endParaRPr lang="en-US" dirty="0"/>
          </a:p>
          <a:p>
            <a:pPr marL="139700" lvl="0" indent="0" algn="l">
              <a:buNone/>
            </a:pPr>
            <a:endParaRPr lang="en-US" dirty="0"/>
          </a:p>
          <a:p>
            <a:pPr marL="139700" lvl="0" indent="0" algn="l">
              <a:buNone/>
            </a:pPr>
            <a:endParaRPr lang="en-US" dirty="0"/>
          </a:p>
        </p:txBody>
      </p:sp>
      <p:sp>
        <p:nvSpPr>
          <p:cNvPr id="4" name="3 CuadroTexto"/>
          <p:cNvSpPr txBox="1"/>
          <p:nvPr/>
        </p:nvSpPr>
        <p:spPr>
          <a:xfrm>
            <a:off x="432450" y="206156"/>
            <a:ext cx="4285207" cy="523220"/>
          </a:xfrm>
          <a:prstGeom prst="rect">
            <a:avLst/>
          </a:prstGeom>
          <a:noFill/>
        </p:spPr>
        <p:txBody>
          <a:bodyPr wrap="square" rtlCol="0">
            <a:spAutoFit/>
          </a:bodyPr>
          <a:lstStyle/>
          <a:p>
            <a:r>
              <a:rPr lang="es-ES" dirty="0" err="1"/>
              <a:t>Unit</a:t>
            </a:r>
            <a:r>
              <a:rPr lang="es-ES" dirty="0"/>
              <a:t> 1. ODPOWIEDZIALNOŚĆ FINANSOWA</a:t>
            </a:r>
          </a:p>
          <a:p>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039237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1"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442"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470996" y="1780223"/>
            <a:ext cx="8025641" cy="1586432"/>
          </a:xfrm>
          <a:prstGeom prst="rect">
            <a:avLst/>
          </a:prstGeom>
        </p:spPr>
        <p:txBody>
          <a:bodyPr spcFirstLastPara="1" wrap="square" lIns="91425" tIns="91425" rIns="91425" bIns="91425" anchor="t" anchorCtr="0">
            <a:noAutofit/>
          </a:bodyPr>
          <a:lstStyle/>
          <a:p>
            <a:pPr lvl="0"/>
            <a:r>
              <a:rPr lang="es" sz="3200" b="0" dirty="0">
                <a:solidFill>
                  <a:srgbClr val="E06666"/>
                </a:solidFill>
                <a:latin typeface="Cambria"/>
                <a:ea typeface="Cambria"/>
                <a:cs typeface="Cambria"/>
                <a:sym typeface="Cambria"/>
              </a:rPr>
              <a:t>Moduł 2.</a:t>
            </a:r>
            <a:r>
              <a:rPr lang="es-ES" sz="3200" b="0" dirty="0">
                <a:solidFill>
                  <a:srgbClr val="E06666"/>
                </a:solidFill>
                <a:latin typeface="Cambria"/>
                <a:ea typeface="Cambria"/>
                <a:cs typeface="Cambria"/>
                <a:sym typeface="Cambria"/>
              </a:rPr>
              <a:t> ODPOWIEDZIALNOŚĆ HANDLOWA</a:t>
            </a:r>
            <a:endParaRPr sz="3200" b="0" dirty="0">
              <a:latin typeface="Cambria"/>
              <a:ea typeface="Cambria"/>
              <a:cs typeface="Cambria"/>
              <a:sym typeface="Cambria"/>
            </a:endParaRPr>
          </a:p>
        </p:txBody>
      </p:sp>
      <p:sp>
        <p:nvSpPr>
          <p:cNvPr id="6"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just" defTabSz="914400" rtl="0" eaLnBrk="1" fontAlgn="auto" latinLnBrk="0" hangingPunct="1">
              <a:lnSpc>
                <a:spcPct val="110000"/>
              </a:lnSpc>
              <a:spcBef>
                <a:spcPts val="0"/>
              </a:spcBef>
              <a:spcAft>
                <a:spcPts val="600"/>
              </a:spcAft>
              <a:buClr>
                <a:srgbClr val="000000"/>
              </a:buClr>
              <a:buSzTx/>
              <a:buFont typeface="Arial"/>
              <a:buNone/>
              <a:tabLst>
                <a:tab pos="1038225" algn="l"/>
              </a:tabLst>
              <a:defRPr/>
            </a:pPr>
            <a:r>
              <a:rPr kumimoji="0" lang="en-US" sz="700" b="0" i="1" u="none" strike="noStrike" kern="0" cap="none" spc="0" normalizeH="0" baseline="0" noProof="0" dirty="0">
                <a:ln>
                  <a:noFill/>
                </a:ln>
                <a:solidFill>
                  <a:srgbClr val="808080"/>
                </a:solidFill>
                <a:effectLst/>
                <a:uLnTx/>
                <a:uFillTx/>
                <a:latin typeface="Century Gothic" panose="020B0502020202020204" pitchFamily="34" charset="0"/>
                <a:ea typeface="Times New Roman" panose="02020603050405020304" pitchFamily="18" charset="0"/>
                <a:cs typeface="Times New Roman" panose="02020603050405020304" pitchFamily="18" charset="0"/>
                <a:sym typeface="Arial"/>
              </a:rPr>
              <a:t>This Project has been funded with support from the European Commission. This publication reflects the views only of the author, and the Commission cannot be held responsible for any use which may be made of the information contained therein.</a:t>
            </a:r>
            <a:endParaRPr kumimoji="0" lang="en-US" sz="1050" b="0" i="0" u="none" strike="noStrike" kern="0" cap="none" spc="0" normalizeH="0" baseline="0" noProof="0" dirty="0">
              <a:ln>
                <a:noFill/>
              </a:ln>
              <a:solidFill>
                <a:srgbClr val="000000"/>
              </a:solidFill>
              <a:effectLst/>
              <a:uLnTx/>
              <a:uFillTx/>
              <a:latin typeface="Garamond" panose="02020404030301010803" pitchFamily="18" charset="0"/>
              <a:ea typeface="Times New Roman" panose="02020603050405020304" pitchFamily="18" charset="0"/>
              <a:cs typeface="Times New Roman" panose="02020603050405020304" pitchFamily="18" charset="0"/>
              <a:sym typeface="Arial"/>
            </a:endParaRPr>
          </a:p>
          <a:p>
            <a:pPr marL="0" marR="0" lvl="0" indent="0" algn="l" defTabSz="914400" rtl="0" eaLnBrk="1" fontAlgn="auto" latinLnBrk="0" hangingPunct="1">
              <a:lnSpc>
                <a:spcPct val="110000"/>
              </a:lnSpc>
              <a:spcBef>
                <a:spcPts val="0"/>
              </a:spcBef>
              <a:spcAft>
                <a:spcPts val="600"/>
              </a:spcAft>
              <a:buClr>
                <a:srgbClr val="000000"/>
              </a:buClr>
              <a:buSzTx/>
              <a:buFont typeface="Arial"/>
              <a:buNone/>
              <a:tabLst/>
              <a:defRPr/>
            </a:pPr>
            <a:r>
              <a:rPr kumimoji="0" lang="en-US" sz="1050" b="0" i="0" u="none" strike="noStrike" kern="0" cap="none" spc="0" normalizeH="0" baseline="0" noProof="0" dirty="0">
                <a:ln>
                  <a:noFill/>
                </a:ln>
                <a:solidFill>
                  <a:srgbClr val="000000"/>
                </a:solidFill>
                <a:effectLst/>
                <a:uLnTx/>
                <a:uFillTx/>
                <a:latin typeface="Garamond" panose="02020404030301010803" pitchFamily="18" charset="0"/>
                <a:ea typeface="Times New Roman" panose="02020603050405020304" pitchFamily="18" charset="0"/>
                <a:cs typeface="Times New Roman" panose="02020603050405020304" pitchFamily="18" charset="0"/>
                <a:sym typeface="Arial"/>
              </a:rPr>
              <a:t> </a:t>
            </a:r>
          </a:p>
        </p:txBody>
      </p:sp>
      <p:pic>
        <p:nvPicPr>
          <p:cNvPr id="8"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spTree>
    <p:extLst>
      <p:ext uri="{BB962C8B-B14F-4D97-AF65-F5344CB8AC3E}">
        <p14:creationId xmlns:p14="http://schemas.microsoft.com/office/powerpoint/2010/main" val="1819847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600" b="0" dirty="0">
                <a:solidFill>
                  <a:srgbClr val="F24F4F"/>
                </a:solidFill>
                <a:latin typeface="Cambria" panose="02040503050406030204" pitchFamily="18" charset="0"/>
              </a:rPr>
              <a:t>UNIT 2. </a:t>
            </a:r>
            <a:r>
              <a:rPr lang="es-ES" b="0" dirty="0">
                <a:solidFill>
                  <a:srgbClr val="E06666"/>
                </a:solidFill>
                <a:latin typeface="Cambria"/>
                <a:ea typeface="Cambria"/>
                <a:cs typeface="Cambria"/>
                <a:sym typeface="Cambria"/>
              </a:rPr>
              <a:t>ODPOWIEDZIALNOŚĆ HANDLOWA</a:t>
            </a:r>
            <a:endParaRPr lang="es-ES" sz="3600"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0242318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628</TotalTime>
  <Words>1007</Words>
  <Application>Microsoft Macintosh PowerPoint</Application>
  <PresentationFormat>Pokaz na ekranie (16:9)</PresentationFormat>
  <Paragraphs>81</Paragraphs>
  <Slides>11</Slides>
  <Notes>4</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11</vt:i4>
      </vt:variant>
    </vt:vector>
  </HeadingPairs>
  <TitlesOfParts>
    <vt:vector size="20" baseType="lpstr">
      <vt:lpstr>Cambria</vt:lpstr>
      <vt:lpstr>Century Gothic</vt:lpstr>
      <vt:lpstr>EB Garamond Medium</vt:lpstr>
      <vt:lpstr>Times New Roman</vt:lpstr>
      <vt:lpstr>EB Garamond</vt:lpstr>
      <vt:lpstr>Calibri</vt:lpstr>
      <vt:lpstr>Arial</vt:lpstr>
      <vt:lpstr>Garamond</vt:lpstr>
      <vt:lpstr>Simple Light</vt:lpstr>
      <vt:lpstr> ARTCademy “Arts and Crafts Academy”</vt:lpstr>
      <vt:lpstr>Moduł 1. ODPOWIEDZIALNOŚĆ HANDLOWA I FINANSOWA</vt:lpstr>
      <vt:lpstr>UNIT 1. ODPOWIEDZIALNOŚĆ FINANSOWA</vt:lpstr>
      <vt:lpstr>Czym jest bilans?</vt:lpstr>
      <vt:lpstr>Rachunek zysków i strat</vt:lpstr>
      <vt:lpstr>Zapas </vt:lpstr>
      <vt:lpstr>Finansowanie</vt:lpstr>
      <vt:lpstr>Moduł 2. ODPOWIEDZIALNOŚĆ HANDLOWA</vt:lpstr>
      <vt:lpstr>UNIT 2. ODPOWIEDZIALNOŚĆ HANDLOWA</vt:lpstr>
      <vt:lpstr>KLUCZOWE KROKI</vt:lpstr>
      <vt:lpstr>DZIĘKUJĘ!</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Microsoft Office User</cp:lastModifiedBy>
  <cp:revision>43</cp:revision>
  <dcterms:modified xsi:type="dcterms:W3CDTF">2020-02-17T22:31:40Z</dcterms:modified>
</cp:coreProperties>
</file>