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3"/>
  </p:notesMasterIdLst>
  <p:sldIdLst>
    <p:sldId id="256" r:id="rId2"/>
    <p:sldId id="272" r:id="rId3"/>
    <p:sldId id="283" r:id="rId4"/>
    <p:sldId id="275" r:id="rId5"/>
    <p:sldId id="287" r:id="rId6"/>
    <p:sldId id="300" r:id="rId7"/>
    <p:sldId id="301" r:id="rId8"/>
    <p:sldId id="299" r:id="rId9"/>
    <p:sldId id="285" r:id="rId10"/>
    <p:sldId id="282" r:id="rId11"/>
    <p:sldId id="274" r:id="rId12"/>
  </p:sldIdLst>
  <p:sldSz cx="9144000" cy="5143500" type="screen16x9"/>
  <p:notesSz cx="6858000" cy="9144000"/>
  <p:embeddedFontLst>
    <p:embeddedFont>
      <p:font typeface="Cambria" panose="02040503050406030204" pitchFamily="18"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EB Garamond" panose="020B0604020202020204" charset="0"/>
      <p:regular r:id="rId22"/>
      <p:bold r:id="rId23"/>
      <p:italic r:id="rId24"/>
      <p:boldItalic r:id="rId25"/>
    </p:embeddedFont>
    <p:embeddedFont>
      <p:font typeface="EB Garamond Medium" panose="020B0604020202020204" charset="0"/>
      <p:regular r:id="rId26"/>
      <p:bold r:id="rId27"/>
      <p:italic r:id="rId28"/>
      <p:boldItalic r:id="rId29"/>
    </p:embeddedFont>
    <p:embeddedFont>
      <p:font typeface="Garamond" panose="02020404030301010803"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436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265920" y="4110706"/>
            <a:ext cx="5721438" cy="677108"/>
          </a:xfrm>
          <a:prstGeom prst="rect">
            <a:avLst/>
          </a:prstGeom>
        </p:spPr>
        <p:txBody>
          <a:bodyPr wrap="none">
            <a:spAutoFit/>
          </a:bodyPr>
          <a:lstStyle/>
          <a:p>
            <a:pPr lvl="0"/>
            <a:r>
              <a:rPr lang="es-ES" sz="2400" dirty="0">
                <a:solidFill>
                  <a:srgbClr val="E06666"/>
                </a:solidFill>
                <a:latin typeface="Cambria"/>
              </a:rPr>
              <a:t>ART-</a:t>
            </a:r>
            <a:r>
              <a:rPr lang="el-GR" sz="2400" dirty="0">
                <a:solidFill>
                  <a:srgbClr val="E06666"/>
                </a:solidFill>
                <a:latin typeface="Cambria"/>
              </a:rPr>
              <a:t> Εργαλειοθήκη νεοφυ’ης επιχείρησης</a:t>
            </a:r>
          </a:p>
          <a:p>
            <a:pPr lvl="0"/>
            <a:r>
              <a:rPr lang="el-GR" dirty="0">
                <a:solidFill>
                  <a:srgbClr val="E06666"/>
                </a:solidFill>
                <a:latin typeface="Cambria"/>
                <a:sym typeface="Cambria"/>
              </a:rPr>
              <a:t>ΕΜΠΟΡΙΚΗ ΚΑΙ ΟΙΚΟΝΟΜΙΚΗ ΒΙΩΣΙΜΟΤΗΤΑ</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l-GR" dirty="0">
                <a:solidFill>
                  <a:srgbClr val="F24F4F"/>
                </a:solidFill>
                <a:latin typeface="Cambria" panose="02040503050406030204" pitchFamily="18" charset="0"/>
              </a:rPr>
              <a:t>ΒΑΣΙΚΑ ΒΗΜΑΤΑ</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201434"/>
            <a:ext cx="8881289" cy="3389836"/>
          </a:xfrm>
        </p:spPr>
        <p:txBody>
          <a:bodyPr/>
          <a:lstStyle/>
          <a:p>
            <a:pPr marL="114300" indent="0" algn="just">
              <a:buNone/>
            </a:pPr>
            <a:r>
              <a:rPr lang="el-GR" sz="1200" dirty="0"/>
              <a:t>Εάν θέλετε να πουλήσετε, θα πρέπει να δημιουργήσετε τη δική σας φόρμουλα. Φαίνεται ότι ο στόχος όλων των εταιρειών είναι να πουλήσουν περισσότερα, ωστόσο, οι περισσότερες εταιρείες δεν ξοδεύουν χρόνο για να καθορίσουν τη στρατηγική πωλήσεων.</a:t>
            </a:r>
          </a:p>
          <a:p>
            <a:pPr marL="114300" indent="0" algn="just">
              <a:buNone/>
            </a:pPr>
            <a:r>
              <a:rPr lang="el-GR" sz="1200" dirty="0"/>
              <a:t>Υπάρχει μια ερώτηση που όλοι πρέπει να απαντήσουμε, θέλετε να πουλήσετε περισσότερα ή καλύτερα;</a:t>
            </a:r>
          </a:p>
          <a:p>
            <a:pPr marL="114300" indent="0" algn="just">
              <a:buNone/>
            </a:pPr>
            <a:r>
              <a:rPr lang="el-GR" sz="1200" dirty="0"/>
              <a:t>Παρατηρώ:</a:t>
            </a:r>
          </a:p>
          <a:p>
            <a:pPr marL="114300" indent="0" algn="just">
              <a:buNone/>
            </a:pPr>
            <a:r>
              <a:rPr lang="el-GR" sz="1200" dirty="0"/>
              <a:t>• Ανάλυση των αλλαγών στην αγορά • Προσαρμογή στις νέες τάσεις • Κατανόηση νέων πελατών</a:t>
            </a:r>
          </a:p>
          <a:p>
            <a:pPr marL="114300" indent="0" algn="just">
              <a:buNone/>
            </a:pPr>
            <a:r>
              <a:rPr lang="el-GR" sz="1200" dirty="0"/>
              <a:t>Δημιουργώ:</a:t>
            </a:r>
          </a:p>
          <a:p>
            <a:pPr marL="114300" indent="0" algn="just">
              <a:buNone/>
            </a:pPr>
            <a:r>
              <a:rPr lang="el-GR" sz="1200" dirty="0"/>
              <a:t>• Αναζητήστε το διαφορικό στοιχείο μας • Ρυθμίστε την εφευρετικότητα και τη δημιουργικότητά μας • Καθορίστε τον τύπο μας προς πώληση</a:t>
            </a:r>
          </a:p>
          <a:p>
            <a:pPr marL="114300" indent="0" algn="just">
              <a:buNone/>
            </a:pPr>
            <a:r>
              <a:rPr lang="el-GR" sz="1200" dirty="0"/>
              <a:t>• Συνδυάστε παραδοσιακά εργαλεία μάρκετινγκ και μη συμβατικά εργαλεία</a:t>
            </a:r>
          </a:p>
          <a:p>
            <a:pPr marL="114300" indent="0" algn="just">
              <a:buNone/>
            </a:pPr>
            <a:r>
              <a:rPr lang="el-GR" sz="1200" dirty="0"/>
              <a:t>Πώληση:</a:t>
            </a:r>
          </a:p>
          <a:p>
            <a:pPr marL="114300" indent="0" algn="just">
              <a:buNone/>
            </a:pPr>
            <a:r>
              <a:rPr lang="el-GR" sz="1200" dirty="0"/>
              <a:t>• Προσέξτε τον πελάτη διαφορετικά</a:t>
            </a:r>
          </a:p>
          <a:p>
            <a:pPr marL="114300" indent="0" algn="just">
              <a:buNone/>
            </a:pPr>
            <a:r>
              <a:rPr lang="el-GR" sz="1200" dirty="0"/>
              <a:t>• 1,2,3 Σχέδιο δράσης για πώληση</a:t>
            </a:r>
          </a:p>
          <a:p>
            <a:pPr marL="114300" indent="0" algn="just">
              <a:buNone/>
            </a:pPr>
            <a:r>
              <a:rPr lang="el-GR" sz="1200" dirty="0"/>
              <a:t>Ακούγοντας την αγορά και τους πελάτες, παρατηρώντας και μη ζητώντας, και παρόλο που ο πειρασμός είναι να πουλήσετε τα πάντα, είναι καλό να επικεντρωθεί η δύναμη πωλήσεων σε αυτό που μας ενδιαφέρει περισσότερο.</a:t>
            </a:r>
            <a:endParaRPr lang="es-ES" dirty="0"/>
          </a:p>
        </p:txBody>
      </p:sp>
      <p:sp>
        <p:nvSpPr>
          <p:cNvPr id="4" name="3 CuadroTexto"/>
          <p:cNvSpPr txBox="1"/>
          <p:nvPr/>
        </p:nvSpPr>
        <p:spPr>
          <a:xfrm>
            <a:off x="333837" y="239709"/>
            <a:ext cx="3560931" cy="307777"/>
          </a:xfrm>
          <a:prstGeom prst="rect">
            <a:avLst/>
          </a:prstGeom>
          <a:noFill/>
        </p:spPr>
        <p:txBody>
          <a:bodyPr wrap="square" rtlCol="0">
            <a:spAutoFit/>
          </a:bodyPr>
          <a:lstStyle/>
          <a:p>
            <a:r>
              <a:rPr lang="el-GR" dirty="0"/>
              <a:t>Μονάδα</a:t>
            </a:r>
            <a:r>
              <a:rPr lang="es-ES" dirty="0"/>
              <a:t> 2. </a:t>
            </a:r>
            <a:r>
              <a:rPr lang="el-GR" dirty="0"/>
              <a:t>ΕΜΠΟΡΙΚΗ ΒΙΩΣΙΜΟΤΗΤΑ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6000" dirty="0">
                <a:solidFill>
                  <a:srgbClr val="E06666"/>
                </a:solidFill>
                <a:latin typeface="Cambria"/>
                <a:ea typeface="Cambria"/>
                <a:cs typeface="Cambria"/>
                <a:sym typeface="Cambria"/>
              </a:rPr>
              <a:t>ΕΥΧΑΡΙΣΤΩ</a:t>
            </a:r>
            <a:r>
              <a:rPr lang="es" sz="6000" dirty="0">
                <a:solidFill>
                  <a:srgbClr val="E06666"/>
                </a:solidFill>
                <a:latin typeface="Cambria"/>
                <a:ea typeface="Cambria"/>
                <a:cs typeface="Cambria"/>
                <a:sym typeface="Cambria"/>
              </a:rPr>
              <a:t>!</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70996" y="1780223"/>
            <a:ext cx="7239345" cy="1586432"/>
          </a:xfrm>
          <a:prstGeom prst="rect">
            <a:avLst/>
          </a:prstGeom>
        </p:spPr>
        <p:txBody>
          <a:bodyPr spcFirstLastPara="1" wrap="square" lIns="91425" tIns="91425" rIns="91425" bIns="91425" anchor="t" anchorCtr="0">
            <a:noAutofit/>
          </a:bodyPr>
          <a:lstStyle/>
          <a:p>
            <a:pPr lvl="0"/>
            <a:r>
              <a:rPr lang="el-GR" sz="3200" b="0" dirty="0">
                <a:solidFill>
                  <a:srgbClr val="E06666"/>
                </a:solidFill>
                <a:latin typeface="Cambria"/>
                <a:ea typeface="Cambria"/>
                <a:cs typeface="Cambria"/>
                <a:sym typeface="Cambria"/>
              </a:rPr>
              <a:t>Ενότητα 1. ΕΜΠΟΡΙΚΗ ΚΑΙ ΧΡΗΜΑΤΟΟΙΚΟΝΟΜΙΚΗ ΒΙΩΣΙΜΟΤΗΤΑ</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3183" y="1018675"/>
            <a:ext cx="7497633" cy="1553075"/>
          </a:xfrm>
        </p:spPr>
        <p:txBody>
          <a:bodyPr/>
          <a:lstStyle/>
          <a:p>
            <a:r>
              <a:rPr lang="el-GR" b="0" dirty="0">
                <a:solidFill>
                  <a:srgbClr val="F24F4F"/>
                </a:solidFill>
                <a:latin typeface="Cambria" panose="02040503050406030204" pitchFamily="18" charset="0"/>
              </a:rPr>
              <a:t>ΜΟΝΑΔΑ 1. ΧΡΗΜΑΤΟΟΙΚΟΝΟΜΙΚΗ ΒΙΩΣΙΜΟΤΗΤΑ</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l-GR" dirty="0">
                <a:solidFill>
                  <a:srgbClr val="F24F4F"/>
                </a:solidFill>
                <a:latin typeface="Cambria" panose="02040503050406030204" pitchFamily="18" charset="0"/>
              </a:rPr>
              <a:t>Τι είναι ο Ισολογισμός</a:t>
            </a:r>
            <a:r>
              <a:rPr lang="es-ES" dirty="0">
                <a:solidFill>
                  <a:srgbClr val="F24F4F"/>
                </a:solidFill>
                <a:latin typeface="Cambria" panose="02040503050406030204" pitchFamily="18" charset="0"/>
              </a:rPr>
              <a:t>?</a:t>
            </a:r>
          </a:p>
        </p:txBody>
      </p:sp>
      <p:sp>
        <p:nvSpPr>
          <p:cNvPr id="3" name="2 Marcador de texto"/>
          <p:cNvSpPr>
            <a:spLocks noGrp="1"/>
          </p:cNvSpPr>
          <p:nvPr>
            <p:ph type="body" idx="1"/>
          </p:nvPr>
        </p:nvSpPr>
        <p:spPr>
          <a:xfrm>
            <a:off x="699911" y="1684752"/>
            <a:ext cx="7834489" cy="2740491"/>
          </a:xfrm>
        </p:spPr>
        <p:txBody>
          <a:bodyPr/>
          <a:lstStyle/>
          <a:p>
            <a:pPr marL="139700" lvl="0" indent="0" algn="l">
              <a:buNone/>
            </a:pPr>
            <a:r>
              <a:rPr lang="el-GR" dirty="0"/>
              <a:t>Ο Ισολογισμός είναι μια λογιστική κατάσταση που αντικατοπτρίζει την κατάσταση της εταιρείας σε δεδομένη στιγμή, είναι αυτό που ονομάζουμε "Ισολογισμός".</a:t>
            </a:r>
          </a:p>
          <a:p>
            <a:pPr marL="139700" lvl="0" indent="0" algn="l">
              <a:buNone/>
            </a:pPr>
            <a:r>
              <a:rPr lang="el-GR" dirty="0"/>
              <a:t>Η κατάσταση αυτή συνοψίζεται σε τέσσερις μεγάλες ομάδες:</a:t>
            </a:r>
          </a:p>
          <a:p>
            <a:pPr marL="139700" lvl="0" indent="0" algn="l">
              <a:buNone/>
            </a:pPr>
            <a:endParaRPr lang="el-GR" dirty="0"/>
          </a:p>
          <a:p>
            <a:pPr marL="139700" lvl="0" indent="0" algn="l">
              <a:buNone/>
            </a:pPr>
            <a:r>
              <a:rPr lang="el-GR" dirty="0"/>
              <a:t>1- Περιουσιακά στοιχεία: τι έχει η εταιρεία στην "περιουσία". Π.χ .: Εγκαταστάσεις, μηχανήματα, άδειες, χρήματα κ.λπ.</a:t>
            </a:r>
          </a:p>
          <a:p>
            <a:pPr marL="139700" lvl="0" indent="0" algn="l">
              <a:buNone/>
            </a:pPr>
            <a:r>
              <a:rPr lang="el-GR" dirty="0"/>
              <a:t>2- Δικαιώματα: τι οφείλουν στην εταιρεία. Ex: Λογαριασμοί πελατών εν αναμονή συλλογής.</a:t>
            </a:r>
          </a:p>
          <a:p>
            <a:pPr marL="139700" lvl="0" indent="0" algn="l">
              <a:buNone/>
            </a:pPr>
            <a:r>
              <a:rPr lang="el-GR" dirty="0"/>
              <a:t>3- Υποχρεώσεις: τα χρέη της εταιρείας. Π.χ .: δάνεια ...</a:t>
            </a:r>
          </a:p>
          <a:p>
            <a:pPr marL="139700" lvl="0" indent="0" algn="l">
              <a:buNone/>
            </a:pPr>
            <a:r>
              <a:rPr lang="el-GR" dirty="0"/>
              <a:t>4 - Αξία: Το κεφάλαιο (τα κεφάλαια που επενδύουν στην εταιρεία από τους εταίρους), τα αποθεματικά, τα οφέλη που δεν έχουν ακόμη «διανεμηθεί» ... μείον τις ζημίες (αν υπάρχουν), είναι αυτό που ονομάζουμε Net Equity.</a:t>
            </a:r>
            <a:endParaRPr lang="es-ES" dirty="0"/>
          </a:p>
        </p:txBody>
      </p:sp>
      <p:sp>
        <p:nvSpPr>
          <p:cNvPr id="4" name="3 CuadroTexto"/>
          <p:cNvSpPr txBox="1"/>
          <p:nvPr/>
        </p:nvSpPr>
        <p:spPr>
          <a:xfrm>
            <a:off x="432450" y="206156"/>
            <a:ext cx="3733150" cy="307777"/>
          </a:xfrm>
          <a:prstGeom prst="rect">
            <a:avLst/>
          </a:prstGeom>
          <a:noFill/>
        </p:spPr>
        <p:txBody>
          <a:bodyPr wrap="square" rtlCol="0">
            <a:spAutoFit/>
          </a:bodyPr>
          <a:lstStyle/>
          <a:p>
            <a:r>
              <a:rPr lang="el-GR" dirty="0"/>
              <a:t>Μονάδα</a:t>
            </a:r>
            <a:r>
              <a:rPr lang="es-ES" dirty="0"/>
              <a:t> 1. </a:t>
            </a:r>
            <a:r>
              <a:rPr lang="el-GR" dirty="0"/>
              <a:t>ΟΙΚΟΝΟΜΙΚΗ ΒΙΩΣΙΜΟΤΗΤΑ</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l-GR" dirty="0">
                <a:solidFill>
                  <a:srgbClr val="F24F4F"/>
                </a:solidFill>
                <a:latin typeface="Cambria" panose="02040503050406030204" pitchFamily="18" charset="0"/>
              </a:rPr>
              <a:t>Λογαριασμός Κερδο-ζημιών</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2"/>
            <a:ext cx="7138200" cy="2871205"/>
          </a:xfrm>
        </p:spPr>
        <p:txBody>
          <a:bodyPr/>
          <a:lstStyle/>
          <a:p>
            <a:pPr marL="139700" lvl="0" indent="0" algn="l">
              <a:buNone/>
            </a:pPr>
            <a:r>
              <a:rPr lang="el-GR" dirty="0"/>
              <a:t>Παρουσιάζεται ως κατάλογος των αναμενόμενων εξόδων και εσόδων για μια δεδομένη χρονική περίοδο.</a:t>
            </a:r>
          </a:p>
          <a:p>
            <a:pPr marL="139700" lvl="0" indent="0" algn="l">
              <a:buNone/>
            </a:pPr>
            <a:r>
              <a:rPr lang="el-GR" dirty="0"/>
              <a:t>Θα πρέπει να αναπτυχθεί εξαντλητικός κατάλογος των ΣΤΑΘΕΡΩΝ ΕΞΟΔΩΝ της επιχείρησης, ανεξάρτητα από τον όγκο δραστηριότητας (ενοίκιο, σταθερό μέρος προμηθειών, αμοιβές κοινωνικής ασφάλισης, μισθοί ...)</a:t>
            </a:r>
          </a:p>
          <a:p>
            <a:pPr marL="139700" lvl="0" indent="0" algn="l">
              <a:buNone/>
            </a:pPr>
            <a:endParaRPr lang="el-GR" dirty="0"/>
          </a:p>
          <a:p>
            <a:pPr marL="139700" lvl="0" indent="0" algn="l">
              <a:buNone/>
            </a:pPr>
            <a:r>
              <a:rPr lang="el-GR" dirty="0"/>
              <a:t>- Στη συνέχεια, καθορίζονται τα ΜΕΤΑΒΛΗΤΑ ΕΞΟΔΑ, που συνδέονται στενά με τη δραστηριότητα (Παράδειγμα: υλικά κατασκευής του προϊόντος, όπου η ποσότητα θα είναι μεγαλύτερη τόσο μεγαλύτερη είναι η παραγωγή, στις εταιρείες παροχής υπηρεσιών το κόστος της ώρας του προσωπικού)</a:t>
            </a:r>
            <a:endParaRPr lang="en-US" dirty="0"/>
          </a:p>
        </p:txBody>
      </p:sp>
      <p:sp>
        <p:nvSpPr>
          <p:cNvPr id="4" name="3 CuadroTexto"/>
          <p:cNvSpPr txBox="1"/>
          <p:nvPr/>
        </p:nvSpPr>
        <p:spPr>
          <a:xfrm>
            <a:off x="432450" y="206156"/>
            <a:ext cx="3687994" cy="307777"/>
          </a:xfrm>
          <a:prstGeom prst="rect">
            <a:avLst/>
          </a:prstGeom>
          <a:noFill/>
        </p:spPr>
        <p:txBody>
          <a:bodyPr wrap="square" rtlCol="0">
            <a:spAutoFit/>
          </a:bodyPr>
          <a:lstStyle/>
          <a:p>
            <a:r>
              <a:rPr lang="el-GR" dirty="0"/>
              <a:t>Μονάδα 1. ΟΙΚΟΝΟΜΙΚΗ ΒΙΩΣΙΜΟΤΗΤΑ</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67584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l-GR" dirty="0">
                <a:solidFill>
                  <a:srgbClr val="F24F4F"/>
                </a:solidFill>
                <a:latin typeface="Cambria" panose="02040503050406030204" pitchFamily="18" charset="0"/>
              </a:rPr>
              <a:t>Οικονομικά</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2"/>
            <a:ext cx="7138200" cy="2871205"/>
          </a:xfrm>
        </p:spPr>
        <p:txBody>
          <a:bodyPr/>
          <a:lstStyle/>
          <a:p>
            <a:pPr marL="139700" lvl="0" indent="0" algn="l">
              <a:buNone/>
            </a:pPr>
            <a:r>
              <a:rPr lang="el-GR" dirty="0"/>
              <a:t>Είναι πολύ χρήσιμο ως ενίσχυση για τον προσδιορισμό εισροών και εκροών, ταμειακών ροών και για το σχεδιασμό ρευστότητας (σε μερικές περιπτώσεις, οι ελλείψεις ρευστότητας, λόγω ανεπαρκών προβλέψεων, καθορίζουν τη βραχυπρόθεσμη αποτυχία ορισμένων επιχειρηματικών σχεδίων).</a:t>
            </a:r>
          </a:p>
          <a:p>
            <a:pPr marL="139700" lvl="0" indent="0" algn="l">
              <a:buNone/>
            </a:pPr>
            <a:r>
              <a:rPr lang="el-GR" dirty="0"/>
              <a:t>Είναι απαραίτητο να επηρεάσουμε τη διαφορά μεταξύ εισοδήματος και είσπραξης και μεταξύ δαπανών και πληρωμών.</a:t>
            </a:r>
          </a:p>
          <a:p>
            <a:pPr marL="139700" lvl="0" indent="0" algn="l">
              <a:buNone/>
            </a:pPr>
            <a:r>
              <a:rPr lang="el-GR" dirty="0"/>
              <a:t>Το εισόδημα δημιουργείται όταν πραγματοποιείται η πώληση και η είσπραξη όταν λαμβάνεται η ρευστότητα που προκύπτει από την πώληση αυτή.</a:t>
            </a:r>
          </a:p>
          <a:p>
            <a:pPr marL="139700" lvl="0" indent="0" algn="l">
              <a:buNone/>
            </a:pPr>
            <a:r>
              <a:rPr lang="el-GR" dirty="0"/>
              <a:t>Η δαπάνη πραγματοποιείται όταν δημιουργείται η υποχρέωση (με προμηθευτή ...). Η πληρωμή δημιουργείται όταν εξαργυρώσετε.</a:t>
            </a:r>
          </a:p>
          <a:p>
            <a:pPr marL="139700" lvl="0" indent="0" algn="l">
              <a:buNone/>
            </a:pPr>
            <a:r>
              <a:rPr lang="el-GR" dirty="0"/>
              <a:t>Οι περίοδοι είσπραξης πρέπει να προσαρμόζονται με πληρωμές προς τους προμηθευτές για να αποφεύγονται οι αναντιστοιχίες του δημόσιου τομέα.</a:t>
            </a:r>
            <a:endParaRPr lang="en-US" dirty="0"/>
          </a:p>
        </p:txBody>
      </p:sp>
      <p:sp>
        <p:nvSpPr>
          <p:cNvPr id="4" name="3 CuadroTexto"/>
          <p:cNvSpPr txBox="1"/>
          <p:nvPr/>
        </p:nvSpPr>
        <p:spPr>
          <a:xfrm>
            <a:off x="432450" y="206156"/>
            <a:ext cx="3879906" cy="307777"/>
          </a:xfrm>
          <a:prstGeom prst="rect">
            <a:avLst/>
          </a:prstGeom>
          <a:noFill/>
        </p:spPr>
        <p:txBody>
          <a:bodyPr wrap="square" rtlCol="0">
            <a:spAutoFit/>
          </a:bodyPr>
          <a:lstStyle/>
          <a:p>
            <a:r>
              <a:rPr lang="el-GR" dirty="0"/>
              <a:t>Μονάδα 1. ΟΙΚΟΝΟΜΙΚΗ ΒΙΩΣΙΜΟΤΗΤΑ</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60282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l-GR" dirty="0">
                <a:solidFill>
                  <a:srgbClr val="F24F4F"/>
                </a:solidFill>
                <a:latin typeface="Cambria" panose="02040503050406030204" pitchFamily="18" charset="0"/>
              </a:rPr>
              <a:t>Χρηματοδότηση</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2"/>
            <a:ext cx="7138200" cy="2871205"/>
          </a:xfrm>
        </p:spPr>
        <p:txBody>
          <a:bodyPr/>
          <a:lstStyle/>
          <a:p>
            <a:pPr marL="139700" lvl="0" indent="0" algn="l">
              <a:buNone/>
            </a:pPr>
            <a:r>
              <a:rPr lang="el-GR" dirty="0"/>
              <a:t>Οι πηγές χρηματοδότησης είναι η ρευστότητα ή τα μέσα πληρωμής της εταιρείας για την κάλυψη των νομισματικών αναγκών της.</a:t>
            </a:r>
          </a:p>
          <a:p>
            <a:pPr marL="139700" lvl="0" indent="0" algn="l">
              <a:buNone/>
            </a:pPr>
            <a:r>
              <a:rPr lang="el-GR" dirty="0"/>
              <a:t>Οι πηγές χρηματοδότησης αφορούν την απόκτηση κεφαλαίου, σταθερού και κυκλοφορούντος κεφαλαίου.</a:t>
            </a:r>
          </a:p>
          <a:p>
            <a:pPr marL="139700" lvl="0" indent="0" algn="l">
              <a:buNone/>
            </a:pPr>
            <a:r>
              <a:rPr lang="el-GR" dirty="0"/>
              <a:t>Ανάλογα με το αν οι πηγές χρηματοδότησης ανήκουν στην εταιρεία ή ανήκουν σε τρίτους εκτός της εταιρείας (και επομένως απαιτούνται), υπάρχουν δύο τύποι:</a:t>
            </a:r>
          </a:p>
          <a:p>
            <a:pPr marL="139700" lvl="0" indent="0" algn="l">
              <a:buNone/>
            </a:pPr>
            <a:r>
              <a:rPr lang="el-GR" dirty="0"/>
              <a:t>ΙΔΙΕΣ ΠΗΓΕΣ ΧΡΗΜΑΤΟΔΟΤΗΣΗΣ: περιλαμβάνουν το μετοχικό κεφάλαιο, το ταμείο αποπληρωμής, τα αποθεματικά και την αυτοχρηματοδότηση.</a:t>
            </a:r>
          </a:p>
          <a:p>
            <a:pPr marL="139700" lvl="0" indent="0" algn="l">
              <a:buNone/>
            </a:pPr>
            <a:r>
              <a:rPr lang="el-GR" dirty="0"/>
              <a:t>ΠΗΓΕΣ ΧΡΗΜΑΤΟΔΟΤΗΣΗΣ: εκείνες που έχει η εταιρεία για ορισμένο χρονικό διάστημα, μετά την οποία έχει την υποχρέωση να καταβάλει τόκους και να επιστρέψει το ποσό που έλαβε. Σε ευρείες έννοιες διακρίνονται οι ακόλουθες λεπτομέρειες</a:t>
            </a:r>
            <a:endParaRPr lang="en-US" dirty="0"/>
          </a:p>
        </p:txBody>
      </p:sp>
      <p:sp>
        <p:nvSpPr>
          <p:cNvPr id="4" name="3 CuadroTexto"/>
          <p:cNvSpPr txBox="1"/>
          <p:nvPr/>
        </p:nvSpPr>
        <p:spPr>
          <a:xfrm>
            <a:off x="432450" y="206156"/>
            <a:ext cx="3502601" cy="307777"/>
          </a:xfrm>
          <a:prstGeom prst="rect">
            <a:avLst/>
          </a:prstGeom>
          <a:noFill/>
        </p:spPr>
        <p:txBody>
          <a:bodyPr wrap="square" rtlCol="0">
            <a:spAutoFit/>
          </a:bodyPr>
          <a:lstStyle/>
          <a:p>
            <a:r>
              <a:rPr lang="el-GR" dirty="0"/>
              <a:t>Μονάδα 1. ΟΙΚΟΝΟΜΙΚΗ ΒΙΩΣΙΜΟΤΗΤΑ</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3923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70996" y="1780223"/>
            <a:ext cx="7239345" cy="1586432"/>
          </a:xfrm>
          <a:prstGeom prst="rect">
            <a:avLst/>
          </a:prstGeom>
        </p:spPr>
        <p:txBody>
          <a:bodyPr spcFirstLastPara="1" wrap="square" lIns="91425" tIns="91425" rIns="91425" bIns="91425" anchor="t" anchorCtr="0">
            <a:noAutofit/>
          </a:bodyPr>
          <a:lstStyle/>
          <a:p>
            <a:pPr lvl="0"/>
            <a:r>
              <a:rPr lang="el-GR" sz="3200" b="0" dirty="0">
                <a:solidFill>
                  <a:srgbClr val="E06666"/>
                </a:solidFill>
                <a:latin typeface="Cambria"/>
                <a:ea typeface="Cambria"/>
                <a:cs typeface="Cambria"/>
                <a:sym typeface="Cambria"/>
              </a:rPr>
              <a:t>Ενότητα 2. ΕΜΠΟΡΙΚΗ ΒΙΩΣΙΜΟΤΗΤΑ</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rtl="0" eaLnBrk="1" fontAlgn="auto" latinLnBrk="0" hangingPunct="1">
              <a:lnSpc>
                <a:spcPct val="110000"/>
              </a:lnSpc>
              <a:spcBef>
                <a:spcPts val="0"/>
              </a:spcBef>
              <a:spcAft>
                <a:spcPts val="600"/>
              </a:spcAft>
              <a:buClr>
                <a:srgbClr val="000000"/>
              </a:buClr>
              <a:buSzTx/>
              <a:buFont typeface="Arial"/>
              <a:buNone/>
              <a:tabLst>
                <a:tab pos="1038225" algn="l"/>
              </a:tabLst>
              <a:defRPr/>
            </a:pPr>
            <a:r>
              <a:rPr kumimoji="0" lang="en-US" sz="700" b="0" i="1" u="none" strike="noStrike" kern="0" cap="none" spc="0" normalizeH="0" baseline="0" noProof="0" dirty="0">
                <a:ln>
                  <a:noFill/>
                </a:ln>
                <a:solidFill>
                  <a:srgbClr val="80808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rPr>
              <a:t>This Project has been funded with support from the European Commission. This publication reflects the views only of the author, and the Commission cannot be held responsible for any use which may be made of the information contained therein.</a:t>
            </a:r>
            <a:endParaRPr kumimoji="0" lang="en-US" sz="1050" b="0" i="0" u="none" strike="noStrike" kern="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10000"/>
              </a:lnSpc>
              <a:spcBef>
                <a:spcPts val="0"/>
              </a:spcBef>
              <a:spcAft>
                <a:spcPts val="60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sym typeface="Arial"/>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extLst>
      <p:ext uri="{BB962C8B-B14F-4D97-AF65-F5344CB8AC3E}">
        <p14:creationId xmlns:p14="http://schemas.microsoft.com/office/powerpoint/2010/main" val="181984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9288" y="1584712"/>
            <a:ext cx="8105423" cy="1263600"/>
          </a:xfrm>
        </p:spPr>
        <p:txBody>
          <a:bodyPr/>
          <a:lstStyle/>
          <a:p>
            <a:r>
              <a:rPr lang="el-GR" b="0" dirty="0">
                <a:solidFill>
                  <a:srgbClr val="F24F4F"/>
                </a:solidFill>
                <a:latin typeface="Cambria" panose="02040503050406030204" pitchFamily="18" charset="0"/>
              </a:rPr>
              <a:t>ΜΟΝΑΔΑ 2. ΕΜΠΟΡΙΚΗ ΒΙΩΣΙΜΟΤΗΤΑ</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1061</Words>
  <Application>Microsoft Office PowerPoint</Application>
  <PresentationFormat>On-screen Show (16:9)</PresentationFormat>
  <Paragraphs>78</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Century Gothic</vt:lpstr>
      <vt:lpstr>EB Garamond</vt:lpstr>
      <vt:lpstr>Garamond</vt:lpstr>
      <vt:lpstr>EB Garamond Medium</vt:lpstr>
      <vt:lpstr>Arial</vt:lpstr>
      <vt:lpstr>Cambria</vt:lpstr>
      <vt:lpstr>Simple Light</vt:lpstr>
      <vt:lpstr> ARTCademy “Arts and Crafts Academy”</vt:lpstr>
      <vt:lpstr>Ενότητα 1. ΕΜΠΟΡΙΚΗ ΚΑΙ ΧΡΗΜΑΤΟΟΙΚΟΝΟΜΙΚΗ ΒΙΩΣΙΜΟΤΗΤΑ</vt:lpstr>
      <vt:lpstr>ΜΟΝΑΔΑ 1. ΧΡΗΜΑΤΟΟΙΚΟΝΟΜΙΚΗ ΒΙΩΣΙΜΟΤΗΤΑ</vt:lpstr>
      <vt:lpstr>Τι είναι ο Ισολογισμός?</vt:lpstr>
      <vt:lpstr>Λογαριασμός Κερδο-ζημιών</vt:lpstr>
      <vt:lpstr>Οικονομικά</vt:lpstr>
      <vt:lpstr>Χρηματοδότηση</vt:lpstr>
      <vt:lpstr>Ενότητα 2. ΕΜΠΟΡΙΚΗ ΒΙΩΣΙΜΟΤΗΤΑ</vt:lpstr>
      <vt:lpstr>ΜΟΝΑΔΑ 2. ΕΜΠΟΡΙΚΗ ΒΙΩΣΙΜΟΤΗΤΑ</vt:lpstr>
      <vt:lpstr>ΒΑΣΙΚΑ ΒΗΜΑΤΑ</vt:lpstr>
      <vt:lpstr>ΕΥΧΑΡΙΣΤΩ!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dell</cp:lastModifiedBy>
  <cp:revision>39</cp:revision>
  <dcterms:modified xsi:type="dcterms:W3CDTF">2020-02-10T09:15:49Z</dcterms:modified>
</cp:coreProperties>
</file>