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72" r:id="rId3"/>
    <p:sldId id="283" r:id="rId4"/>
    <p:sldId id="275" r:id="rId5"/>
    <p:sldId id="287" r:id="rId6"/>
    <p:sldId id="300" r:id="rId7"/>
    <p:sldId id="301" r:id="rId8"/>
    <p:sldId id="299" r:id="rId9"/>
    <p:sldId id="285" r:id="rId10"/>
    <p:sldId id="282" r:id="rId11"/>
    <p:sldId id="274" r:id="rId12"/>
  </p:sldIdLst>
  <p:sldSz cx="9144000" cy="5143500" type="screen16x9"/>
  <p:notesSz cx="6858000" cy="9144000"/>
  <p:embeddedFontLst>
    <p:embeddedFont>
      <p:font typeface="Cambria" panose="02040503050406030204" pitchFamily="18"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EB Garamond" panose="020B0604020202020204" charset="0"/>
      <p:regular r:id="rId22"/>
      <p:bold r:id="rId23"/>
      <p:italic r:id="rId24"/>
      <p:boldItalic r:id="rId25"/>
    </p:embeddedFont>
    <p:embeddedFont>
      <p:font typeface="EB Garamond Medium" panose="020B0604020202020204" charset="0"/>
      <p:regular r:id="rId26"/>
      <p:bold r:id="rId27"/>
      <p:italic r:id="rId28"/>
      <p:boldItalic r:id="rId29"/>
    </p:embeddedFont>
    <p:embeddedFont>
      <p:font typeface="Garamond" panose="02020404030301010803" pitchFamily="18"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62" y="3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436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id="{36F06DE5-45FC-444B-8859-B68E60C3FBBD}"/>
              </a:ext>
            </a:extLst>
          </p:cNvPr>
          <p:cNvSpPr/>
          <p:nvPr/>
        </p:nvSpPr>
        <p:spPr>
          <a:xfrm>
            <a:off x="2220387" y="3504425"/>
            <a:ext cx="3371436" cy="677108"/>
          </a:xfrm>
          <a:prstGeom prst="rect">
            <a:avLst/>
          </a:prstGeom>
        </p:spPr>
        <p:txBody>
          <a:bodyPr wrap="none">
            <a:spAutoFit/>
          </a:bodyPr>
          <a:lstStyle/>
          <a:p>
            <a:pPr lvl="0"/>
            <a:r>
              <a:rPr lang="es-ES" sz="2400" dirty="0">
                <a:solidFill>
                  <a:srgbClr val="E06666"/>
                </a:solidFill>
                <a:latin typeface="Cambria"/>
              </a:rPr>
              <a:t>ART-Startup </a:t>
            </a:r>
            <a:r>
              <a:rPr lang="es-ES" sz="2400" dirty="0" err="1">
                <a:solidFill>
                  <a:srgbClr val="E06666"/>
                </a:solidFill>
                <a:latin typeface="Cambria"/>
              </a:rPr>
              <a:t>toolkit</a:t>
            </a:r>
            <a:endParaRPr lang="es-ES" sz="2400" dirty="0">
              <a:solidFill>
                <a:srgbClr val="E06666"/>
              </a:solidFill>
              <a:latin typeface="Cambria"/>
            </a:endParaRPr>
          </a:p>
          <a:p>
            <a:pPr lvl="0"/>
            <a:r>
              <a:rPr lang="es-ES" dirty="0"/>
              <a:t> </a:t>
            </a:r>
            <a:r>
              <a:rPr lang="en-US" dirty="0">
                <a:solidFill>
                  <a:srgbClr val="E06666"/>
                </a:solidFill>
                <a:latin typeface="Cambria"/>
                <a:sym typeface="Cambria"/>
              </a:rPr>
              <a:t>COMMECIAL AND FINANCIAL VIABILITY</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KEY STEPS</a:t>
            </a:r>
          </a:p>
        </p:txBody>
      </p:sp>
      <p:sp>
        <p:nvSpPr>
          <p:cNvPr id="3" name="2 Marcador de texto"/>
          <p:cNvSpPr>
            <a:spLocks noGrp="1"/>
          </p:cNvSpPr>
          <p:nvPr>
            <p:ph type="body" idx="1"/>
          </p:nvPr>
        </p:nvSpPr>
        <p:spPr>
          <a:xfrm>
            <a:off x="98612" y="1201434"/>
            <a:ext cx="8881289" cy="3389836"/>
          </a:xfrm>
        </p:spPr>
        <p:txBody>
          <a:bodyPr/>
          <a:lstStyle/>
          <a:p>
            <a:pPr marL="114300" indent="0" algn="just">
              <a:buNone/>
            </a:pPr>
            <a:r>
              <a:rPr lang="en-US" dirty="0"/>
              <a:t>If you want to sell, you will have to create your own formula. It seems that the goal of all companies is to sell more, however, most companies do not spend time defining the sales strategy.</a:t>
            </a:r>
          </a:p>
          <a:p>
            <a:pPr marL="114300" indent="0" algn="just">
              <a:buNone/>
            </a:pPr>
            <a:r>
              <a:rPr lang="en-US" dirty="0"/>
              <a:t>There is a question we should all answer, do you want to sell more or better?</a:t>
            </a:r>
          </a:p>
          <a:p>
            <a:pPr marL="114300" indent="0" algn="just">
              <a:buNone/>
            </a:pPr>
            <a:r>
              <a:rPr lang="en-US" dirty="0"/>
              <a:t>Observe:</a:t>
            </a:r>
          </a:p>
          <a:p>
            <a:pPr marL="114300" indent="0" algn="just">
              <a:buNone/>
            </a:pPr>
            <a:r>
              <a:rPr lang="en-US" dirty="0"/>
              <a:t>• Analyze market changes  • Adapt to new trends  • Understand new customers</a:t>
            </a:r>
          </a:p>
          <a:p>
            <a:pPr marL="114300" indent="0" algn="just">
              <a:buNone/>
            </a:pPr>
            <a:r>
              <a:rPr lang="en-US" dirty="0"/>
              <a:t>Create:</a:t>
            </a:r>
          </a:p>
          <a:p>
            <a:pPr marL="114300" indent="0" algn="just">
              <a:buNone/>
            </a:pPr>
            <a:r>
              <a:rPr lang="en-US" dirty="0"/>
              <a:t>• Search our differential element  • Tune up our ingenuity and our creativity  • Define our formula for sale</a:t>
            </a:r>
          </a:p>
          <a:p>
            <a:pPr marL="114300" indent="0" algn="just">
              <a:buNone/>
            </a:pPr>
            <a:r>
              <a:rPr lang="en-US" dirty="0"/>
              <a:t>• Combine traditional marketing tools and unconventional tools  </a:t>
            </a:r>
          </a:p>
          <a:p>
            <a:pPr marL="114300" indent="0" algn="just">
              <a:buNone/>
            </a:pPr>
            <a:r>
              <a:rPr lang="en-US" dirty="0"/>
              <a:t>To sell:</a:t>
            </a:r>
          </a:p>
          <a:p>
            <a:pPr marL="114300" indent="0" algn="just">
              <a:buNone/>
            </a:pPr>
            <a:r>
              <a:rPr lang="en-US" dirty="0"/>
              <a:t>• Reach the customer differently</a:t>
            </a:r>
          </a:p>
          <a:p>
            <a:pPr marL="114300" indent="0" algn="just">
              <a:buNone/>
            </a:pPr>
            <a:r>
              <a:rPr lang="en-US" dirty="0"/>
              <a:t>• 1,2,3 Action plan to sell</a:t>
            </a:r>
          </a:p>
          <a:p>
            <a:pPr marL="114300" indent="0" algn="just">
              <a:buNone/>
            </a:pPr>
            <a:r>
              <a:rPr lang="en-US" dirty="0"/>
              <a:t>Listening to the market and customers, observing and not asking, and although the temptation is to sell everything, it is good to concentrate the sales force on what is of most interest to us.</a:t>
            </a:r>
          </a:p>
          <a:p>
            <a:pPr marL="114300" indent="0" algn="just">
              <a:buNone/>
            </a:pPr>
            <a:endParaRPr lang="es-ES" dirty="0"/>
          </a:p>
          <a:p>
            <a:endParaRPr lang="es-ES" dirty="0"/>
          </a:p>
        </p:txBody>
      </p:sp>
      <p:sp>
        <p:nvSpPr>
          <p:cNvPr id="4" name="3 CuadroTexto"/>
          <p:cNvSpPr txBox="1"/>
          <p:nvPr/>
        </p:nvSpPr>
        <p:spPr>
          <a:xfrm>
            <a:off x="333838" y="239709"/>
            <a:ext cx="2888864" cy="307777"/>
          </a:xfrm>
          <a:prstGeom prst="rect">
            <a:avLst/>
          </a:prstGeom>
          <a:noFill/>
        </p:spPr>
        <p:txBody>
          <a:bodyPr wrap="square" rtlCol="0">
            <a:spAutoFit/>
          </a:bodyPr>
          <a:lstStyle/>
          <a:p>
            <a:r>
              <a:rPr lang="es-ES" dirty="0"/>
              <a:t>Unit 2. </a:t>
            </a:r>
            <a:r>
              <a:rPr lang="en-GB" dirty="0"/>
              <a:t>COMMERCIAL VIABILITY</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a:solidFill>
                  <a:srgbClr val="E06666"/>
                </a:solidFill>
                <a:latin typeface="Cambria"/>
                <a:ea typeface="Cambria"/>
                <a:cs typeface="Cambria"/>
                <a:sym typeface="Cambria"/>
              </a:rPr>
              <a:t>THANKS!</a:t>
            </a:r>
            <a:endParaRPr sz="6000" b="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70996" y="1780223"/>
            <a:ext cx="723934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Module 1.</a:t>
            </a:r>
            <a:r>
              <a:rPr lang="es-ES" sz="3200" b="0" dirty="0">
                <a:solidFill>
                  <a:srgbClr val="E06666"/>
                </a:solidFill>
                <a:latin typeface="Cambria"/>
                <a:ea typeface="Cambria"/>
                <a:cs typeface="Cambria"/>
                <a:sym typeface="Cambria"/>
              </a:rPr>
              <a:t> COMMERCIAL AND FINANCIAL VIABILILTY</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UNIT 1. FINANCIAL VIABILITY</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err="1">
                <a:solidFill>
                  <a:srgbClr val="F24F4F"/>
                </a:solidFill>
                <a:latin typeface="Cambria" panose="02040503050406030204" pitchFamily="18" charset="0"/>
              </a:rPr>
              <a:t>What</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is</a:t>
            </a:r>
            <a:r>
              <a:rPr lang="es-ES" dirty="0">
                <a:solidFill>
                  <a:srgbClr val="F24F4F"/>
                </a:solidFill>
                <a:latin typeface="Cambria" panose="02040503050406030204" pitchFamily="18" charset="0"/>
              </a:rPr>
              <a:t> a balance?</a:t>
            </a:r>
          </a:p>
        </p:txBody>
      </p:sp>
      <p:sp>
        <p:nvSpPr>
          <p:cNvPr id="3" name="2 Marcador de texto"/>
          <p:cNvSpPr>
            <a:spLocks noGrp="1"/>
          </p:cNvSpPr>
          <p:nvPr>
            <p:ph type="body" idx="1"/>
          </p:nvPr>
        </p:nvSpPr>
        <p:spPr>
          <a:xfrm>
            <a:off x="1100458" y="1684753"/>
            <a:ext cx="7138200" cy="2640934"/>
          </a:xfrm>
        </p:spPr>
        <p:txBody>
          <a:bodyPr/>
          <a:lstStyle/>
          <a:p>
            <a:pPr marL="139700" lvl="0" indent="0" algn="l">
              <a:buNone/>
            </a:pPr>
            <a:r>
              <a:rPr lang="en-GB" dirty="0"/>
              <a:t> </a:t>
            </a:r>
            <a:r>
              <a:rPr lang="en-US" dirty="0"/>
              <a:t>The Balance is an accounting statement that reflects the situation of the company at a given time, it is what we call "Balance Sheet".</a:t>
            </a:r>
          </a:p>
          <a:p>
            <a:pPr marL="139700" lvl="0" indent="0" algn="l">
              <a:buNone/>
            </a:pPr>
            <a:r>
              <a:rPr lang="en-US" dirty="0"/>
              <a:t>This situation is summarized in four large groups:</a:t>
            </a:r>
          </a:p>
          <a:p>
            <a:pPr marL="139700" lvl="0" indent="0" algn="l">
              <a:buNone/>
            </a:pPr>
            <a:endParaRPr lang="en-US" dirty="0"/>
          </a:p>
          <a:p>
            <a:pPr marL="139700" lvl="0" indent="0" algn="l">
              <a:buNone/>
            </a:pPr>
            <a:r>
              <a:rPr lang="en-US" dirty="0"/>
              <a:t>1- Assets: what the company has in "property". Ex: Premises, machinery, licenses, money, etc.</a:t>
            </a:r>
          </a:p>
          <a:p>
            <a:pPr marL="139700" lvl="0" indent="0" algn="l">
              <a:buNone/>
            </a:pPr>
            <a:r>
              <a:rPr lang="en-US" dirty="0"/>
              <a:t>2- Rights: what they owe the company. Ex: Accounts of clients pending collection.</a:t>
            </a:r>
          </a:p>
          <a:p>
            <a:pPr marL="139700" lvl="0" indent="0" algn="l">
              <a:buNone/>
            </a:pPr>
            <a:r>
              <a:rPr lang="en-US" dirty="0"/>
              <a:t>3- Obligations: the debts of the company. Ex: loans ...</a:t>
            </a:r>
          </a:p>
          <a:p>
            <a:pPr marL="139700" lvl="0" indent="0" algn="l">
              <a:buNone/>
            </a:pPr>
            <a:r>
              <a:rPr lang="en-US" dirty="0"/>
              <a:t>4- Equity: The capital (funds invested in the company by the partners), the reserves, the benefits not yet "distributed" ... less the losses (if any), is what we call Net Equity.</a:t>
            </a:r>
            <a:endParaRPr lang="es-ES" dirty="0"/>
          </a:p>
          <a:p>
            <a:endParaRPr lang="es-ES" dirty="0"/>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a:t>Unit 1. FINANCIAL VIABILITY</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err="1">
                <a:solidFill>
                  <a:srgbClr val="F24F4F"/>
                </a:solidFill>
                <a:latin typeface="Cambria" panose="02040503050406030204" pitchFamily="18" charset="0"/>
              </a:rPr>
              <a:t>Profit</a:t>
            </a:r>
            <a:r>
              <a:rPr lang="es-ES" dirty="0">
                <a:solidFill>
                  <a:srgbClr val="F24F4F"/>
                </a:solidFill>
                <a:latin typeface="Cambria" panose="02040503050406030204" pitchFamily="18" charset="0"/>
              </a:rPr>
              <a:t> and los </a:t>
            </a:r>
            <a:r>
              <a:rPr lang="es-ES" dirty="0" err="1">
                <a:solidFill>
                  <a:srgbClr val="F24F4F"/>
                </a:solidFill>
                <a:latin typeface="Cambria" panose="02040503050406030204" pitchFamily="18" charset="0"/>
              </a:rPr>
              <a:t>account</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589282"/>
            <a:ext cx="7138200" cy="2871205"/>
          </a:xfrm>
        </p:spPr>
        <p:txBody>
          <a:bodyPr/>
          <a:lstStyle/>
          <a:p>
            <a:pPr marL="139700" lvl="0" indent="0" algn="l">
              <a:buNone/>
            </a:pPr>
            <a:r>
              <a:rPr lang="en-US" dirty="0"/>
              <a:t>It is presented as a list of the expected expenses and income for a given period of time.</a:t>
            </a:r>
          </a:p>
          <a:p>
            <a:pPr lvl="0" algn="l">
              <a:buFontTx/>
              <a:buChar char="-"/>
            </a:pPr>
            <a:r>
              <a:rPr lang="en-US" dirty="0"/>
              <a:t>An exhaustive list of the FIXED EXPENSES of the business must be developed, which are independent of the volume of activity (rent, fixed part of supplies, social security fees, salaries ...)</a:t>
            </a:r>
          </a:p>
          <a:p>
            <a:pPr lvl="0" algn="l">
              <a:buFontTx/>
              <a:buChar char="-"/>
            </a:pPr>
            <a:endParaRPr lang="en-US" dirty="0"/>
          </a:p>
          <a:p>
            <a:pPr marL="139700" lvl="0" indent="0" algn="l">
              <a:buNone/>
            </a:pPr>
            <a:r>
              <a:rPr lang="en-US" dirty="0"/>
              <a:t>- Next, the VARIABLE EXPENSES are determined, closely linked to the activity (Example: manufacturing materials of the product, in which the quantity will be greater the greater the production, in service companies the cost of the hour of the personnel)</a:t>
            </a:r>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err="1"/>
              <a:t>Unit</a:t>
            </a:r>
            <a:r>
              <a:rPr lang="es-ES" dirty="0"/>
              <a:t> 1. FINANCIAL VIABILITY</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67584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err="1">
                <a:solidFill>
                  <a:srgbClr val="F24F4F"/>
                </a:solidFill>
                <a:latin typeface="Cambria" panose="02040503050406030204" pitchFamily="18" charset="0"/>
              </a:rPr>
              <a:t>Treasury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589282"/>
            <a:ext cx="7138200" cy="2871205"/>
          </a:xfrm>
        </p:spPr>
        <p:txBody>
          <a:bodyPr/>
          <a:lstStyle/>
          <a:p>
            <a:pPr marL="139700" lvl="0" indent="0" algn="l">
              <a:buNone/>
            </a:pPr>
            <a:r>
              <a:rPr lang="en-US" dirty="0"/>
              <a:t>It is very useful as an aid to determine cash inflows and outflows and to plan liquidity (in a few cases, liquidity deficiencies, due to insufficient forecasting, determine the short-term failure of some business projects).</a:t>
            </a:r>
          </a:p>
          <a:p>
            <a:pPr marL="139700" lvl="0" indent="0" algn="l">
              <a:buNone/>
            </a:pPr>
            <a:r>
              <a:rPr lang="en-US" dirty="0"/>
              <a:t>It is necessary to influence the difference between income and collection and between expenditure and payment.</a:t>
            </a:r>
          </a:p>
          <a:p>
            <a:pPr marL="139700" lvl="0" indent="0" algn="l">
              <a:buNone/>
            </a:pPr>
            <a:r>
              <a:rPr lang="en-US" dirty="0"/>
              <a:t>The income is generated when the sale takes place and the collection when the liquidity derived from that sale is received.</a:t>
            </a:r>
          </a:p>
          <a:p>
            <a:pPr marL="139700" lvl="0" indent="0" algn="l">
              <a:buNone/>
            </a:pPr>
            <a:r>
              <a:rPr lang="en-US" dirty="0"/>
              <a:t>The expense occurs when the obligation is generated (with a supplier ...). Payment is generated when cash out.</a:t>
            </a:r>
          </a:p>
          <a:p>
            <a:pPr marL="139700" lvl="0" indent="0" algn="l">
              <a:buNone/>
            </a:pPr>
            <a:r>
              <a:rPr lang="en-US" dirty="0"/>
              <a:t>Collection periods must be adjusted with payments to suppliers to avoid Treasury mismatches.</a:t>
            </a:r>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err="1"/>
              <a:t>Unit</a:t>
            </a:r>
            <a:r>
              <a:rPr lang="es-ES" dirty="0"/>
              <a:t> 1. FINANCIAL VIABILITY</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60282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err="1">
                <a:solidFill>
                  <a:srgbClr val="F24F4F"/>
                </a:solidFill>
                <a:latin typeface="Cambria" panose="02040503050406030204" pitchFamily="18" charset="0"/>
              </a:rPr>
              <a:t>Financing</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589282"/>
            <a:ext cx="7138200" cy="2871205"/>
          </a:xfrm>
        </p:spPr>
        <p:txBody>
          <a:bodyPr/>
          <a:lstStyle/>
          <a:p>
            <a:pPr marL="139700" lvl="0" indent="0" algn="l">
              <a:buNone/>
            </a:pPr>
            <a:r>
              <a:rPr lang="en-US" dirty="0"/>
              <a:t>The sources of financing are the liquid resources or means of payment of the company to meet its monetary needs.</a:t>
            </a:r>
          </a:p>
          <a:p>
            <a:pPr marL="139700" lvl="0" indent="0" algn="l">
              <a:buNone/>
            </a:pPr>
            <a:r>
              <a:rPr lang="en-US" dirty="0"/>
              <a:t>The sources of financing involve the acquisition of capital, both fixed and circulating.</a:t>
            </a:r>
          </a:p>
          <a:p>
            <a:pPr marL="139700" lvl="0" indent="0" algn="l">
              <a:buNone/>
            </a:pPr>
            <a:r>
              <a:rPr lang="en-US" dirty="0"/>
              <a:t>Depending on whether the Sources of Financing belong to the company or belong to third parties outside the company (and therefore required), there are two types:</a:t>
            </a:r>
          </a:p>
          <a:p>
            <a:pPr marL="139700" lvl="0" indent="0" algn="l">
              <a:buNone/>
            </a:pPr>
            <a:r>
              <a:rPr lang="en-US" dirty="0"/>
              <a:t>OWN FINANCING SOURCES: these include the share capital, the repayment fund, the reserves and the self-financing.</a:t>
            </a:r>
          </a:p>
          <a:p>
            <a:pPr marL="139700" lvl="0" indent="0" algn="l">
              <a:buNone/>
            </a:pPr>
            <a:r>
              <a:rPr lang="en-US" dirty="0"/>
              <a:t>SOURCES OF FINANCING: those that the company has for a certain time, after which it has the obligation to pay interest and return the amount obtained. In broad strokes the following modalities are distinguished</a:t>
            </a:r>
          </a:p>
        </p:txBody>
      </p:sp>
      <p:sp>
        <p:nvSpPr>
          <p:cNvPr id="4" name="3 CuadroTexto"/>
          <p:cNvSpPr txBox="1"/>
          <p:nvPr/>
        </p:nvSpPr>
        <p:spPr>
          <a:xfrm>
            <a:off x="432450" y="206156"/>
            <a:ext cx="2564295" cy="307777"/>
          </a:xfrm>
          <a:prstGeom prst="rect">
            <a:avLst/>
          </a:prstGeom>
          <a:noFill/>
        </p:spPr>
        <p:txBody>
          <a:bodyPr wrap="square" rtlCol="0">
            <a:spAutoFit/>
          </a:bodyPr>
          <a:lstStyle/>
          <a:p>
            <a:r>
              <a:rPr lang="es-ES" dirty="0" err="1"/>
              <a:t>Unit</a:t>
            </a:r>
            <a:r>
              <a:rPr lang="es-ES" dirty="0"/>
              <a:t> 1. FINANCIAL VIABILITY</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3923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70996" y="1780223"/>
            <a:ext cx="723934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Module 2.</a:t>
            </a:r>
            <a:r>
              <a:rPr lang="es-ES" sz="3200" b="0" dirty="0">
                <a:solidFill>
                  <a:srgbClr val="E06666"/>
                </a:solidFill>
                <a:latin typeface="Cambria"/>
                <a:ea typeface="Cambria"/>
                <a:cs typeface="Cambria"/>
                <a:sym typeface="Cambria"/>
              </a:rPr>
              <a:t> COMMERCIAL VIABILILTY</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914400" rtl="0" eaLnBrk="1" fontAlgn="auto" latinLnBrk="0" hangingPunct="1">
              <a:lnSpc>
                <a:spcPct val="110000"/>
              </a:lnSpc>
              <a:spcBef>
                <a:spcPts val="0"/>
              </a:spcBef>
              <a:spcAft>
                <a:spcPts val="600"/>
              </a:spcAft>
              <a:buClr>
                <a:srgbClr val="000000"/>
              </a:buClr>
              <a:buSzTx/>
              <a:buFont typeface="Arial"/>
              <a:buNone/>
              <a:tabLst>
                <a:tab pos="1038225" algn="l"/>
              </a:tabLst>
              <a:defRPr/>
            </a:pPr>
            <a:r>
              <a:rPr kumimoji="0" lang="en-US" sz="700" b="0" i="1" u="none" strike="noStrike" kern="0" cap="none" spc="0" normalizeH="0" baseline="0" noProof="0" dirty="0">
                <a:ln>
                  <a:noFill/>
                </a:ln>
                <a:solidFill>
                  <a:srgbClr val="808080"/>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rPr>
              <a:t>This Project has been funded with support from the European Commission. This publication reflects the views only of the author, and the Commission cannot be held responsible for any use which may be made of the information contained therein.</a:t>
            </a:r>
            <a:endParaRPr kumimoji="0" lang="en-US" sz="1050" b="0" i="0" u="none" strike="noStrike" kern="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10000"/>
              </a:lnSpc>
              <a:spcBef>
                <a:spcPts val="0"/>
              </a:spcBef>
              <a:spcAft>
                <a:spcPts val="60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sym typeface="Arial"/>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extLst>
      <p:ext uri="{BB962C8B-B14F-4D97-AF65-F5344CB8AC3E}">
        <p14:creationId xmlns:p14="http://schemas.microsoft.com/office/powerpoint/2010/main" val="181984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0" dirty="0">
                <a:solidFill>
                  <a:srgbClr val="F24F4F"/>
                </a:solidFill>
                <a:latin typeface="Cambria" panose="02040503050406030204" pitchFamily="18" charset="0"/>
              </a:rPr>
              <a:t>UNIT 2. COMMERCIAL VIABILITY</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1085</Words>
  <Application>Microsoft Office PowerPoint</Application>
  <PresentationFormat>Presentación en pantalla (16:9)</PresentationFormat>
  <Paragraphs>78</Paragraphs>
  <Slides>11</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EB Garamond</vt:lpstr>
      <vt:lpstr>EB Garamond Medium</vt:lpstr>
      <vt:lpstr>Cambria</vt:lpstr>
      <vt:lpstr>Arial</vt:lpstr>
      <vt:lpstr>Century Gothic</vt:lpstr>
      <vt:lpstr>Garamond</vt:lpstr>
      <vt:lpstr>Simple Light</vt:lpstr>
      <vt:lpstr> ARTCademy “Arts and Crafts Academy”</vt:lpstr>
      <vt:lpstr>Module 1. COMMERCIAL AND FINANCIAL VIABILILTY</vt:lpstr>
      <vt:lpstr>UNIT 1. FINANCIAL VIABILITY</vt:lpstr>
      <vt:lpstr>What is a balance?</vt:lpstr>
      <vt:lpstr>Profit and los account</vt:lpstr>
      <vt:lpstr>Treasury</vt:lpstr>
      <vt:lpstr>Financing</vt:lpstr>
      <vt:lpstr>Module 2. COMMERCIAL VIABILILTY</vt:lpstr>
      <vt:lpstr>UNIT 2. COMMERCIAL VIABILITY</vt:lpstr>
      <vt:lpstr>KEY STEPS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Miguel Angel Moya Collado</cp:lastModifiedBy>
  <cp:revision>37</cp:revision>
  <dcterms:modified xsi:type="dcterms:W3CDTF">2019-12-11T10:48:54Z</dcterms:modified>
</cp:coreProperties>
</file>