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entury Gothic" panose="020B0502020202020204" pitchFamily="34" charset="0"/>
      <p:regular r:id="rId20"/>
      <p:bold r:id="rId21"/>
      <p:italic r:id="rId22"/>
      <p:boldItalic r:id="rId23"/>
    </p:embeddedFont>
    <p:embeddedFont>
      <p:font typeface="EB Garamond" pitchFamily="2" charset="0"/>
      <p:regular r:id="rId24"/>
      <p:bold r:id="rId25"/>
      <p:italic r:id="rId26"/>
      <p:boldItalic r:id="rId27"/>
    </p:embeddedFont>
    <p:embeddedFont>
      <p:font typeface="Garamond" panose="020204040303010108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1589"/>
  </p:normalViewPr>
  <p:slideViewPr>
    <p:cSldViewPr snapToGrid="0">
      <p:cViewPr varScale="1">
        <p:scale>
          <a:sx n="62" d="100"/>
          <a:sy n="62" d="100"/>
        </p:scale>
        <p:origin x="14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2105247" y="1"/>
            <a:ext cx="7038766" cy="5138761"/>
            <a:chOff x="3388636" y="43347"/>
            <a:chExt cx="5755327" cy="4201767"/>
          </a:xfrm>
        </p:grpSpPr>
        <p:sp>
          <p:nvSpPr>
            <p:cNvPr id="12" name="Google Shape;12;p2"/>
            <p:cNvSpPr/>
            <p:nvPr/>
          </p:nvSpPr>
          <p:spPr>
            <a:xfrm>
              <a:off x="3837147"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4285658"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734169"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182681"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631192"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6079703"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6528215"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6976726"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25229"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873740"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8322251"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770763" y="1754163"/>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837147"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4285658"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4734169"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5182681"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5631192"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079703"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6528215"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6976726"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425229"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7873740"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8322251"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8770763" y="1326459"/>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3837147"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4285658"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4734169"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5182681"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5631192"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079703"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6528215"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976726"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7425229"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7873740"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8322251"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8770763" y="898755"/>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3388636"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3837147"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4285658"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4734169"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182681"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5631192"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6079703"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6528215"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6976726"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7425229"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7873740"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8322251"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8770763" y="471051"/>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3388636"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837147"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285658"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4734169" y="4336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5182681"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31192"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6079703"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6528215"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6976726"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425229"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7873740"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8322251"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8770763" y="43347"/>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3837147"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4285658"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4734169"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182681"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631192"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6079703"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6528215"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6976726"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7425229"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7873740"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8322251"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8770763" y="3871914"/>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837147"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4285658"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4734169"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182681"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31192"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6079703"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6528215"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6976726"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7425229"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7873740"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8322251"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8770763" y="3444210"/>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3837147"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4285658"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4734169"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5182681"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5631192"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6079703"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6528215"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6976726"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7425229"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7873740"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8322251"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8770763" y="3016506"/>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837147"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4285658"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4734169"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5182681"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5631192"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6079703"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6528215"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6976726"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7425229"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7873740"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8322251"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8770763" y="2588802"/>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837147"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4285658"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4734169"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5182681"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5631192"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6079703"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528215"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6976726"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7425229"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7873740"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8322251"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8770763" y="2161098"/>
              <a:ext cx="373200" cy="373200"/>
            </a:xfrm>
            <a:prstGeom prst="ellipse">
              <a:avLst/>
            </a:prstGeom>
            <a:solidFill>
              <a:srgbClr val="DEDEDE">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2"/>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txBox="1">
            <a:spLocks noGrp="1"/>
          </p:cNvSpPr>
          <p:nvPr>
            <p:ph type="ctrTitle"/>
          </p:nvPr>
        </p:nvSpPr>
        <p:spPr>
          <a:xfrm>
            <a:off x="992425" y="1799775"/>
            <a:ext cx="3136800" cy="1739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rgbClr val="E06666"/>
                </a:solidFill>
              </a:defRPr>
            </a:lvl1pPr>
            <a:lvl2pPr lvl="1" algn="l">
              <a:lnSpc>
                <a:spcPct val="100000"/>
              </a:lnSpc>
              <a:spcBef>
                <a:spcPts val="0"/>
              </a:spcBef>
              <a:spcAft>
                <a:spcPts val="0"/>
              </a:spcAft>
              <a:buClr>
                <a:schemeClr val="dk1"/>
              </a:buClr>
              <a:buSzPts val="3600"/>
              <a:buNone/>
              <a:defRPr sz="3600" b="1">
                <a:solidFill>
                  <a:srgbClr val="E06666"/>
                </a:solidFill>
              </a:defRPr>
            </a:lvl2pPr>
            <a:lvl3pPr lvl="2" algn="l">
              <a:lnSpc>
                <a:spcPct val="100000"/>
              </a:lnSpc>
              <a:spcBef>
                <a:spcPts val="0"/>
              </a:spcBef>
              <a:spcAft>
                <a:spcPts val="0"/>
              </a:spcAft>
              <a:buClr>
                <a:schemeClr val="dk1"/>
              </a:buClr>
              <a:buSzPts val="3600"/>
              <a:buNone/>
              <a:defRPr sz="3600" b="1">
                <a:solidFill>
                  <a:srgbClr val="E06666"/>
                </a:solidFill>
              </a:defRPr>
            </a:lvl3pPr>
            <a:lvl4pPr lvl="3" algn="l">
              <a:lnSpc>
                <a:spcPct val="100000"/>
              </a:lnSpc>
              <a:spcBef>
                <a:spcPts val="0"/>
              </a:spcBef>
              <a:spcAft>
                <a:spcPts val="0"/>
              </a:spcAft>
              <a:buClr>
                <a:schemeClr val="dk1"/>
              </a:buClr>
              <a:buSzPts val="3600"/>
              <a:buNone/>
              <a:defRPr sz="3600" b="1">
                <a:solidFill>
                  <a:srgbClr val="E06666"/>
                </a:solidFill>
              </a:defRPr>
            </a:lvl4pPr>
            <a:lvl5pPr lvl="4" algn="l">
              <a:lnSpc>
                <a:spcPct val="100000"/>
              </a:lnSpc>
              <a:spcBef>
                <a:spcPts val="0"/>
              </a:spcBef>
              <a:spcAft>
                <a:spcPts val="0"/>
              </a:spcAft>
              <a:buClr>
                <a:schemeClr val="dk1"/>
              </a:buClr>
              <a:buSzPts val="3600"/>
              <a:buNone/>
              <a:defRPr sz="3600" b="1">
                <a:solidFill>
                  <a:srgbClr val="E06666"/>
                </a:solidFill>
              </a:defRPr>
            </a:lvl5pPr>
            <a:lvl6pPr lvl="5" algn="l">
              <a:lnSpc>
                <a:spcPct val="100000"/>
              </a:lnSpc>
              <a:spcBef>
                <a:spcPts val="0"/>
              </a:spcBef>
              <a:spcAft>
                <a:spcPts val="0"/>
              </a:spcAft>
              <a:buClr>
                <a:schemeClr val="dk1"/>
              </a:buClr>
              <a:buSzPts val="3600"/>
              <a:buNone/>
              <a:defRPr sz="3600" b="1">
                <a:solidFill>
                  <a:srgbClr val="E06666"/>
                </a:solidFill>
              </a:defRPr>
            </a:lvl6pPr>
            <a:lvl7pPr lvl="6" algn="l">
              <a:lnSpc>
                <a:spcPct val="100000"/>
              </a:lnSpc>
              <a:spcBef>
                <a:spcPts val="0"/>
              </a:spcBef>
              <a:spcAft>
                <a:spcPts val="0"/>
              </a:spcAft>
              <a:buClr>
                <a:schemeClr val="dk1"/>
              </a:buClr>
              <a:buSzPts val="3600"/>
              <a:buNone/>
              <a:defRPr sz="3600" b="1">
                <a:solidFill>
                  <a:srgbClr val="E06666"/>
                </a:solidFill>
              </a:defRPr>
            </a:lvl7pPr>
            <a:lvl8pPr lvl="7" algn="l">
              <a:lnSpc>
                <a:spcPct val="100000"/>
              </a:lnSpc>
              <a:spcBef>
                <a:spcPts val="0"/>
              </a:spcBef>
              <a:spcAft>
                <a:spcPts val="0"/>
              </a:spcAft>
              <a:buClr>
                <a:schemeClr val="dk1"/>
              </a:buClr>
              <a:buSzPts val="3600"/>
              <a:buNone/>
              <a:defRPr sz="3600" b="1">
                <a:solidFill>
                  <a:srgbClr val="E06666"/>
                </a:solidFill>
              </a:defRPr>
            </a:lvl8pPr>
            <a:lvl9pPr lvl="8" algn="l">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38" name="Google Shape;138;p2"/>
          <p:cNvSpPr txBox="1">
            <a:spLocks noGrp="1"/>
          </p:cNvSpPr>
          <p:nvPr>
            <p:ph type="subTitle" idx="1"/>
          </p:nvPr>
        </p:nvSpPr>
        <p:spPr>
          <a:xfrm>
            <a:off x="992425" y="3579375"/>
            <a:ext cx="3136800" cy="60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9" name="Google Shape;139;p2"/>
          <p:cNvSpPr txBox="1">
            <a:spLocks noGrp="1"/>
          </p:cNvSpPr>
          <p:nvPr>
            <p:ph type="sldNum" idx="12"/>
          </p:nvPr>
        </p:nvSpPr>
        <p:spPr>
          <a:xfrm>
            <a:off x="8472458" y="4706554"/>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79" name="Google Shape;17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
        <p:cNvGrpSpPr/>
        <p:nvPr/>
      </p:nvGrpSpPr>
      <p:grpSpPr>
        <a:xfrm>
          <a:off x="0" y="0"/>
          <a:ext cx="0" cy="0"/>
          <a:chOff x="0" y="0"/>
          <a:chExt cx="0" cy="0"/>
        </a:xfrm>
      </p:grpSpPr>
      <p:sp>
        <p:nvSpPr>
          <p:cNvPr id="181" name="Google Shape;181;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2" name="Google Shape;18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3" name="Google Shape;18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40"/>
        <p:cNvGrpSpPr/>
        <p:nvPr/>
      </p:nvGrpSpPr>
      <p:grpSpPr>
        <a:xfrm>
          <a:off x="0" y="0"/>
          <a:ext cx="0" cy="0"/>
          <a:chOff x="0" y="0"/>
          <a:chExt cx="0" cy="0"/>
        </a:xfrm>
      </p:grpSpPr>
      <p:sp>
        <p:nvSpPr>
          <p:cNvPr id="141" name="Google Shape;141;p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0" y="5085676"/>
            <a:ext cx="3048000" cy="57900"/>
          </a:xfrm>
          <a:prstGeom prst="rect">
            <a:avLst/>
          </a:prstGeom>
          <a:solidFill>
            <a:srgbClr val="FFFFFF">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3047999" y="5085676"/>
            <a:ext cx="3048000" cy="57900"/>
          </a:xfrm>
          <a:prstGeom prst="rect">
            <a:avLst/>
          </a:prstGeom>
          <a:solidFill>
            <a:srgbClr val="FFFFFF">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a:spLocks noGrp="1"/>
          </p:cNvSpPr>
          <p:nvPr>
            <p:ph type="title"/>
          </p:nvPr>
        </p:nvSpPr>
        <p:spPr>
          <a:xfrm>
            <a:off x="1002900" y="1018675"/>
            <a:ext cx="7138200" cy="126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3600"/>
              <a:buNone/>
              <a:defRPr sz="3600" b="1">
                <a:solidFill>
                  <a:srgbClr val="000000"/>
                </a:solidFill>
              </a:defRPr>
            </a:lvl1pPr>
            <a:lvl2pPr lvl="1" algn="l">
              <a:lnSpc>
                <a:spcPct val="100000"/>
              </a:lnSpc>
              <a:spcBef>
                <a:spcPts val="0"/>
              </a:spcBef>
              <a:spcAft>
                <a:spcPts val="0"/>
              </a:spcAft>
              <a:buClr>
                <a:srgbClr val="000000"/>
              </a:buClr>
              <a:buSzPts val="3600"/>
              <a:buNone/>
              <a:defRPr sz="3600" b="1">
                <a:solidFill>
                  <a:srgbClr val="000000"/>
                </a:solidFill>
              </a:defRPr>
            </a:lvl2pPr>
            <a:lvl3pPr lvl="2" algn="l">
              <a:lnSpc>
                <a:spcPct val="100000"/>
              </a:lnSpc>
              <a:spcBef>
                <a:spcPts val="0"/>
              </a:spcBef>
              <a:spcAft>
                <a:spcPts val="0"/>
              </a:spcAft>
              <a:buClr>
                <a:srgbClr val="000000"/>
              </a:buClr>
              <a:buSzPts val="3600"/>
              <a:buNone/>
              <a:defRPr sz="3600" b="1">
                <a:solidFill>
                  <a:srgbClr val="000000"/>
                </a:solidFill>
              </a:defRPr>
            </a:lvl3pPr>
            <a:lvl4pPr lvl="3" algn="l">
              <a:lnSpc>
                <a:spcPct val="100000"/>
              </a:lnSpc>
              <a:spcBef>
                <a:spcPts val="0"/>
              </a:spcBef>
              <a:spcAft>
                <a:spcPts val="0"/>
              </a:spcAft>
              <a:buClr>
                <a:srgbClr val="000000"/>
              </a:buClr>
              <a:buSzPts val="3600"/>
              <a:buNone/>
              <a:defRPr sz="3600" b="1">
                <a:solidFill>
                  <a:srgbClr val="000000"/>
                </a:solidFill>
              </a:defRPr>
            </a:lvl4pPr>
            <a:lvl5pPr lvl="4" algn="l">
              <a:lnSpc>
                <a:spcPct val="100000"/>
              </a:lnSpc>
              <a:spcBef>
                <a:spcPts val="0"/>
              </a:spcBef>
              <a:spcAft>
                <a:spcPts val="0"/>
              </a:spcAft>
              <a:buClr>
                <a:srgbClr val="000000"/>
              </a:buClr>
              <a:buSzPts val="3600"/>
              <a:buNone/>
              <a:defRPr sz="3600" b="1">
                <a:solidFill>
                  <a:srgbClr val="000000"/>
                </a:solidFill>
              </a:defRPr>
            </a:lvl5pPr>
            <a:lvl6pPr lvl="5" algn="l">
              <a:lnSpc>
                <a:spcPct val="100000"/>
              </a:lnSpc>
              <a:spcBef>
                <a:spcPts val="0"/>
              </a:spcBef>
              <a:spcAft>
                <a:spcPts val="0"/>
              </a:spcAft>
              <a:buClr>
                <a:srgbClr val="000000"/>
              </a:buClr>
              <a:buSzPts val="3600"/>
              <a:buNone/>
              <a:defRPr sz="3600" b="1">
                <a:solidFill>
                  <a:srgbClr val="000000"/>
                </a:solidFill>
              </a:defRPr>
            </a:lvl6pPr>
            <a:lvl7pPr lvl="6" algn="l">
              <a:lnSpc>
                <a:spcPct val="100000"/>
              </a:lnSpc>
              <a:spcBef>
                <a:spcPts val="0"/>
              </a:spcBef>
              <a:spcAft>
                <a:spcPts val="0"/>
              </a:spcAft>
              <a:buClr>
                <a:srgbClr val="000000"/>
              </a:buClr>
              <a:buSzPts val="3600"/>
              <a:buNone/>
              <a:defRPr sz="3600" b="1">
                <a:solidFill>
                  <a:srgbClr val="000000"/>
                </a:solidFill>
              </a:defRPr>
            </a:lvl7pPr>
            <a:lvl8pPr lvl="7" algn="l">
              <a:lnSpc>
                <a:spcPct val="100000"/>
              </a:lnSpc>
              <a:spcBef>
                <a:spcPts val="0"/>
              </a:spcBef>
              <a:spcAft>
                <a:spcPts val="0"/>
              </a:spcAft>
              <a:buClr>
                <a:srgbClr val="000000"/>
              </a:buClr>
              <a:buSzPts val="3600"/>
              <a:buNone/>
              <a:defRPr sz="3600" b="1">
                <a:solidFill>
                  <a:srgbClr val="000000"/>
                </a:solidFill>
              </a:defRPr>
            </a:lvl8pPr>
            <a:lvl9pPr lvl="8" algn="l">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46" name="Google Shape;146;p3"/>
          <p:cNvSpPr txBox="1">
            <a:spLocks noGrp="1"/>
          </p:cNvSpPr>
          <p:nvPr>
            <p:ph type="body" idx="1"/>
          </p:nvPr>
        </p:nvSpPr>
        <p:spPr>
          <a:xfrm>
            <a:off x="1002900" y="2535725"/>
            <a:ext cx="7138200" cy="17415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666666"/>
              </a:buClr>
              <a:buSzPts val="1400"/>
              <a:buChar char="●"/>
              <a:defRPr sz="1400">
                <a:solidFill>
                  <a:srgbClr val="666666"/>
                </a:solidFill>
              </a:defRPr>
            </a:lvl1pPr>
            <a:lvl2pPr marL="914400" lvl="1" indent="-304800" algn="ctr">
              <a:lnSpc>
                <a:spcPct val="115000"/>
              </a:lnSpc>
              <a:spcBef>
                <a:spcPts val="1600"/>
              </a:spcBef>
              <a:spcAft>
                <a:spcPts val="0"/>
              </a:spcAft>
              <a:buClr>
                <a:srgbClr val="666666"/>
              </a:buClr>
              <a:buSzPts val="1200"/>
              <a:buChar char="○"/>
              <a:defRPr sz="1200">
                <a:solidFill>
                  <a:srgbClr val="666666"/>
                </a:solidFill>
              </a:defRPr>
            </a:lvl2pPr>
            <a:lvl3pPr marL="1371600" lvl="2" indent="-304800" algn="ctr">
              <a:lnSpc>
                <a:spcPct val="115000"/>
              </a:lnSpc>
              <a:spcBef>
                <a:spcPts val="1600"/>
              </a:spcBef>
              <a:spcAft>
                <a:spcPts val="0"/>
              </a:spcAft>
              <a:buClr>
                <a:srgbClr val="666666"/>
              </a:buClr>
              <a:buSzPts val="1200"/>
              <a:buChar char="■"/>
              <a:defRPr sz="1200">
                <a:solidFill>
                  <a:srgbClr val="666666"/>
                </a:solidFill>
              </a:defRPr>
            </a:lvl3pPr>
            <a:lvl4pPr marL="1828800" lvl="3" indent="-304800" algn="ctr">
              <a:lnSpc>
                <a:spcPct val="115000"/>
              </a:lnSpc>
              <a:spcBef>
                <a:spcPts val="1600"/>
              </a:spcBef>
              <a:spcAft>
                <a:spcPts val="0"/>
              </a:spcAft>
              <a:buClr>
                <a:srgbClr val="666666"/>
              </a:buClr>
              <a:buSzPts val="1200"/>
              <a:buChar char="●"/>
              <a:defRPr sz="1200">
                <a:solidFill>
                  <a:srgbClr val="666666"/>
                </a:solidFill>
              </a:defRPr>
            </a:lvl4pPr>
            <a:lvl5pPr marL="2286000" lvl="4" indent="-304800" algn="ctr">
              <a:lnSpc>
                <a:spcPct val="115000"/>
              </a:lnSpc>
              <a:spcBef>
                <a:spcPts val="1600"/>
              </a:spcBef>
              <a:spcAft>
                <a:spcPts val="0"/>
              </a:spcAft>
              <a:buClr>
                <a:srgbClr val="666666"/>
              </a:buClr>
              <a:buSzPts val="1200"/>
              <a:buChar char="○"/>
              <a:defRPr sz="1200">
                <a:solidFill>
                  <a:srgbClr val="666666"/>
                </a:solidFill>
              </a:defRPr>
            </a:lvl5pPr>
            <a:lvl6pPr marL="2743200" lvl="5" indent="-304800" algn="ctr">
              <a:lnSpc>
                <a:spcPct val="115000"/>
              </a:lnSpc>
              <a:spcBef>
                <a:spcPts val="1600"/>
              </a:spcBef>
              <a:spcAft>
                <a:spcPts val="0"/>
              </a:spcAft>
              <a:buClr>
                <a:srgbClr val="666666"/>
              </a:buClr>
              <a:buSzPts val="1200"/>
              <a:buChar char="■"/>
              <a:defRPr sz="1200">
                <a:solidFill>
                  <a:srgbClr val="666666"/>
                </a:solidFill>
              </a:defRPr>
            </a:lvl6pPr>
            <a:lvl7pPr marL="3200400" lvl="6" indent="-304800" algn="ctr">
              <a:lnSpc>
                <a:spcPct val="115000"/>
              </a:lnSpc>
              <a:spcBef>
                <a:spcPts val="1600"/>
              </a:spcBef>
              <a:spcAft>
                <a:spcPts val="0"/>
              </a:spcAft>
              <a:buClr>
                <a:srgbClr val="666666"/>
              </a:buClr>
              <a:buSzPts val="1200"/>
              <a:buChar char="●"/>
              <a:defRPr sz="1200">
                <a:solidFill>
                  <a:srgbClr val="666666"/>
                </a:solidFill>
              </a:defRPr>
            </a:lvl7pPr>
            <a:lvl8pPr marL="3657600" lvl="7" indent="-304800" algn="ctr">
              <a:lnSpc>
                <a:spcPct val="115000"/>
              </a:lnSpc>
              <a:spcBef>
                <a:spcPts val="1600"/>
              </a:spcBef>
              <a:spcAft>
                <a:spcPts val="0"/>
              </a:spcAft>
              <a:buClr>
                <a:srgbClr val="666666"/>
              </a:buClr>
              <a:buSzPts val="1200"/>
              <a:buChar char="○"/>
              <a:defRPr sz="1200">
                <a:solidFill>
                  <a:srgbClr val="666666"/>
                </a:solidFill>
              </a:defRPr>
            </a:lvl8pPr>
            <a:lvl9pPr marL="4114800" lvl="8" indent="-304800" algn="ctr">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47" name="Google Shape;14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0" name="Google Shape;150;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1" name="Google Shape;15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5" name="Google Shape;15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9" name="Google Shape;15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6" name="Google Shape;16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7" name="Google Shape;16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0" name="Google Shape;17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1"/>
        <p:cNvGrpSpPr/>
        <p:nvPr/>
      </p:nvGrpSpPr>
      <p:grpSpPr>
        <a:xfrm>
          <a:off x="0" y="0"/>
          <a:ext cx="0" cy="0"/>
          <a:chOff x="0" y="0"/>
          <a:chExt cx="0" cy="0"/>
        </a:xfrm>
      </p:grpSpPr>
      <p:sp>
        <p:nvSpPr>
          <p:cNvPr id="172" name="Google Shape;17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4" name="Google Shape;17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5" name="Google Shape;17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6" name="Google Shape;17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ctrTitle"/>
          </p:nvPr>
        </p:nvSpPr>
        <p:spPr>
          <a:xfrm>
            <a:off x="920675" y="2015800"/>
            <a:ext cx="3863976" cy="64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endParaRPr>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Font typeface="Arial"/>
              <a:buNone/>
            </a:pPr>
            <a:r>
              <a:rPr lang="es-ES" sz="2400" b="0">
                <a:latin typeface="Cambria"/>
                <a:ea typeface="Cambria"/>
                <a:cs typeface="Cambria"/>
                <a:sym typeface="Cambria"/>
              </a:rPr>
              <a:t>ARTCademy</a:t>
            </a:r>
            <a:endParaRPr sz="2400" b="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s-ES" sz="2400" b="0">
                <a:solidFill>
                  <a:srgbClr val="E06666"/>
                </a:solidFill>
                <a:latin typeface="Cambria"/>
                <a:ea typeface="Cambria"/>
                <a:cs typeface="Cambria"/>
                <a:sym typeface="Cambria"/>
              </a:rPr>
              <a:t>“Arts and Crafts Academy”</a:t>
            </a:r>
            <a:endParaRPr sz="2400">
              <a:solidFill>
                <a:srgbClr val="E06666"/>
              </a:solidFill>
              <a:latin typeface="Cambria"/>
              <a:ea typeface="Cambria"/>
              <a:cs typeface="Cambria"/>
              <a:sym typeface="Cambria"/>
            </a:endParaRPr>
          </a:p>
        </p:txBody>
      </p:sp>
      <p:sp>
        <p:nvSpPr>
          <p:cNvPr id="191" name="Google Shape;191;p14"/>
          <p:cNvSpPr txBox="1">
            <a:spLocks noGrp="1"/>
          </p:cNvSpPr>
          <p:nvPr>
            <p:ph type="subTitle" idx="1"/>
          </p:nvPr>
        </p:nvSpPr>
        <p:spPr>
          <a:xfrm>
            <a:off x="920675" y="2740325"/>
            <a:ext cx="4976100" cy="15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sz="1600">
              <a:solidFill>
                <a:srgbClr val="595959"/>
              </a:solidFill>
              <a:latin typeface="EB Garamond"/>
              <a:ea typeface="EB Garamond"/>
              <a:cs typeface="EB Garamond"/>
              <a:sym typeface="EB Garamond"/>
            </a:endParaRPr>
          </a:p>
          <a:p>
            <a:pPr marL="0" lvl="0" indent="0" algn="l" rtl="0">
              <a:lnSpc>
                <a:spcPct val="100000"/>
              </a:lnSpc>
              <a:spcBef>
                <a:spcPts val="0"/>
              </a:spcBef>
              <a:spcAft>
                <a:spcPts val="0"/>
              </a:spcAft>
              <a:buSzPts val="1800"/>
              <a:buNone/>
            </a:pPr>
            <a:endParaRPr sz="1200">
              <a:solidFill>
                <a:srgbClr val="595959"/>
              </a:solidFill>
            </a:endParaRPr>
          </a:p>
          <a:p>
            <a:pPr marL="0" lvl="0" indent="0" algn="l" rtl="0">
              <a:lnSpc>
                <a:spcPct val="115000"/>
              </a:lnSpc>
              <a:spcBef>
                <a:spcPts val="0"/>
              </a:spcBef>
              <a:spcAft>
                <a:spcPts val="0"/>
              </a:spcAft>
              <a:buSzPts val="1800"/>
              <a:buNone/>
            </a:pPr>
            <a:endParaRPr>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sz="1600">
              <a:latin typeface="EB Garamond"/>
              <a:ea typeface="EB Garamond"/>
              <a:cs typeface="EB Garamond"/>
              <a:sym typeface="EB Garamond"/>
            </a:endParaRPr>
          </a:p>
          <a:p>
            <a:pPr marL="0" lvl="0" indent="0" algn="l" rtl="0">
              <a:lnSpc>
                <a:spcPct val="100000"/>
              </a:lnSpc>
              <a:spcBef>
                <a:spcPts val="0"/>
              </a:spcBef>
              <a:spcAft>
                <a:spcPts val="0"/>
              </a:spcAft>
              <a:buSzPts val="1800"/>
              <a:buNone/>
            </a:pPr>
            <a:endParaRPr sz="1200"/>
          </a:p>
        </p:txBody>
      </p:sp>
      <p:pic>
        <p:nvPicPr>
          <p:cNvPr id="192" name="Google Shape;192;p14"/>
          <p:cNvPicPr preferRelativeResize="0"/>
          <p:nvPr/>
        </p:nvPicPr>
        <p:blipFill rotWithShape="1">
          <a:blip r:embed="rId3">
            <a:alphaModFix/>
          </a:blip>
          <a:srcRect/>
          <a:stretch/>
        </p:blipFill>
        <p:spPr>
          <a:xfrm>
            <a:off x="1433315" y="3186066"/>
            <a:ext cx="2584502" cy="12280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242697" y="25195"/>
            <a:ext cx="8568794"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Planowanie funkcjonalne i operacyjne</a:t>
            </a:r>
            <a:endParaRPr sz="3200">
              <a:solidFill>
                <a:srgbClr val="F24F4F"/>
              </a:solidFill>
              <a:latin typeface="Cambria"/>
              <a:ea typeface="Cambria"/>
              <a:cs typeface="Cambria"/>
              <a:sym typeface="Cambria"/>
            </a:endParaRPr>
          </a:p>
        </p:txBody>
      </p:sp>
      <p:sp>
        <p:nvSpPr>
          <p:cNvPr id="289" name="Google Shape;289;p23"/>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90" name="Google Shape;290;p23"/>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91" name="Google Shape;291;p23"/>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92" name="Google Shape;292;p23"/>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293" name="Google Shape;293;p23"/>
          <p:cNvSpPr txBox="1">
            <a:spLocks noGrp="1"/>
          </p:cNvSpPr>
          <p:nvPr>
            <p:ph type="body" idx="1"/>
          </p:nvPr>
        </p:nvSpPr>
        <p:spPr>
          <a:xfrm>
            <a:off x="158491" y="1288795"/>
            <a:ext cx="8821410" cy="312365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a:t>Aby zrealizować plan strategiczny, należy opracować plany dla działań produkcyjnych, handlowych, zakupowych i inwestycyjnych, finansowych, związanych z zarządzaniem zasobami ludzkimi itp.</a:t>
            </a:r>
            <a:endParaRPr/>
          </a:p>
          <a:p>
            <a:pPr marL="457200" marR="0" lvl="0" indent="-317500" algn="l" rtl="0">
              <a:lnSpc>
                <a:spcPct val="115000"/>
              </a:lnSpc>
              <a:spcBef>
                <a:spcPts val="0"/>
              </a:spcBef>
              <a:spcAft>
                <a:spcPts val="0"/>
              </a:spcAft>
              <a:buSzPts val="1400"/>
              <a:buChar char="●"/>
            </a:pPr>
            <a:r>
              <a:rPr lang="es-ES"/>
              <a:t>Planowanie działań funkcjonalnych i operacyjnych musi zostać przeprowadzone przez mikroprzedsiębiorstwo ART &amp; Crafts, zgodnie z następującym cyklem:</a:t>
            </a:r>
            <a:endParaRPr>
              <a:solidFill>
                <a:schemeClr val="dk1"/>
              </a:solidFill>
              <a:latin typeface="Trebuchet MS"/>
              <a:ea typeface="Trebuchet MS"/>
              <a:cs typeface="Trebuchet MS"/>
              <a:sym typeface="Trebuchet MS"/>
            </a:endParaRPr>
          </a:p>
          <a:p>
            <a:pPr marL="914400" marR="0" lvl="0" indent="-304800" algn="l" rtl="0">
              <a:lnSpc>
                <a:spcPct val="115000"/>
              </a:lnSpc>
              <a:spcBef>
                <a:spcPts val="0"/>
              </a:spcBef>
              <a:spcAft>
                <a:spcPts val="0"/>
              </a:spcAft>
              <a:buSzPts val="1200"/>
              <a:buAutoNum type="arabicPeriod"/>
            </a:pPr>
            <a:r>
              <a:rPr lang="es-ES" sz="1200"/>
              <a:t>Plany handlowe i sprzedażowe tworzone są w oparciu o prognozy popytu, możemy prognozować sprzedaż i przychody</a:t>
            </a:r>
            <a:endParaRPr sz="1200"/>
          </a:p>
          <a:p>
            <a:pPr marL="914400" marR="0" lvl="0" indent="-304800" algn="l" rtl="0">
              <a:lnSpc>
                <a:spcPct val="115000"/>
              </a:lnSpc>
              <a:spcBef>
                <a:spcPts val="0"/>
              </a:spcBef>
              <a:spcAft>
                <a:spcPts val="0"/>
              </a:spcAft>
              <a:buSzPts val="1200"/>
              <a:buAutoNum type="arabicPeriod"/>
            </a:pPr>
            <a:r>
              <a:rPr lang="es-ES" sz="1200"/>
              <a:t>Plany produkcji, po zaplanowaniu sprzedaży, pozwalają ustalić, co, ile, jak i kiedy wyprodukować</a:t>
            </a:r>
            <a:endParaRPr sz="1200"/>
          </a:p>
          <a:p>
            <a:pPr marL="914400" marR="0" lvl="0" indent="-304800" algn="l" rtl="0">
              <a:lnSpc>
                <a:spcPct val="115000"/>
              </a:lnSpc>
              <a:spcBef>
                <a:spcPts val="0"/>
              </a:spcBef>
              <a:spcAft>
                <a:spcPts val="0"/>
              </a:spcAft>
              <a:buSzPts val="1200"/>
              <a:buAutoNum type="arabicPeriod"/>
            </a:pPr>
            <a:r>
              <a:rPr lang="es-ES" sz="1200"/>
              <a:t>Plany zakupowe i inwestycyjne tworzone są w odniesieniu do wielkości produkcji i niezbędnych zasobów: materiałów, narzędzi i sprzętu</a:t>
            </a:r>
            <a:endParaRPr sz="1200"/>
          </a:p>
          <a:p>
            <a:pPr marL="914400" marR="0" lvl="0" indent="-304800" algn="l" rtl="0">
              <a:lnSpc>
                <a:spcPct val="115000"/>
              </a:lnSpc>
              <a:spcBef>
                <a:spcPts val="0"/>
              </a:spcBef>
              <a:spcAft>
                <a:spcPts val="0"/>
              </a:spcAft>
              <a:buSzPts val="1200"/>
              <a:buAutoNum type="arabicPeriod"/>
            </a:pPr>
            <a:r>
              <a:rPr lang="es-ES" sz="1200"/>
              <a:t>Plany kadrowe, które uwzględniają potrzebny personel i kwalifikacje niezbędne do rozwoju naszej działalności</a:t>
            </a:r>
            <a:endParaRPr sz="1200"/>
          </a:p>
          <a:p>
            <a:pPr marL="914400" marR="0" lvl="0" indent="-304800" algn="l" rtl="0">
              <a:lnSpc>
                <a:spcPct val="115000"/>
              </a:lnSpc>
              <a:spcBef>
                <a:spcPts val="0"/>
              </a:spcBef>
              <a:spcAft>
                <a:spcPts val="0"/>
              </a:spcAft>
              <a:buSzPts val="1200"/>
              <a:buAutoNum type="arabicPeriod"/>
            </a:pPr>
            <a:r>
              <a:rPr lang="es-ES" sz="1200"/>
              <a:t>Plany finansowe - wszystkie poprzednie plany wiążą się z wydatkami i musimy mieć niezbędne zasoby finansowe, aby móc je zrealizować</a:t>
            </a:r>
            <a:r>
              <a:rPr lang="es-ES" sz="1200">
                <a:solidFill>
                  <a:schemeClr val="dk1"/>
                </a:solidFill>
                <a:latin typeface="Trebuchet MS"/>
                <a:ea typeface="Trebuchet MS"/>
                <a:cs typeface="Trebuchet MS"/>
                <a:sym typeface="Trebuchet MS"/>
              </a:rPr>
              <a:t>.</a:t>
            </a:r>
            <a:endParaRPr sz="1200">
              <a:solidFill>
                <a:schemeClr val="dk1"/>
              </a:solidFill>
              <a:latin typeface="Trebuchet MS"/>
              <a:ea typeface="Trebuchet MS"/>
              <a:cs typeface="Trebuchet MS"/>
              <a:sym typeface="Trebuchet MS"/>
            </a:endParaRPr>
          </a:p>
          <a:p>
            <a:pPr marL="457200" marR="0" lvl="0" indent="-317500" algn="l" rtl="0">
              <a:lnSpc>
                <a:spcPct val="115000"/>
              </a:lnSpc>
              <a:spcBef>
                <a:spcPts val="0"/>
              </a:spcBef>
              <a:spcAft>
                <a:spcPts val="0"/>
              </a:spcAft>
              <a:buSzPts val="1400"/>
              <a:buChar char="●"/>
            </a:pPr>
            <a:r>
              <a:rPr lang="es-ES"/>
              <a:t>Wszystkie te plany muszą również określać daty, w których działania zostaną przeprowadzone (programowanie tymczasowe) oraz związane z nimi strumienie dochodów i wydatków (budżetowanie)</a:t>
            </a:r>
            <a:endParaRPr/>
          </a:p>
          <a:p>
            <a:pPr marL="0" lvl="0" indent="0" algn="l" rtl="0">
              <a:lnSpc>
                <a:spcPct val="115000"/>
              </a:lnSpc>
              <a:spcBef>
                <a:spcPts val="0"/>
              </a:spcBef>
              <a:spcAft>
                <a:spcPts val="0"/>
              </a:spcAft>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Działania podstawowe</a:t>
            </a:r>
            <a:endParaRPr>
              <a:solidFill>
                <a:srgbClr val="F24F4F"/>
              </a:solidFill>
              <a:latin typeface="Cambria"/>
              <a:ea typeface="Cambria"/>
              <a:cs typeface="Cambria"/>
              <a:sym typeface="Cambria"/>
            </a:endParaRPr>
          </a:p>
        </p:txBody>
      </p:sp>
      <p:sp>
        <p:nvSpPr>
          <p:cNvPr id="299" name="Google Shape;299;p24"/>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00" name="Google Shape;300;p24"/>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01" name="Google Shape;301;p24"/>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02" name="Google Shape;302;p24"/>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03" name="Google Shape;303;p24"/>
          <p:cNvSpPr txBox="1">
            <a:spLocks noGrp="1"/>
          </p:cNvSpPr>
          <p:nvPr>
            <p:ph type="body" idx="1"/>
          </p:nvPr>
        </p:nvSpPr>
        <p:spPr>
          <a:xfrm>
            <a:off x="511473" y="1288806"/>
            <a:ext cx="8222700" cy="3123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sz="1600"/>
              <a:t>Każda firma musi prowadzić trzy podstawowe rodzaje działań ukierunkowanych na tworzenie wartości: rozwój, produkcję i marketing. Są to czynności funkcjonalne.</a:t>
            </a:r>
            <a:endParaRPr sz="1600"/>
          </a:p>
          <a:p>
            <a:pPr marL="457200" marR="0" lvl="0" indent="-317500" algn="l" rtl="0">
              <a:lnSpc>
                <a:spcPct val="115000"/>
              </a:lnSpc>
              <a:spcBef>
                <a:spcPts val="0"/>
              </a:spcBef>
              <a:spcAft>
                <a:spcPts val="0"/>
              </a:spcAft>
              <a:buSzPts val="1400"/>
              <a:buChar char="●"/>
            </a:pPr>
            <a:r>
              <a:rPr lang="es-ES" sz="1600"/>
              <a:t>W odniesieniu do sektora rzemieślniczego, podstawowymi czynnościami funkcjonalnymi będą projektowanie artystyczne / rzemieślnicze, wytwarzanie produktów w warsztacie rzemieślniczym i ich wprowadzanie do obrotu.</a:t>
            </a:r>
            <a:endParaRPr sz="1600"/>
          </a:p>
          <a:p>
            <a:pPr marL="457200" marR="0" lvl="0" indent="-317500" algn="l" rtl="0">
              <a:lnSpc>
                <a:spcPct val="115000"/>
              </a:lnSpc>
              <a:spcBef>
                <a:spcPts val="0"/>
              </a:spcBef>
              <a:spcAft>
                <a:spcPts val="0"/>
              </a:spcAft>
              <a:buSzPts val="1400"/>
              <a:buChar char="●"/>
            </a:pPr>
            <a:r>
              <a:rPr lang="es-ES" sz="1600"/>
              <a:t>Oprócz tych podstawowych działań istnieją inne, które są niezbędne do wspierania tych pierwszych: zaopatrzenie / zakup materiałów, zarządzanie finansami, fakturowanie i księgowość, utrzymanie, usługi posprzedażowe, zarządzanie personelem itp.</a:t>
            </a:r>
            <a:endParaRPr sz="1600"/>
          </a:p>
          <a:p>
            <a:pPr marL="457200" marR="0" lvl="0" indent="-317500" algn="l" rtl="0">
              <a:lnSpc>
                <a:spcPct val="115000"/>
              </a:lnSpc>
              <a:spcBef>
                <a:spcPts val="0"/>
              </a:spcBef>
              <a:spcAft>
                <a:spcPts val="0"/>
              </a:spcAft>
              <a:buSzPts val="1400"/>
              <a:buChar char="●"/>
            </a:pPr>
            <a:r>
              <a:rPr lang="es-ES" sz="1600"/>
              <a:t>W rzemiośle niektóre uzupełniające się działania mogą mieć decydujące znaczenie dla sukcesu firmy, m.in. uzyskanie specjalnych materiałów lub szkolenie personelu w branży.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5"/>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Koordynowanie działań</a:t>
            </a:r>
            <a:endParaRPr>
              <a:solidFill>
                <a:srgbClr val="F24F4F"/>
              </a:solidFill>
              <a:latin typeface="Cambria"/>
              <a:ea typeface="Cambria"/>
              <a:cs typeface="Cambria"/>
              <a:sym typeface="Cambria"/>
            </a:endParaRPr>
          </a:p>
        </p:txBody>
      </p:sp>
      <p:sp>
        <p:nvSpPr>
          <p:cNvPr id="309" name="Google Shape;309;p25"/>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10" name="Google Shape;310;p25"/>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11" name="Google Shape;311;p25"/>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12" name="Google Shape;312;p25"/>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13" name="Google Shape;313;p25"/>
          <p:cNvSpPr txBox="1">
            <a:spLocks noGrp="1"/>
          </p:cNvSpPr>
          <p:nvPr>
            <p:ph type="body" idx="1"/>
          </p:nvPr>
        </p:nvSpPr>
        <p:spPr>
          <a:xfrm>
            <a:off x="133464" y="1337729"/>
            <a:ext cx="8877071" cy="312365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sz="1600"/>
              <a:t>Podstawowe czynności są zwykle wykonywane przez głównego rzemieślnika lub artystę, ponieważ wymagają doświadczenia i fachowej wiedzy.</a:t>
            </a:r>
            <a:endParaRPr sz="1600"/>
          </a:p>
          <a:p>
            <a:pPr marL="457200" marR="0" lvl="0" indent="-317500" algn="l" rtl="0">
              <a:lnSpc>
                <a:spcPct val="115000"/>
              </a:lnSpc>
              <a:spcBef>
                <a:spcPts val="0"/>
              </a:spcBef>
              <a:spcAft>
                <a:spcPts val="0"/>
              </a:spcAft>
              <a:buSzPts val="1400"/>
              <a:buChar char="●"/>
            </a:pPr>
            <a:r>
              <a:rPr lang="es-ES" sz="1600"/>
              <a:t>Inne działania, które są bardziej przekrojowe dla każdej firmy, powinny być delegowane lub zlecane na zewnątrz: zarządzanie finansami i księgowością, fakturowanie lub zarządzanie stroną internetową w celach marketingowych, w tym też sprzedaż poprzez powiązanie z sieciami handlowymi lub dystrybucyjnymi.</a:t>
            </a:r>
            <a:endParaRPr sz="1600"/>
          </a:p>
          <a:p>
            <a:pPr marL="457200" marR="0" lvl="0" indent="-317500" algn="l" rtl="0">
              <a:lnSpc>
                <a:spcPct val="115000"/>
              </a:lnSpc>
              <a:spcBef>
                <a:spcPts val="0"/>
              </a:spcBef>
              <a:spcAft>
                <a:spcPts val="0"/>
              </a:spcAft>
              <a:buSzPts val="1400"/>
              <a:buChar char="●"/>
            </a:pPr>
            <a:r>
              <a:rPr lang="es-ES" sz="1600"/>
              <a:t>Koordynacja między tymi działaniami jest niezbędna, a dobre planowanie wstępne ma znaczenie kluczowe. Niezbędne jest dbanie o to, by osoby odpowiedzialne za poszczególne funkcje się ze sobą kontaktowały.  </a:t>
            </a:r>
            <a:endParaRPr sz="1600"/>
          </a:p>
          <a:p>
            <a:pPr marL="457200" marR="0" lvl="0" indent="-317500" algn="l" rtl="0">
              <a:lnSpc>
                <a:spcPct val="115000"/>
              </a:lnSpc>
              <a:spcBef>
                <a:spcPts val="0"/>
              </a:spcBef>
              <a:spcAft>
                <a:spcPts val="0"/>
              </a:spcAft>
              <a:buSzPts val="1400"/>
              <a:buChar char="●"/>
            </a:pPr>
            <a:r>
              <a:rPr lang="es-ES" sz="1600"/>
              <a:t>W mikroprzedsiębiorstwach koordynację uzyskuje się w zasadzie dzięki komunikacji, która musi być stała i płynna wśród osób odpowiedzialnych za kluczowe działania oraz od organu, który nadzoruje całość.</a:t>
            </a:r>
            <a:endParaRPr sz="1600"/>
          </a:p>
          <a:p>
            <a:pPr marL="0" lvl="0" indent="0" algn="l" rtl="0">
              <a:lnSpc>
                <a:spcPct val="115000"/>
              </a:lnSpc>
              <a:spcBef>
                <a:spcPts val="0"/>
              </a:spcBef>
              <a:spcAft>
                <a:spcPts val="0"/>
              </a:spcAft>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Projektowanie organizacyjne</a:t>
            </a:r>
            <a:endParaRPr>
              <a:solidFill>
                <a:srgbClr val="F24F4F"/>
              </a:solidFill>
              <a:latin typeface="Cambria"/>
              <a:ea typeface="Cambria"/>
              <a:cs typeface="Cambria"/>
              <a:sym typeface="Cambria"/>
            </a:endParaRPr>
          </a:p>
        </p:txBody>
      </p:sp>
      <p:sp>
        <p:nvSpPr>
          <p:cNvPr id="319" name="Google Shape;319;p26"/>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20" name="Google Shape;320;p26"/>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21" name="Google Shape;321;p26"/>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22" name="Google Shape;322;p26"/>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23" name="Google Shape;323;p26"/>
          <p:cNvSpPr txBox="1">
            <a:spLocks noGrp="1"/>
          </p:cNvSpPr>
          <p:nvPr>
            <p:ph type="body" idx="1"/>
          </p:nvPr>
        </p:nvSpPr>
        <p:spPr>
          <a:xfrm>
            <a:off x="133464" y="1337729"/>
            <a:ext cx="8877000" cy="3123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Projektowanie organizacji polega na ustaleniu zadań do wykonania, określeniu relacji między nimi a hierarchią, która będzie nadzorować i zapewniać koordynację całości.</a:t>
            </a:r>
            <a:endParaRPr sz="1600"/>
          </a:p>
          <a:p>
            <a:pPr marL="457200" lvl="0" indent="-317500" algn="l" rtl="0">
              <a:lnSpc>
                <a:spcPct val="115000"/>
              </a:lnSpc>
              <a:spcBef>
                <a:spcPts val="0"/>
              </a:spcBef>
              <a:spcAft>
                <a:spcPts val="0"/>
              </a:spcAft>
              <a:buSzPts val="1400"/>
              <a:buChar char="●"/>
            </a:pPr>
            <a:r>
              <a:rPr lang="es-ES" sz="1600"/>
              <a:t>Struktura organizacyjna jest przedstawiona na schemacie organizacyjnym, który odzwierciedla jej elementy (stanowiska, obszary, sekcje lub działy) i relacje między nimi (stosunki z władzami i stosunki pracy)</a:t>
            </a:r>
            <a:endParaRPr sz="11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SzPts val="1400"/>
              <a:buNone/>
            </a:pPr>
            <a:endParaRPr/>
          </a:p>
        </p:txBody>
      </p:sp>
      <p:grpSp>
        <p:nvGrpSpPr>
          <p:cNvPr id="324" name="Google Shape;324;p26"/>
          <p:cNvGrpSpPr/>
          <p:nvPr/>
        </p:nvGrpSpPr>
        <p:grpSpPr>
          <a:xfrm>
            <a:off x="2298863" y="2935278"/>
            <a:ext cx="4124321" cy="1390166"/>
            <a:chOff x="161926" y="241"/>
            <a:chExt cx="4124321" cy="1390166"/>
          </a:xfrm>
        </p:grpSpPr>
        <p:sp>
          <p:nvSpPr>
            <p:cNvPr id="325" name="Google Shape;325;p26"/>
            <p:cNvSpPr/>
            <p:nvPr/>
          </p:nvSpPr>
          <p:spPr>
            <a:xfrm>
              <a:off x="2100400" y="336002"/>
              <a:ext cx="91440" cy="341567"/>
            </a:xfrm>
            <a:custGeom>
              <a:avLst/>
              <a:gdLst/>
              <a:ahLst/>
              <a:cxnLst/>
              <a:rect l="l" t="t" r="r" b="b"/>
              <a:pathLst>
                <a:path w="120000" h="120000" extrusionOk="0">
                  <a:moveTo>
                    <a:pt x="162318" y="0"/>
                  </a:moveTo>
                  <a:lnTo>
                    <a:pt x="162318" y="120000"/>
                  </a:lnTo>
                  <a:lnTo>
                    <a:pt x="60000" y="120000"/>
                  </a:lnTo>
                </a:path>
              </a:pathLst>
            </a:custGeom>
            <a:noFill/>
            <a:ln w="12700" cap="flat" cmpd="sng">
              <a:solidFill>
                <a:srgbClr val="345A99"/>
              </a:solidFill>
              <a:prstDash val="solid"/>
              <a:miter lim="800000"/>
              <a:headEnd type="none" w="sm" len="sm"/>
              <a:tailEnd type="none" w="sm" len="sm"/>
            </a:ln>
          </p:spPr>
        </p:sp>
        <p:sp>
          <p:nvSpPr>
            <p:cNvPr id="326" name="Google Shape;326;p26"/>
            <p:cNvSpPr/>
            <p:nvPr/>
          </p:nvSpPr>
          <p:spPr>
            <a:xfrm>
              <a:off x="2224087" y="336002"/>
              <a:ext cx="1319413" cy="683135"/>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sp>
        <p:sp>
          <p:nvSpPr>
            <p:cNvPr id="327" name="Google Shape;327;p26"/>
            <p:cNvSpPr/>
            <p:nvPr/>
          </p:nvSpPr>
          <p:spPr>
            <a:xfrm>
              <a:off x="2098977" y="336002"/>
              <a:ext cx="125110" cy="683135"/>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sp>
        <p:sp>
          <p:nvSpPr>
            <p:cNvPr id="328" name="Google Shape;328;p26"/>
            <p:cNvSpPr/>
            <p:nvPr/>
          </p:nvSpPr>
          <p:spPr>
            <a:xfrm>
              <a:off x="779563" y="336002"/>
              <a:ext cx="1444524" cy="683135"/>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sp>
        <p:sp>
          <p:nvSpPr>
            <p:cNvPr id="329" name="Google Shape;329;p26"/>
            <p:cNvSpPr/>
            <p:nvPr/>
          </p:nvSpPr>
          <p:spPr>
            <a:xfrm>
              <a:off x="1603362" y="241"/>
              <a:ext cx="1241450" cy="335761"/>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6"/>
            <p:cNvSpPr txBox="1"/>
            <p:nvPr/>
          </p:nvSpPr>
          <p:spPr>
            <a:xfrm>
              <a:off x="1603362" y="241"/>
              <a:ext cx="1241450" cy="335761"/>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Zarządzający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15"/>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Mistrz rzemieślnik</a:t>
              </a:r>
              <a:endParaRPr sz="900" b="0" i="0" u="none" strike="noStrike" cap="none">
                <a:solidFill>
                  <a:srgbClr val="FFFFFF"/>
                </a:solidFill>
                <a:latin typeface="Calibri"/>
                <a:ea typeface="Calibri"/>
                <a:cs typeface="Calibri"/>
                <a:sym typeface="Calibri"/>
              </a:endParaRPr>
            </a:p>
          </p:txBody>
        </p:sp>
        <p:sp>
          <p:nvSpPr>
            <p:cNvPr id="331" name="Google Shape;331;p26"/>
            <p:cNvSpPr/>
            <p:nvPr/>
          </p:nvSpPr>
          <p:spPr>
            <a:xfrm>
              <a:off x="161926" y="1019138"/>
              <a:ext cx="1235272" cy="371269"/>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6"/>
            <p:cNvSpPr txBox="1"/>
            <p:nvPr/>
          </p:nvSpPr>
          <p:spPr>
            <a:xfrm>
              <a:off x="161926" y="1019138"/>
              <a:ext cx="1235272" cy="3712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Projektant</a:t>
              </a:r>
              <a:endParaRPr sz="1400" b="0" i="0" u="none" strike="noStrike" cap="none">
                <a:solidFill>
                  <a:srgbClr val="000000"/>
                </a:solidFill>
                <a:latin typeface="Arial"/>
                <a:ea typeface="Arial"/>
                <a:cs typeface="Arial"/>
                <a:sym typeface="Arial"/>
              </a:endParaRPr>
            </a:p>
          </p:txBody>
        </p:sp>
        <p:sp>
          <p:nvSpPr>
            <p:cNvPr id="333" name="Google Shape;333;p26"/>
            <p:cNvSpPr/>
            <p:nvPr/>
          </p:nvSpPr>
          <p:spPr>
            <a:xfrm>
              <a:off x="1553132" y="1019138"/>
              <a:ext cx="1091688" cy="371269"/>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6"/>
            <p:cNvSpPr txBox="1"/>
            <p:nvPr/>
          </p:nvSpPr>
          <p:spPr>
            <a:xfrm>
              <a:off x="1553132" y="1019138"/>
              <a:ext cx="1091688" cy="3712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Rzemieślnik</a:t>
              </a:r>
              <a:endParaRPr sz="1400" b="0" i="0" u="none" strike="noStrike" cap="none">
                <a:solidFill>
                  <a:srgbClr val="000000"/>
                </a:solidFill>
                <a:latin typeface="Arial"/>
                <a:ea typeface="Arial"/>
                <a:cs typeface="Arial"/>
                <a:sym typeface="Arial"/>
              </a:endParaRPr>
            </a:p>
          </p:txBody>
        </p:sp>
        <p:sp>
          <p:nvSpPr>
            <p:cNvPr id="335" name="Google Shape;335;p26"/>
            <p:cNvSpPr/>
            <p:nvPr/>
          </p:nvSpPr>
          <p:spPr>
            <a:xfrm>
              <a:off x="2800754" y="1019138"/>
              <a:ext cx="1485493" cy="371269"/>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6"/>
            <p:cNvSpPr txBox="1"/>
            <p:nvPr/>
          </p:nvSpPr>
          <p:spPr>
            <a:xfrm>
              <a:off x="2800754" y="1019138"/>
              <a:ext cx="1485493" cy="3712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Rzemieślnik</a:t>
              </a:r>
              <a:endParaRPr sz="1400" b="0" i="0" u="none" strike="noStrike" cap="none">
                <a:solidFill>
                  <a:srgbClr val="000000"/>
                </a:solidFill>
                <a:latin typeface="Arial"/>
                <a:ea typeface="Arial"/>
                <a:cs typeface="Arial"/>
                <a:sym typeface="Arial"/>
              </a:endParaRPr>
            </a:p>
          </p:txBody>
        </p:sp>
        <p:sp>
          <p:nvSpPr>
            <p:cNvPr id="337" name="Google Shape;337;p26"/>
            <p:cNvSpPr/>
            <p:nvPr/>
          </p:nvSpPr>
          <p:spPr>
            <a:xfrm>
              <a:off x="982027" y="491936"/>
              <a:ext cx="1164093" cy="371269"/>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6"/>
            <p:cNvSpPr txBox="1"/>
            <p:nvPr/>
          </p:nvSpPr>
          <p:spPr>
            <a:xfrm>
              <a:off x="982027" y="491936"/>
              <a:ext cx="1164093" cy="371269"/>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ES" sz="900" b="0" i="0" u="none" strike="noStrike" cap="none">
                  <a:solidFill>
                    <a:srgbClr val="FFFFFF"/>
                  </a:solidFill>
                  <a:latin typeface="Calibri"/>
                  <a:ea typeface="Calibri"/>
                  <a:cs typeface="Calibri"/>
                  <a:sym typeface="Calibri"/>
                </a:rPr>
                <a:t>Księgowość i finanse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Zarządzanie</a:t>
            </a:r>
            <a:endParaRPr/>
          </a:p>
        </p:txBody>
      </p:sp>
      <p:sp>
        <p:nvSpPr>
          <p:cNvPr id="344" name="Google Shape;344;p27"/>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45" name="Google Shape;345;p27"/>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46" name="Google Shape;346;p27"/>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47" name="Google Shape;347;p27"/>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48" name="Google Shape;348;p27"/>
          <p:cNvSpPr txBox="1">
            <a:spLocks noGrp="1"/>
          </p:cNvSpPr>
          <p:nvPr>
            <p:ph type="body" idx="1"/>
          </p:nvPr>
        </p:nvSpPr>
        <p:spPr>
          <a:xfrm>
            <a:off x="133464" y="1109129"/>
            <a:ext cx="8733300" cy="3123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s-ES" sz="1600"/>
              <a:t>W każdej organizacji zarządzanie jest niezbędne dla zapewnienia koordynacji i osiągnięcia celów.</a:t>
            </a:r>
            <a:endParaRPr sz="1600"/>
          </a:p>
          <a:p>
            <a:pPr marL="457200" lvl="0" indent="-317500" algn="l" rtl="0">
              <a:lnSpc>
                <a:spcPct val="115000"/>
              </a:lnSpc>
              <a:spcBef>
                <a:spcPts val="0"/>
              </a:spcBef>
              <a:spcAft>
                <a:spcPts val="0"/>
              </a:spcAft>
              <a:buSzPts val="1400"/>
              <a:buChar char="●"/>
            </a:pPr>
            <a:r>
              <a:rPr lang="es-ES" sz="1600"/>
              <a:t>Kierownictwo w mikroprzedsiębiorstwach zwykle obejmuje wszystkie czynności zarządcze. Kierownictwo najczęściej przejmowane jest przez mistrza rzemieślnika, a struktura przedsiębiorstwa jest prosta - nie ma wielu szczebli zarządczych, ani profesjonalnych menedżerów zarządzających poszczególnymi obszarami funkcjonalnymi.</a:t>
            </a:r>
            <a:r>
              <a:rPr lang="es-ES" sz="1100">
                <a:solidFill>
                  <a:schemeClr val="dk1"/>
                </a:solidFill>
                <a:latin typeface="Trebuchet MS"/>
                <a:ea typeface="Trebuchet MS"/>
                <a:cs typeface="Trebuchet MS"/>
                <a:sym typeface="Trebuchet MS"/>
              </a:rPr>
              <a:t>  </a:t>
            </a:r>
            <a:endParaRPr sz="1100">
              <a:solidFill>
                <a:schemeClr val="dk1"/>
              </a:solidFill>
              <a:latin typeface="Trebuchet MS"/>
              <a:ea typeface="Trebuchet MS"/>
              <a:cs typeface="Trebuchet MS"/>
              <a:sym typeface="Trebuchet MS"/>
            </a:endParaRPr>
          </a:p>
          <a:p>
            <a:pPr marL="457200" lvl="0" indent="-317500" algn="l" rtl="0">
              <a:lnSpc>
                <a:spcPct val="115000"/>
              </a:lnSpc>
              <a:spcBef>
                <a:spcPts val="0"/>
              </a:spcBef>
              <a:spcAft>
                <a:spcPts val="0"/>
              </a:spcAft>
              <a:buSzPts val="1400"/>
              <a:buChar char="●"/>
            </a:pPr>
            <a:r>
              <a:rPr lang="es-ES" sz="1600"/>
              <a:t>Zarządzanie polega na planowaniu, organizowaniu, kierowaniu wynikami i kontrolowaniu ludzi, tak aby:</a:t>
            </a:r>
            <a:endParaRPr sz="1100">
              <a:solidFill>
                <a:schemeClr val="dk1"/>
              </a:solidFill>
              <a:latin typeface="Trebuchet MS"/>
              <a:ea typeface="Trebuchet MS"/>
              <a:cs typeface="Trebuchet MS"/>
              <a:sym typeface="Trebuchet MS"/>
            </a:endParaRPr>
          </a:p>
          <a:p>
            <a:pPr marL="914400" lvl="1" indent="-304800" algn="l" rtl="0">
              <a:lnSpc>
                <a:spcPct val="115000"/>
              </a:lnSpc>
              <a:spcBef>
                <a:spcPts val="0"/>
              </a:spcBef>
              <a:spcAft>
                <a:spcPts val="0"/>
              </a:spcAft>
              <a:buSzPts val="1200"/>
              <a:buChar char="○"/>
            </a:pPr>
            <a:r>
              <a:rPr lang="es-ES" sz="1200"/>
              <a:t>ustalić plany (cele, strategie, działania)</a:t>
            </a:r>
            <a:endParaRPr sz="1200"/>
          </a:p>
          <a:p>
            <a:pPr marL="914400" lvl="1" indent="-304800" algn="l" rtl="0">
              <a:lnSpc>
                <a:spcPct val="115000"/>
              </a:lnSpc>
              <a:spcBef>
                <a:spcPts val="0"/>
              </a:spcBef>
              <a:spcAft>
                <a:spcPts val="0"/>
              </a:spcAft>
              <a:buSzPts val="1200"/>
              <a:buChar char="○"/>
            </a:pPr>
            <a:r>
              <a:rPr lang="es-ES" sz="1200"/>
              <a:t>określić dostępne zasoby (obszary pracy, ludzie, zadania, obowiązki)</a:t>
            </a:r>
            <a:endParaRPr sz="1200"/>
          </a:p>
          <a:p>
            <a:pPr marL="914400" lvl="1" indent="-304800" algn="l" rtl="0">
              <a:lnSpc>
                <a:spcPct val="115000"/>
              </a:lnSpc>
              <a:spcBef>
                <a:spcPts val="0"/>
              </a:spcBef>
              <a:spcAft>
                <a:spcPts val="0"/>
              </a:spcAft>
              <a:buSzPts val="1200"/>
              <a:buChar char="○"/>
            </a:pPr>
            <a:r>
              <a:rPr lang="es-ES" sz="1200"/>
              <a:t>motywować pracowników i zwiększać wydajność ich pracy (przywództwo, zarządzanie zespołem, komunikowanie się, motywowanie) i</a:t>
            </a:r>
            <a:endParaRPr sz="1200"/>
          </a:p>
          <a:p>
            <a:pPr marL="914400" lvl="1" indent="-304800" algn="l" rtl="0">
              <a:lnSpc>
                <a:spcPct val="115000"/>
              </a:lnSpc>
              <a:spcBef>
                <a:spcPts val="0"/>
              </a:spcBef>
              <a:spcAft>
                <a:spcPts val="0"/>
              </a:spcAft>
              <a:buSzPts val="1200"/>
              <a:buChar char="○"/>
            </a:pPr>
            <a:r>
              <a:rPr lang="es-ES" sz="1200"/>
              <a:t>monitorować proces - sprawdzać, czy osiągane wyniki są zgodne z planem (kontrola i korekta odchyleń od celów).</a:t>
            </a:r>
            <a:endParaRPr sz="1200"/>
          </a:p>
          <a:p>
            <a:pPr marL="596900" lvl="1" indent="0" algn="l" rtl="0">
              <a:lnSpc>
                <a:spcPct val="115000"/>
              </a:lnSpc>
              <a:spcBef>
                <a:spcPts val="1000"/>
              </a:spcBef>
              <a:spcAft>
                <a:spcPts val="0"/>
              </a:spcAft>
              <a:buSzPts val="1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Kontrola</a:t>
            </a:r>
            <a:endParaRPr/>
          </a:p>
        </p:txBody>
      </p:sp>
      <p:sp>
        <p:nvSpPr>
          <p:cNvPr id="354" name="Google Shape;354;p28"/>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55" name="Google Shape;355;p28"/>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56" name="Google Shape;356;p28"/>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57" name="Google Shape;357;p28"/>
          <p:cNvSpPr txBox="1"/>
          <p:nvPr/>
        </p:nvSpPr>
        <p:spPr>
          <a:xfrm>
            <a:off x="432450" y="206156"/>
            <a:ext cx="4139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58" name="Google Shape;358;p28"/>
          <p:cNvSpPr txBox="1">
            <a:spLocks noGrp="1"/>
          </p:cNvSpPr>
          <p:nvPr>
            <p:ph type="body" idx="1"/>
          </p:nvPr>
        </p:nvSpPr>
        <p:spPr>
          <a:xfrm>
            <a:off x="609600" y="1381108"/>
            <a:ext cx="7689272" cy="3123651"/>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s-ES" sz="1600"/>
              <a:t>Kontrola to funkcja kierownicza, której celem jest zapewnienie, że ​​firma realizuje swoje cele zgodnie z planem.</a:t>
            </a:r>
            <a:endParaRPr sz="1600"/>
          </a:p>
          <a:p>
            <a:pPr marL="228600" lvl="0" indent="0" algn="l" rtl="0">
              <a:lnSpc>
                <a:spcPct val="115000"/>
              </a:lnSpc>
              <a:spcBef>
                <a:spcPts val="1000"/>
              </a:spcBef>
              <a:spcAft>
                <a:spcPts val="0"/>
              </a:spcAft>
              <a:buSzPts val="1400"/>
              <a:buNone/>
            </a:pPr>
            <a:r>
              <a:rPr lang="es-ES" sz="1600"/>
              <a:t>Obejmuje następujące działania: </a:t>
            </a:r>
            <a:endParaRPr sz="1100">
              <a:solidFill>
                <a:schemeClr val="dk1"/>
              </a:solidFill>
              <a:latin typeface="Trebuchet MS"/>
              <a:ea typeface="Trebuchet MS"/>
              <a:cs typeface="Trebuchet MS"/>
              <a:sym typeface="Trebuchet MS"/>
            </a:endParaRPr>
          </a:p>
          <a:p>
            <a:pPr marL="914400" lvl="0" indent="-298450" algn="l" rtl="0">
              <a:lnSpc>
                <a:spcPct val="115000"/>
              </a:lnSpc>
              <a:spcBef>
                <a:spcPts val="1000"/>
              </a:spcBef>
              <a:spcAft>
                <a:spcPts val="0"/>
              </a:spcAft>
              <a:buClr>
                <a:schemeClr val="dk1"/>
              </a:buClr>
              <a:buSzPts val="1100"/>
              <a:buFont typeface="Trebuchet MS"/>
              <a:buChar char="●"/>
            </a:pPr>
            <a:r>
              <a:rPr lang="es-ES" sz="1600"/>
              <a:t>śledzenie i weryfikacja obserwowanych wyników działalności</a:t>
            </a:r>
            <a:endParaRPr sz="1600"/>
          </a:p>
          <a:p>
            <a:pPr marL="914400" lvl="0" indent="-298450" algn="l" rtl="0">
              <a:lnSpc>
                <a:spcPct val="115000"/>
              </a:lnSpc>
              <a:spcBef>
                <a:spcPts val="0"/>
              </a:spcBef>
              <a:spcAft>
                <a:spcPts val="0"/>
              </a:spcAft>
              <a:buClr>
                <a:schemeClr val="dk1"/>
              </a:buClr>
              <a:buSzPts val="1100"/>
              <a:buFont typeface="Trebuchet MS"/>
              <a:buChar char="●"/>
            </a:pPr>
            <a:r>
              <a:rPr lang="es-ES" sz="1600"/>
              <a:t>porównywanie osiąganych wyników z zakładanymi celami</a:t>
            </a:r>
            <a:endParaRPr sz="1600"/>
          </a:p>
          <a:p>
            <a:pPr marL="914400" lvl="0" indent="-298450" algn="l" rtl="0">
              <a:lnSpc>
                <a:spcPct val="115000"/>
              </a:lnSpc>
              <a:spcBef>
                <a:spcPts val="0"/>
              </a:spcBef>
              <a:spcAft>
                <a:spcPts val="0"/>
              </a:spcAft>
              <a:buClr>
                <a:schemeClr val="dk1"/>
              </a:buClr>
              <a:buSzPts val="1100"/>
              <a:buFont typeface="Trebuchet MS"/>
              <a:buChar char="●"/>
            </a:pPr>
            <a:r>
              <a:rPr lang="es-ES" sz="1600"/>
              <a:t>określenie poziomu odchylenia wyników od realizowanego planu</a:t>
            </a:r>
            <a:endParaRPr sz="1600"/>
          </a:p>
          <a:p>
            <a:pPr marL="914400" lvl="0" indent="-298450" algn="l" rtl="0">
              <a:lnSpc>
                <a:spcPct val="115000"/>
              </a:lnSpc>
              <a:spcBef>
                <a:spcPts val="0"/>
              </a:spcBef>
              <a:spcAft>
                <a:spcPts val="0"/>
              </a:spcAft>
              <a:buClr>
                <a:schemeClr val="dk1"/>
              </a:buClr>
              <a:buSzPts val="1100"/>
              <a:buFont typeface="Trebuchet MS"/>
              <a:buChar char="●"/>
            </a:pPr>
            <a:r>
              <a:rPr lang="es-ES" sz="1600"/>
              <a:t>podejmowanie działań naprawczych w celu minimalizacji niepożądanych odchyleń</a:t>
            </a:r>
            <a:endParaRPr sz="1600"/>
          </a:p>
          <a:p>
            <a:pPr marL="596900" lvl="1" indent="0" algn="l" rtl="0">
              <a:lnSpc>
                <a:spcPct val="115000"/>
              </a:lnSpc>
              <a:spcBef>
                <a:spcPts val="1000"/>
              </a:spcBef>
              <a:spcAft>
                <a:spcPts val="0"/>
              </a:spcAft>
              <a:buSzPts val="1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Wskaźniki </a:t>
            </a:r>
            <a:endParaRPr/>
          </a:p>
        </p:txBody>
      </p:sp>
      <p:sp>
        <p:nvSpPr>
          <p:cNvPr id="364" name="Google Shape;364;p29"/>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365" name="Google Shape;365;p29"/>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66" name="Google Shape;366;p29"/>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67" name="Google Shape;367;p29"/>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368" name="Google Shape;368;p29"/>
          <p:cNvSpPr txBox="1">
            <a:spLocks noGrp="1"/>
          </p:cNvSpPr>
          <p:nvPr>
            <p:ph type="body" idx="1"/>
          </p:nvPr>
        </p:nvSpPr>
        <p:spPr>
          <a:xfrm>
            <a:off x="665018" y="1228708"/>
            <a:ext cx="7689300" cy="3123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Kontrola prowadzona jest z wykorzystaniem kluczowych wskaźników efektywności (KPI - ang. Key Performance Indicators), są to miary postępu działalności gospodarczej</a:t>
            </a:r>
            <a:endParaRPr sz="1600"/>
          </a:p>
          <a:p>
            <a:pPr marL="457200" lvl="0" indent="-317500" algn="l" rtl="0">
              <a:lnSpc>
                <a:spcPct val="115000"/>
              </a:lnSpc>
              <a:spcBef>
                <a:spcPts val="1000"/>
              </a:spcBef>
              <a:spcAft>
                <a:spcPts val="0"/>
              </a:spcAft>
              <a:buSzPts val="1400"/>
              <a:buChar char="●"/>
            </a:pPr>
            <a:r>
              <a:rPr lang="es-ES" sz="1600"/>
              <a:t>Przykłady: wielkości sprzedaży, wskaźniki dochodów, zadłużenia, obrotu produktem, średniego czasu sprzedaży, kosztów produkcji, kosztów godzinowych personelu itp.</a:t>
            </a:r>
            <a:endParaRPr/>
          </a:p>
          <a:p>
            <a:pPr marL="457200" lvl="0" indent="-317500" algn="l" rtl="0">
              <a:lnSpc>
                <a:spcPct val="115000"/>
              </a:lnSpc>
              <a:spcBef>
                <a:spcPts val="1000"/>
              </a:spcBef>
              <a:spcAft>
                <a:spcPts val="1000"/>
              </a:spcAft>
              <a:buSzPts val="1400"/>
              <a:buChar char="●"/>
            </a:pPr>
            <a:r>
              <a:rPr lang="es-ES" sz="1600"/>
              <a:t>Wiedza o tym, jak ustalić najbardziej odpowiednie wskaźniki dla naszej działalności rzemieślniczej jest niezbędna i wymaga dobrej znajomości procesów pracy oraz dobrego zrozumienia tego, co sprawia, że ​​organizacja odnosi sukces lub porażkę, czyli jakie są kluczowe czynniki sukcesu w biznesie.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txBox="1">
            <a:spLocks noGrp="1"/>
          </p:cNvSpPr>
          <p:nvPr>
            <p:ph type="title"/>
          </p:nvPr>
        </p:nvSpPr>
        <p:spPr>
          <a:xfrm>
            <a:off x="916125" y="1219525"/>
            <a:ext cx="7138200" cy="120502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s-ES" sz="6000">
                <a:solidFill>
                  <a:srgbClr val="E06666"/>
                </a:solidFill>
                <a:latin typeface="Cambria"/>
                <a:ea typeface="Cambria"/>
                <a:cs typeface="Cambria"/>
                <a:sym typeface="Cambria"/>
              </a:rPr>
              <a:t>DZIĘKUJEMY!</a:t>
            </a:r>
            <a:endParaRPr sz="6000" b="0">
              <a:latin typeface="Cambria"/>
              <a:ea typeface="Cambria"/>
              <a:cs typeface="Cambria"/>
              <a:sym typeface="Cambria"/>
            </a:endParaRPr>
          </a:p>
        </p:txBody>
      </p:sp>
      <p:sp>
        <p:nvSpPr>
          <p:cNvPr id="374" name="Google Shape;374;p30"/>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 name="Google Shape;375;p30"/>
          <p:cNvPicPr preferRelativeResize="0"/>
          <p:nvPr/>
        </p:nvPicPr>
        <p:blipFill rotWithShape="1">
          <a:blip r:embed="rId3">
            <a:alphaModFix/>
          </a:blip>
          <a:srcRect/>
          <a:stretch/>
        </p:blipFill>
        <p:spPr>
          <a:xfrm>
            <a:off x="311368" y="78555"/>
            <a:ext cx="1787596" cy="884336"/>
          </a:xfrm>
          <a:prstGeom prst="rect">
            <a:avLst/>
          </a:prstGeom>
          <a:noFill/>
          <a:ln>
            <a:noFill/>
          </a:ln>
        </p:spPr>
      </p:pic>
      <p:pic>
        <p:nvPicPr>
          <p:cNvPr id="376" name="Google Shape;376;p30"/>
          <p:cNvPicPr preferRelativeResize="0"/>
          <p:nvPr/>
        </p:nvPicPr>
        <p:blipFill rotWithShape="1">
          <a:blip r:embed="rId4">
            <a:alphaModFix/>
          </a:blip>
          <a:src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a:stretch/>
        </p:blipFill>
        <p:spPr>
          <a:xfrm>
            <a:off x="7065975" y="133125"/>
            <a:ext cx="1913926" cy="416680"/>
          </a:xfrm>
          <a:prstGeom prst="rect">
            <a:avLst/>
          </a:prstGeom>
          <a:noFill/>
          <a:ln>
            <a:noFill/>
          </a:ln>
        </p:spPr>
      </p:pic>
      <p:sp>
        <p:nvSpPr>
          <p:cNvPr id="198" name="Google Shape;198;p15"/>
          <p:cNvSpPr txBox="1">
            <a:spLocks noGrp="1"/>
          </p:cNvSpPr>
          <p:nvPr>
            <p:ph type="title"/>
          </p:nvPr>
        </p:nvSpPr>
        <p:spPr>
          <a:xfrm>
            <a:off x="1503218" y="1246220"/>
            <a:ext cx="6229425" cy="158643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s-ES" sz="3200" b="0">
                <a:solidFill>
                  <a:srgbClr val="E06666"/>
                </a:solidFill>
                <a:latin typeface="Cambria"/>
                <a:ea typeface="Cambria"/>
                <a:cs typeface="Cambria"/>
                <a:sym typeface="Cambria"/>
              </a:rPr>
              <a:t>Moduł 2 </a:t>
            </a:r>
            <a:br>
              <a:rPr lang="es-ES" sz="3200" b="0">
                <a:solidFill>
                  <a:srgbClr val="E06666"/>
                </a:solidFill>
                <a:latin typeface="Cambria"/>
                <a:ea typeface="Cambria"/>
                <a:cs typeface="Cambria"/>
                <a:sym typeface="Cambria"/>
              </a:rPr>
            </a:br>
            <a:r>
              <a:rPr lang="es-ES" sz="3200" b="0">
                <a:solidFill>
                  <a:srgbClr val="E06666"/>
                </a:solidFill>
                <a:latin typeface="Cambria"/>
                <a:ea typeface="Cambria"/>
                <a:cs typeface="Cambria"/>
                <a:sym typeface="Cambria"/>
              </a:rPr>
              <a:t>STRATEGIA DLA START-UPÓW I PRZEDSIĘBIORCÓW Z SEKTORA SZTUKI I RZEMIOSŁ ARTYSTYCZNYCH </a:t>
            </a:r>
            <a:endParaRPr sz="3200" b="0">
              <a:solidFill>
                <a:schemeClr val="dk1"/>
              </a:solidFill>
              <a:latin typeface="Cambria"/>
              <a:ea typeface="Cambria"/>
              <a:cs typeface="Cambria"/>
              <a:sym typeface="Cambria"/>
            </a:endParaRPr>
          </a:p>
          <a:p>
            <a:pPr marL="0" lvl="0" indent="0" algn="ctr" rtl="0">
              <a:lnSpc>
                <a:spcPct val="100000"/>
              </a:lnSpc>
              <a:spcBef>
                <a:spcPts val="0"/>
              </a:spcBef>
              <a:spcAft>
                <a:spcPts val="0"/>
              </a:spcAft>
              <a:buSzPts val="3600"/>
              <a:buNone/>
            </a:pPr>
            <a:endParaRPr sz="3200" b="0">
              <a:solidFill>
                <a:srgbClr val="E06666"/>
              </a:solidFill>
              <a:latin typeface="Cambria"/>
              <a:ea typeface="Cambria"/>
              <a:cs typeface="Cambria"/>
              <a:sym typeface="Cambria"/>
            </a:endParaRPr>
          </a:p>
        </p:txBody>
      </p:sp>
      <p:sp>
        <p:nvSpPr>
          <p:cNvPr id="199" name="Google Shape;199;p15"/>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00" name="Google Shape;200;p15"/>
          <p:cNvPicPr preferRelativeResize="0"/>
          <p:nvPr/>
        </p:nvPicPr>
        <p:blipFill rotWithShape="1">
          <a:blip r:embed="rId4">
            <a:alphaModFix/>
          </a:blip>
          <a:src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06809" y="1282730"/>
            <a:ext cx="6506264" cy="230423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b="0">
                <a:solidFill>
                  <a:srgbClr val="F24F4F"/>
                </a:solidFill>
                <a:latin typeface="Cambria"/>
                <a:ea typeface="Cambria"/>
                <a:cs typeface="Cambria"/>
                <a:sym typeface="Cambria"/>
              </a:rPr>
              <a:t>CZĘŚĆ 1</a:t>
            </a:r>
            <a:br>
              <a:rPr lang="es-ES" b="0">
                <a:solidFill>
                  <a:srgbClr val="F24F4F"/>
                </a:solidFill>
                <a:latin typeface="Cambria"/>
                <a:ea typeface="Cambria"/>
                <a:cs typeface="Cambria"/>
                <a:sym typeface="Cambria"/>
              </a:rPr>
            </a:br>
            <a:r>
              <a:rPr lang="es-ES" b="0">
                <a:solidFill>
                  <a:srgbClr val="F24F4F"/>
                </a:solidFill>
                <a:latin typeface="Cambria"/>
                <a:ea typeface="Cambria"/>
                <a:cs typeface="Cambria"/>
                <a:sym typeface="Cambria"/>
              </a:rPr>
              <a:t>Model biznesowy, plan biznesowy, projektowanie organizacyjne</a:t>
            </a:r>
            <a:r>
              <a:rPr lang="es-ES" sz="1100">
                <a:solidFill>
                  <a:schemeClr val="dk1"/>
                </a:solidFill>
                <a:latin typeface="Calibri"/>
                <a:ea typeface="Calibri"/>
                <a:cs typeface="Calibri"/>
                <a:sym typeface="Calibri"/>
              </a:rPr>
              <a:t> </a:t>
            </a:r>
            <a:endParaRPr b="0">
              <a:solidFill>
                <a:srgbClr val="F24F4F"/>
              </a:solidFill>
              <a:latin typeface="Cambria"/>
              <a:ea typeface="Cambria"/>
              <a:cs typeface="Cambria"/>
              <a:sym typeface="Cambria"/>
            </a:endParaRPr>
          </a:p>
        </p:txBody>
      </p:sp>
      <p:sp>
        <p:nvSpPr>
          <p:cNvPr id="206" name="Google Shape;206;p16"/>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07" name="Google Shape;207;p16"/>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08" name="Google Shape;208;p16"/>
          <p:cNvPicPr preferRelativeResize="0"/>
          <p:nvPr/>
        </p:nvPicPr>
        <p:blipFill rotWithShape="1">
          <a:blip r:embed="rId3">
            <a:alphaModFix/>
          </a:blip>
          <a:srcRect/>
          <a:stretch/>
        </p:blipFill>
        <p:spPr>
          <a:xfrm>
            <a:off x="5208950" y="-12"/>
            <a:ext cx="1715527" cy="815400"/>
          </a:xfrm>
          <a:prstGeom prst="rect">
            <a:avLst/>
          </a:prstGeom>
          <a:noFill/>
          <a:ln>
            <a:noFill/>
          </a:ln>
        </p:spPr>
      </p:pic>
      <p:pic>
        <p:nvPicPr>
          <p:cNvPr id="209" name="Google Shape;209;p16"/>
          <p:cNvPicPr preferRelativeResize="0"/>
          <p:nvPr/>
        </p:nvPicPr>
        <p:blipFill rotWithShape="1">
          <a:blip r:embed="rId4">
            <a:alphaModFix/>
          </a:blip>
          <a:srcRect/>
          <a:stretch/>
        </p:blipFill>
        <p:spPr>
          <a:xfrm>
            <a:off x="7065975" y="133125"/>
            <a:ext cx="1913926" cy="416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1100458" y="325683"/>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Cele uczenia</a:t>
            </a:r>
            <a:endParaRPr>
              <a:solidFill>
                <a:srgbClr val="F24F4F"/>
              </a:solidFill>
              <a:latin typeface="Cambria"/>
              <a:ea typeface="Cambria"/>
              <a:cs typeface="Cambria"/>
              <a:sym typeface="Cambria"/>
            </a:endParaRPr>
          </a:p>
        </p:txBody>
      </p:sp>
      <p:sp>
        <p:nvSpPr>
          <p:cNvPr id="215" name="Google Shape;215;p17"/>
          <p:cNvSpPr txBox="1">
            <a:spLocks noGrp="1"/>
          </p:cNvSpPr>
          <p:nvPr>
            <p:ph type="body" idx="1"/>
          </p:nvPr>
        </p:nvSpPr>
        <p:spPr>
          <a:xfrm>
            <a:off x="809345" y="1696116"/>
            <a:ext cx="7613100" cy="22122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sz="1600"/>
              <a:t>Uczestnik wie jak przedstawić pomysł biznesowy </a:t>
            </a:r>
            <a:endParaRPr sz="1600"/>
          </a:p>
          <a:p>
            <a:pPr marL="457200" marR="0" lvl="0" indent="-317500" algn="l" rtl="0">
              <a:lnSpc>
                <a:spcPct val="115000"/>
              </a:lnSpc>
              <a:spcBef>
                <a:spcPts val="0"/>
              </a:spcBef>
              <a:spcAft>
                <a:spcPts val="0"/>
              </a:spcAft>
              <a:buSzPts val="1400"/>
              <a:buChar char="●"/>
            </a:pPr>
            <a:r>
              <a:rPr lang="es-ES" sz="1600"/>
              <a:t>Uczestnik zna poszczególne element zawarte w szablonie modelu biznesowego </a:t>
            </a:r>
            <a:endParaRPr sz="1600"/>
          </a:p>
          <a:p>
            <a:pPr marL="457200" marR="0" lvl="0" indent="-317500" algn="l" rtl="0">
              <a:lnSpc>
                <a:spcPct val="115000"/>
              </a:lnSpc>
              <a:spcBef>
                <a:spcPts val="0"/>
              </a:spcBef>
              <a:spcAft>
                <a:spcPts val="0"/>
              </a:spcAft>
              <a:buSzPts val="1400"/>
              <a:buChar char="●"/>
            </a:pPr>
            <a:r>
              <a:rPr lang="es-ES" sz="1600"/>
              <a:t>Uczestnik wykorzystuje metodologię projektowania szablonu modelu biznesowego na potrzeby rozwoju własnej działalności gospodarczej </a:t>
            </a:r>
            <a:endParaRPr sz="1600"/>
          </a:p>
          <a:p>
            <a:pPr marL="457200" marR="0" lvl="0" indent="-317500" algn="l" rtl="0">
              <a:lnSpc>
                <a:spcPct val="115000"/>
              </a:lnSpc>
              <a:spcBef>
                <a:spcPts val="0"/>
              </a:spcBef>
              <a:spcAft>
                <a:spcPts val="0"/>
              </a:spcAft>
              <a:buSzPts val="1400"/>
              <a:buChar char="●"/>
            </a:pPr>
            <a:r>
              <a:rPr lang="es-ES" sz="1600"/>
              <a:t>Uczestnik buduje podstawowy biznesowy plan strategiczny </a:t>
            </a:r>
            <a:endParaRPr sz="1600"/>
          </a:p>
          <a:p>
            <a:pPr marL="457200" marR="0" lvl="0" indent="-317500" algn="l" rtl="0">
              <a:lnSpc>
                <a:spcPct val="115000"/>
              </a:lnSpc>
              <a:spcBef>
                <a:spcPts val="0"/>
              </a:spcBef>
              <a:spcAft>
                <a:spcPts val="0"/>
              </a:spcAft>
              <a:buSzPts val="1400"/>
              <a:buChar char="●"/>
            </a:pPr>
            <a:r>
              <a:rPr lang="es-ES" sz="1600"/>
              <a:t>Uczestnik rozwija plany funkcjonalne i operacyjne wynikające z planu strategicznego </a:t>
            </a:r>
            <a:endParaRPr sz="1600"/>
          </a:p>
          <a:p>
            <a:pPr marL="457200" marR="0" lvl="0" indent="-317500" algn="l" rtl="0">
              <a:lnSpc>
                <a:spcPct val="115000"/>
              </a:lnSpc>
              <a:spcBef>
                <a:spcPts val="0"/>
              </a:spcBef>
              <a:spcAft>
                <a:spcPts val="0"/>
              </a:spcAft>
              <a:buSzPts val="1400"/>
              <a:buChar char="●"/>
            </a:pPr>
            <a:r>
              <a:rPr lang="es-ES" sz="1600"/>
              <a:t>Uczestnik projektuje schemat organizacyjny oraz podstawy procesu podejmowania decyzji w procesie zarządzania</a:t>
            </a:r>
            <a:r>
              <a:rPr lang="es-ES" sz="700" i="1">
                <a:solidFill>
                  <a:srgbClr val="808080"/>
                </a:solidFill>
                <a:latin typeface="Century Gothic"/>
                <a:ea typeface="Century Gothic"/>
                <a:cs typeface="Century Gothic"/>
                <a:sym typeface="Century Gothic"/>
              </a:rPr>
              <a:t> </a:t>
            </a:r>
            <a:endParaRPr sz="700" i="1">
              <a:solidFill>
                <a:srgbClr val="808080"/>
              </a:solidFill>
              <a:latin typeface="Century Gothic"/>
              <a:ea typeface="Century Gothic"/>
              <a:cs typeface="Century Gothic"/>
              <a:sym typeface="Century Gothic"/>
            </a:endParaRPr>
          </a:p>
          <a:p>
            <a:pPr marL="0" lvl="0" indent="0" algn="l" rtl="0">
              <a:lnSpc>
                <a:spcPct val="115000"/>
              </a:lnSpc>
              <a:spcBef>
                <a:spcPts val="0"/>
              </a:spcBef>
              <a:spcAft>
                <a:spcPts val="0"/>
              </a:spcAft>
              <a:buSzPts val="1400"/>
              <a:buNone/>
            </a:pPr>
            <a:endParaRPr/>
          </a:p>
          <a:p>
            <a:pPr marL="457200" lvl="0" indent="-228600" algn="l" rtl="0">
              <a:lnSpc>
                <a:spcPct val="115000"/>
              </a:lnSpc>
              <a:spcBef>
                <a:spcPts val="0"/>
              </a:spcBef>
              <a:spcAft>
                <a:spcPts val="0"/>
              </a:spcAft>
              <a:buSzPts val="1400"/>
              <a:buNone/>
            </a:pPr>
            <a:endParaRPr sz="1600"/>
          </a:p>
          <a:p>
            <a:pPr marL="457200" lvl="0" indent="-228600" algn="ctr" rtl="0">
              <a:lnSpc>
                <a:spcPct val="115000"/>
              </a:lnSpc>
              <a:spcBef>
                <a:spcPts val="0"/>
              </a:spcBef>
              <a:spcAft>
                <a:spcPts val="0"/>
              </a:spcAft>
              <a:buClr>
                <a:srgbClr val="666666"/>
              </a:buClr>
              <a:buSzPts val="1400"/>
              <a:buNone/>
            </a:pPr>
            <a:endParaRPr sz="1600"/>
          </a:p>
        </p:txBody>
      </p:sp>
      <p:sp>
        <p:nvSpPr>
          <p:cNvPr id="216" name="Google Shape;216;p17"/>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217" name="Google Shape;217;p17"/>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18" name="Google Shape;218;p17"/>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7065975" y="151705"/>
            <a:ext cx="1913926" cy="4166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992961" y="382571"/>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Szablon modelu biznesowego dla mikroprzedsiębiorców ART&amp;Craft</a:t>
            </a:r>
            <a:endParaRPr sz="3200">
              <a:solidFill>
                <a:srgbClr val="F24F4F"/>
              </a:solidFill>
              <a:latin typeface="Cambria"/>
              <a:ea typeface="Cambria"/>
              <a:cs typeface="Cambria"/>
              <a:sym typeface="Cambria"/>
            </a:endParaRPr>
          </a:p>
        </p:txBody>
      </p:sp>
      <p:sp>
        <p:nvSpPr>
          <p:cNvPr id="225" name="Google Shape;225;p18"/>
          <p:cNvSpPr txBox="1">
            <a:spLocks noGrp="1"/>
          </p:cNvSpPr>
          <p:nvPr>
            <p:ph type="body" idx="1"/>
          </p:nvPr>
        </p:nvSpPr>
        <p:spPr>
          <a:xfrm>
            <a:off x="464125" y="1453175"/>
            <a:ext cx="8263200" cy="2433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a:t>Każdy udany biznes opiera się na kluczowym pomyśle, jakim jest propozycja wartości skierowana na rynek w postaci produktu lub usługi.  Pomysł, który rozwiązuje problem klienta i za który klient jest skłonny zapłacić.</a:t>
            </a:r>
            <a:endParaRPr/>
          </a:p>
          <a:p>
            <a:pPr marL="457200" marR="0" lvl="0" indent="-317500" algn="l" rtl="0">
              <a:lnSpc>
                <a:spcPct val="115000"/>
              </a:lnSpc>
              <a:spcBef>
                <a:spcPts val="0"/>
              </a:spcBef>
              <a:spcAft>
                <a:spcPts val="0"/>
              </a:spcAft>
              <a:buSzPts val="1400"/>
              <a:buChar char="●"/>
            </a:pPr>
            <a:r>
              <a:rPr lang="es-ES"/>
              <a:t>Model biznesowy wyraża propozycję wartości, jaką firma wprowadza na rynek, i opisuje sposób, w jaki ta wartość jest tworzona, dystrybuowana i utrzymywana.</a:t>
            </a:r>
            <a:endParaRPr/>
          </a:p>
          <a:p>
            <a:pPr marL="457200" marR="0" lvl="0" indent="-317500" algn="l" rtl="0">
              <a:lnSpc>
                <a:spcPct val="115000"/>
              </a:lnSpc>
              <a:spcBef>
                <a:spcPts val="0"/>
              </a:spcBef>
              <a:spcAft>
                <a:spcPts val="0"/>
              </a:spcAft>
              <a:buSzPts val="1400"/>
              <a:buChar char="●"/>
            </a:pPr>
            <a:r>
              <a:rPr lang="es-ES"/>
              <a:t>Ważne jest, aby zastanowić się, jaka jest nasza konkretna propozycja wartości oraz jakie potrzeby i oczekiwania klientów staramy się spełnić</a:t>
            </a:r>
            <a:endParaRPr/>
          </a:p>
          <a:p>
            <a:pPr marL="457200" marR="0" lvl="0" indent="-317500" algn="l" rtl="0">
              <a:lnSpc>
                <a:spcPct val="115000"/>
              </a:lnSpc>
              <a:spcBef>
                <a:spcPts val="0"/>
              </a:spcBef>
              <a:spcAft>
                <a:spcPts val="0"/>
              </a:spcAft>
              <a:buSzPts val="1400"/>
              <a:buChar char="●"/>
            </a:pPr>
            <a:r>
              <a:rPr lang="es-ES"/>
              <a:t>W przypadku mikroprzedsiębiorstw Art &amp; Craft propozycja wartości musi obejmować artystyczne, rzemieślnicze lub tradycyjne atrybuty produktu, takie jak oryginalność, kreatywność, wartość dziedzictwa kulturowego, naturalność tworzywa lub procesu wytwarzania, oryginalne materiały, wiedzę przodków wykorzystywaną do jego opracowania itp.. Atrybuty te wyróżniają produkty i usługi z sektora rzemiosł artystycznych względem ich odpowiedników na rynkach przemysłowych. </a:t>
            </a:r>
            <a:endParaRPr/>
          </a:p>
          <a:p>
            <a:pPr marL="457200" lvl="0" indent="-228600" algn="l" rtl="0">
              <a:lnSpc>
                <a:spcPct val="115000"/>
              </a:lnSpc>
              <a:spcBef>
                <a:spcPts val="0"/>
              </a:spcBef>
              <a:spcAft>
                <a:spcPts val="0"/>
              </a:spcAft>
              <a:buSzPts val="1400"/>
              <a:buNone/>
            </a:pPr>
            <a:endParaRPr/>
          </a:p>
        </p:txBody>
      </p:sp>
      <p:sp>
        <p:nvSpPr>
          <p:cNvPr id="226" name="Google Shape;226;p18"/>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27" name="Google Shape;227;p18"/>
          <p:cNvPicPr preferRelativeResize="0"/>
          <p:nvPr/>
        </p:nvPicPr>
        <p:blipFill rotWithShape="1">
          <a:blip r:embed="rId3">
            <a:alphaModFix/>
          </a:blip>
          <a:srcRect/>
          <a:stretch/>
        </p:blipFill>
        <p:spPr>
          <a:xfrm>
            <a:off x="7380896" y="4303643"/>
            <a:ext cx="1599006" cy="767121"/>
          </a:xfrm>
          <a:prstGeom prst="rect">
            <a:avLst/>
          </a:prstGeom>
          <a:noFill/>
          <a:ln>
            <a:noFill/>
          </a:ln>
        </p:spPr>
      </p:pic>
      <p:pic>
        <p:nvPicPr>
          <p:cNvPr id="228" name="Google Shape;228;p18"/>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29" name="Google Shape;229;p18"/>
          <p:cNvSpPr txBox="1"/>
          <p:nvPr/>
        </p:nvSpPr>
        <p:spPr>
          <a:xfrm>
            <a:off x="321613" y="89141"/>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574964" y="394855"/>
            <a:ext cx="7551322" cy="89892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s-ES" sz="3200">
                <a:solidFill>
                  <a:srgbClr val="F24F4F"/>
                </a:solidFill>
                <a:latin typeface="Cambria"/>
                <a:ea typeface="Cambria"/>
                <a:cs typeface="Cambria"/>
                <a:sym typeface="Cambria"/>
              </a:rPr>
              <a:t>Potrzeby rynkowe i grupa docelowa</a:t>
            </a:r>
            <a:endParaRPr sz="3200" b="1">
              <a:solidFill>
                <a:srgbClr val="F24F4F"/>
              </a:solidFill>
              <a:latin typeface="Cambria"/>
              <a:ea typeface="Cambria"/>
              <a:cs typeface="Cambria"/>
              <a:sym typeface="Cambria"/>
            </a:endParaRPr>
          </a:p>
        </p:txBody>
      </p:sp>
      <p:sp>
        <p:nvSpPr>
          <p:cNvPr id="235" name="Google Shape;235;p19"/>
          <p:cNvSpPr txBox="1">
            <a:spLocks noGrp="1"/>
          </p:cNvSpPr>
          <p:nvPr>
            <p:ph type="body" idx="1"/>
          </p:nvPr>
        </p:nvSpPr>
        <p:spPr>
          <a:xfrm>
            <a:off x="796338" y="1219647"/>
            <a:ext cx="7551300" cy="2746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s-ES" sz="1600"/>
              <a:t>Na rynku globalnym potrzeby konsumpcyjne są praktycznie nieograniczone i możliwe jest znalezienie niszy lub segmentu rynku dla dowolnego rodzaju produktu. </a:t>
            </a:r>
            <a:endParaRPr sz="1600"/>
          </a:p>
          <a:p>
            <a:pPr marL="457200" marR="0" lvl="0" indent="-317500" algn="l" rtl="0">
              <a:lnSpc>
                <a:spcPct val="115000"/>
              </a:lnSpc>
              <a:spcBef>
                <a:spcPts val="0"/>
              </a:spcBef>
              <a:spcAft>
                <a:spcPts val="0"/>
              </a:spcAft>
              <a:buSzPts val="1400"/>
              <a:buChar char="●"/>
            </a:pPr>
            <a:r>
              <a:rPr lang="es-ES" sz="1600"/>
              <a:t>Daje to duże możliwości komercjalizacji ręcznie wytwarzanych i oryginalnych produktów.</a:t>
            </a:r>
            <a:endParaRPr sz="1600"/>
          </a:p>
          <a:p>
            <a:pPr marL="457200" marR="0" lvl="0" indent="-317500" algn="l" rtl="0">
              <a:lnSpc>
                <a:spcPct val="115000"/>
              </a:lnSpc>
              <a:spcBef>
                <a:spcPts val="0"/>
              </a:spcBef>
              <a:spcAft>
                <a:spcPts val="0"/>
              </a:spcAft>
              <a:buSzPts val="1400"/>
              <a:buChar char="●"/>
            </a:pPr>
            <a:r>
              <a:rPr lang="es-ES" sz="1600"/>
              <a:t>Dlatego najważniejsze jest, aby wiedzieć, do której grupy docelowej kierujemy naszą ofertę, by móc dotrzeć do nich za pośrednictwem odpowiednich kanałów</a:t>
            </a:r>
            <a:endParaRPr sz="1600"/>
          </a:p>
          <a:p>
            <a:pPr marL="457200" marR="0" lvl="0" indent="-317500" algn="l" rtl="0">
              <a:lnSpc>
                <a:spcPct val="115000"/>
              </a:lnSpc>
              <a:spcBef>
                <a:spcPts val="0"/>
              </a:spcBef>
              <a:spcAft>
                <a:spcPts val="0"/>
              </a:spcAft>
              <a:buSzPts val="1400"/>
              <a:buChar char="●"/>
            </a:pPr>
            <a:r>
              <a:rPr lang="es-ES" sz="1600"/>
              <a:t>W tym celu przydatny jest szablon modelu biznesowego, który jest doskonałym narzędziem, umożliwiającym określenie rynku docelowego, sposobów dotarcia do odbiorców i kluczowych działań umożliwiających pomyślne rozwijanie działalności.</a:t>
            </a:r>
            <a:endParaRPr sz="1600"/>
          </a:p>
          <a:p>
            <a:pPr marL="457200" lvl="0" indent="-228600" algn="l" rtl="0">
              <a:lnSpc>
                <a:spcPct val="115000"/>
              </a:lnSpc>
              <a:spcBef>
                <a:spcPts val="0"/>
              </a:spcBef>
              <a:spcAft>
                <a:spcPts val="0"/>
              </a:spcAft>
              <a:buSzPts val="1400"/>
              <a:buNone/>
            </a:pPr>
            <a:endParaRPr sz="1600"/>
          </a:p>
        </p:txBody>
      </p:sp>
      <p:sp>
        <p:nvSpPr>
          <p:cNvPr id="236" name="Google Shape;236;p19"/>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37" name="Google Shape;237;p19"/>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38" name="Google Shape;238;p19"/>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39" name="Google Shape;239;p19"/>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p:nvPr/>
        </p:nvSpPr>
        <p:spPr>
          <a:xfrm>
            <a:off x="103909" y="433560"/>
            <a:ext cx="8992513" cy="7736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s-ES" sz="2800" b="1" i="0" u="none" strike="noStrike" cap="none">
                <a:solidFill>
                  <a:srgbClr val="F24F4F"/>
                </a:solidFill>
                <a:latin typeface="Cambria"/>
                <a:ea typeface="Cambria"/>
                <a:cs typeface="Cambria"/>
                <a:sym typeface="Cambria"/>
              </a:rPr>
              <a:t>Elementy szablonu modelu biznesowego</a:t>
            </a:r>
            <a:endParaRPr sz="2800" b="1" i="0" u="none" strike="noStrike" cap="none">
              <a:solidFill>
                <a:srgbClr val="F24F4F"/>
              </a:solidFill>
              <a:latin typeface="Cambria"/>
              <a:ea typeface="Cambria"/>
              <a:cs typeface="Cambria"/>
              <a:sym typeface="Cambria"/>
            </a:endParaRPr>
          </a:p>
        </p:txBody>
      </p:sp>
      <p:sp>
        <p:nvSpPr>
          <p:cNvPr id="245" name="Google Shape;245;p20"/>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46" name="Google Shape;246;p20"/>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47" name="Google Shape;247;p20"/>
          <p:cNvPicPr preferRelativeResize="0"/>
          <p:nvPr/>
        </p:nvPicPr>
        <p:blipFill rotWithShape="1">
          <a:blip r:embed="rId4">
            <a:alphaModFix/>
          </a:blip>
          <a:srcRect/>
          <a:stretch/>
        </p:blipFill>
        <p:spPr>
          <a:xfrm>
            <a:off x="7158141" y="115967"/>
            <a:ext cx="1828688" cy="397966"/>
          </a:xfrm>
          <a:prstGeom prst="rect">
            <a:avLst/>
          </a:prstGeom>
          <a:noFill/>
          <a:ln>
            <a:noFill/>
          </a:ln>
        </p:spPr>
      </p:pic>
      <p:sp>
        <p:nvSpPr>
          <p:cNvPr id="248" name="Google Shape;248;p20"/>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grpSp>
        <p:nvGrpSpPr>
          <p:cNvPr id="249" name="Google Shape;249;p20"/>
          <p:cNvGrpSpPr/>
          <p:nvPr/>
        </p:nvGrpSpPr>
        <p:grpSpPr>
          <a:xfrm>
            <a:off x="784450" y="1001782"/>
            <a:ext cx="7950841" cy="3521417"/>
            <a:chOff x="555850" y="1012183"/>
            <a:chExt cx="8118756" cy="3631452"/>
          </a:xfrm>
        </p:grpSpPr>
        <p:grpSp>
          <p:nvGrpSpPr>
            <p:cNvPr id="250" name="Google Shape;250;p20"/>
            <p:cNvGrpSpPr/>
            <p:nvPr/>
          </p:nvGrpSpPr>
          <p:grpSpPr>
            <a:xfrm>
              <a:off x="555850" y="1333573"/>
              <a:ext cx="8032300" cy="3059967"/>
              <a:chOff x="574963" y="1384766"/>
              <a:chExt cx="8032300" cy="3059967"/>
            </a:xfrm>
          </p:grpSpPr>
          <p:sp>
            <p:nvSpPr>
              <p:cNvPr id="251" name="Google Shape;251;p20"/>
              <p:cNvSpPr/>
              <p:nvPr/>
            </p:nvSpPr>
            <p:spPr>
              <a:xfrm>
                <a:off x="574963" y="1384766"/>
                <a:ext cx="1524000" cy="2269673"/>
              </a:xfrm>
              <a:prstGeom prst="rect">
                <a:avLst/>
              </a:prstGeom>
              <a:solidFill>
                <a:srgbClr val="FFDDB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9F5900"/>
                    </a:solidFill>
                    <a:latin typeface="Arial"/>
                    <a:ea typeface="Arial"/>
                    <a:cs typeface="Arial"/>
                    <a:sym typeface="Arial"/>
                  </a:rPr>
                  <a:t>Kluczowi partnerzy</a:t>
                </a:r>
                <a:endParaRPr sz="1100" b="1" i="0" u="none" strike="noStrike" cap="none">
                  <a:solidFill>
                    <a:srgbClr val="9F59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F5900"/>
                    </a:solidFill>
                    <a:latin typeface="Arial"/>
                    <a:ea typeface="Arial"/>
                    <a:cs typeface="Arial"/>
                    <a:sym typeface="Arial"/>
                  </a:rPr>
                  <a:t>Kim są Twoi najważniejsi partnerzy biznesowi? Które kluczowe zasoby posyskujesz od partnerów? Jakie kluczowe zadania są realizowane przez Twoich partnerów biznesowych? </a:t>
                </a:r>
                <a:endParaRPr sz="1000" b="0" i="0" u="none" strike="noStrike" cap="none">
                  <a:solidFill>
                    <a:srgbClr val="9F5900"/>
                  </a:solidFill>
                  <a:latin typeface="Arial"/>
                  <a:ea typeface="Arial"/>
                  <a:cs typeface="Arial"/>
                  <a:sym typeface="Arial"/>
                </a:endParaRPr>
              </a:p>
            </p:txBody>
          </p:sp>
          <p:sp>
            <p:nvSpPr>
              <p:cNvPr id="252" name="Google Shape;252;p20"/>
              <p:cNvSpPr/>
              <p:nvPr/>
            </p:nvSpPr>
            <p:spPr>
              <a:xfrm>
                <a:off x="7083263" y="1387874"/>
                <a:ext cx="1524000" cy="2269673"/>
              </a:xfrm>
              <a:prstGeom prst="rect">
                <a:avLst/>
              </a:prstGeom>
              <a:solidFill>
                <a:srgbClr val="75F2FF"/>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717D"/>
                    </a:solidFill>
                    <a:latin typeface="Arial"/>
                    <a:ea typeface="Arial"/>
                    <a:cs typeface="Arial"/>
                    <a:sym typeface="Arial"/>
                  </a:rPr>
                  <a:t>Segmenty klientów</a:t>
                </a:r>
                <a:endParaRPr sz="1100" b="1" i="0" u="none" strike="noStrike" cap="none">
                  <a:solidFill>
                    <a:srgbClr val="0071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ES" sz="900" b="0" i="0" u="none" strike="noStrike" cap="none">
                    <a:solidFill>
                      <a:srgbClr val="00717D"/>
                    </a:solidFill>
                    <a:latin typeface="Arial"/>
                    <a:ea typeface="Arial"/>
                    <a:cs typeface="Arial"/>
                    <a:sym typeface="Arial"/>
                  </a:rPr>
                  <a:t>Dla kogo tworzysz wartość?</a:t>
                </a:r>
                <a:endParaRPr sz="900" b="0" i="0" u="none" strike="noStrike" cap="none">
                  <a:solidFill>
                    <a:srgbClr val="0071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ES" sz="900" b="0" i="0" u="none" strike="noStrike" cap="none">
                    <a:solidFill>
                      <a:srgbClr val="00717D"/>
                    </a:solidFill>
                    <a:latin typeface="Arial"/>
                    <a:ea typeface="Arial"/>
                    <a:cs typeface="Arial"/>
                    <a:sym typeface="Arial"/>
                  </a:rPr>
                  <a:t>Jakie są segmenty klientów skłonnych zapłacić, otrzymać lub decydować o Twojej </a:t>
                </a:r>
                <a:endParaRPr sz="900" b="0" i="0" u="none" strike="noStrike" cap="none">
                  <a:solidFill>
                    <a:srgbClr val="00717D"/>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ES" sz="900" b="0" i="0" u="none" strike="noStrike" cap="none">
                    <a:solidFill>
                      <a:srgbClr val="00717D"/>
                    </a:solidFill>
                    <a:latin typeface="Arial"/>
                    <a:ea typeface="Arial"/>
                    <a:cs typeface="Arial"/>
                    <a:sym typeface="Arial"/>
                  </a:rPr>
                  <a:t>propozycji wartości?</a:t>
                </a:r>
                <a:endParaRPr sz="900" b="0" i="0" u="none" strike="noStrike" cap="none">
                  <a:solidFill>
                    <a:srgbClr val="0071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717D"/>
                  </a:solidFill>
                  <a:latin typeface="Arial"/>
                  <a:ea typeface="Arial"/>
                  <a:cs typeface="Arial"/>
                  <a:sym typeface="Arial"/>
                </a:endParaRPr>
              </a:p>
            </p:txBody>
          </p:sp>
          <p:sp>
            <p:nvSpPr>
              <p:cNvPr id="253" name="Google Shape;253;p20"/>
              <p:cNvSpPr/>
              <p:nvPr/>
            </p:nvSpPr>
            <p:spPr>
              <a:xfrm>
                <a:off x="2098963" y="1394092"/>
                <a:ext cx="1686921" cy="1131728"/>
              </a:xfrm>
              <a:prstGeom prst="rect">
                <a:avLst/>
              </a:prstGeom>
              <a:solidFill>
                <a:srgbClr val="FFDDB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9F5900"/>
                    </a:solidFill>
                    <a:latin typeface="Arial"/>
                    <a:ea typeface="Arial"/>
                    <a:cs typeface="Arial"/>
                    <a:sym typeface="Arial"/>
                  </a:rPr>
                  <a:t>Kluczowe zadania</a:t>
                </a:r>
                <a:endParaRPr sz="1100" b="1" i="0" u="none" strike="noStrike" cap="none">
                  <a:solidFill>
                    <a:srgbClr val="9F59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F5900"/>
                    </a:solidFill>
                    <a:latin typeface="Arial"/>
                    <a:ea typeface="Arial"/>
                    <a:cs typeface="Arial"/>
                    <a:sym typeface="Arial"/>
                  </a:rPr>
                  <a:t>Jakie działania podejmujesz w codziennej działalności by wytworzyć i dostarczyć określoną propozycję wartości?</a:t>
                </a:r>
                <a:endParaRPr sz="1000" b="0" i="0" u="none" strike="noStrike" cap="none">
                  <a:solidFill>
                    <a:srgbClr val="9F5900"/>
                  </a:solidFill>
                  <a:latin typeface="Arial"/>
                  <a:ea typeface="Arial"/>
                  <a:cs typeface="Arial"/>
                  <a:sym typeface="Arial"/>
                </a:endParaRPr>
              </a:p>
            </p:txBody>
          </p:sp>
          <p:sp>
            <p:nvSpPr>
              <p:cNvPr id="254" name="Google Shape;254;p20"/>
              <p:cNvSpPr/>
              <p:nvPr/>
            </p:nvSpPr>
            <p:spPr>
              <a:xfrm>
                <a:off x="2101465" y="2533094"/>
                <a:ext cx="1686921" cy="1131728"/>
              </a:xfrm>
              <a:prstGeom prst="rect">
                <a:avLst/>
              </a:prstGeom>
              <a:solidFill>
                <a:srgbClr val="FFDDB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9F5900"/>
                    </a:solidFill>
                    <a:latin typeface="Arial"/>
                    <a:ea typeface="Arial"/>
                    <a:cs typeface="Arial"/>
                    <a:sym typeface="Arial"/>
                  </a:rPr>
                  <a:t>Kluczowe zasoby</a:t>
                </a:r>
                <a:endParaRPr sz="1100" b="1" i="0" u="none" strike="noStrike" cap="none">
                  <a:solidFill>
                    <a:srgbClr val="9F59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9F5900"/>
                    </a:solidFill>
                    <a:latin typeface="Arial"/>
                    <a:ea typeface="Arial"/>
                    <a:cs typeface="Arial"/>
                    <a:sym typeface="Arial"/>
                  </a:rPr>
                  <a:t>Jakich zasobów potrzebujesz, by wytworzyć i dostarczyć określoną propozycję wartości? </a:t>
                </a:r>
                <a:endParaRPr sz="1000" b="0" i="0" u="none" strike="noStrike" cap="none">
                  <a:solidFill>
                    <a:srgbClr val="9F5900"/>
                  </a:solidFill>
                  <a:latin typeface="Arial"/>
                  <a:ea typeface="Arial"/>
                  <a:cs typeface="Arial"/>
                  <a:sym typeface="Arial"/>
                </a:endParaRPr>
              </a:p>
            </p:txBody>
          </p:sp>
          <p:sp>
            <p:nvSpPr>
              <p:cNvPr id="255" name="Google Shape;255;p20"/>
              <p:cNvSpPr/>
              <p:nvPr/>
            </p:nvSpPr>
            <p:spPr>
              <a:xfrm>
                <a:off x="5401345" y="2519602"/>
                <a:ext cx="1686921" cy="1131728"/>
              </a:xfrm>
              <a:prstGeom prst="rect">
                <a:avLst/>
              </a:prstGeom>
              <a:solidFill>
                <a:srgbClr val="75F2FF"/>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717D"/>
                    </a:solidFill>
                    <a:latin typeface="Arial"/>
                    <a:ea typeface="Arial"/>
                    <a:cs typeface="Arial"/>
                    <a:sym typeface="Arial"/>
                  </a:rPr>
                  <a:t>Kanały</a:t>
                </a:r>
                <a:endParaRPr sz="1100" b="1" i="0" u="none" strike="noStrike" cap="none">
                  <a:solidFill>
                    <a:srgbClr val="00717D"/>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ES" sz="900" b="0" i="0" u="none" strike="noStrike" cap="none">
                    <a:solidFill>
                      <a:srgbClr val="00717D"/>
                    </a:solidFill>
                    <a:latin typeface="Arial"/>
                    <a:ea typeface="Arial"/>
                    <a:cs typeface="Arial"/>
                    <a:sym typeface="Arial"/>
                  </a:rPr>
                  <a:t>W jaki sposób Twoja oferta wartości dociera do klienta? Gdzie twój klient może kupić lub skorzystać z twoich produktów lub usług?</a:t>
                </a:r>
                <a:endParaRPr sz="900" b="0" i="0" u="none" strike="noStrike" cap="none">
                  <a:solidFill>
                    <a:srgbClr val="0071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717D"/>
                  </a:solidFill>
                  <a:latin typeface="Arial"/>
                  <a:ea typeface="Arial"/>
                  <a:cs typeface="Arial"/>
                  <a:sym typeface="Arial"/>
                </a:endParaRPr>
              </a:p>
            </p:txBody>
          </p:sp>
          <p:sp>
            <p:nvSpPr>
              <p:cNvPr id="256" name="Google Shape;256;p20"/>
              <p:cNvSpPr/>
              <p:nvPr/>
            </p:nvSpPr>
            <p:spPr>
              <a:xfrm>
                <a:off x="5396341" y="1387875"/>
                <a:ext cx="1686921" cy="1131728"/>
              </a:xfrm>
              <a:prstGeom prst="rect">
                <a:avLst/>
              </a:prstGeom>
              <a:solidFill>
                <a:srgbClr val="75F2FF"/>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717D"/>
                    </a:solidFill>
                    <a:latin typeface="Arial"/>
                    <a:ea typeface="Arial"/>
                    <a:cs typeface="Arial"/>
                    <a:sym typeface="Arial"/>
                  </a:rPr>
                  <a:t> Relacje z klientami</a:t>
                </a:r>
                <a:endParaRPr sz="1100" b="1" i="0" u="none" strike="noStrike" cap="none">
                  <a:solidFill>
                    <a:srgbClr val="0071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rgbClr val="00717D"/>
                    </a:solidFill>
                    <a:latin typeface="Arial"/>
                    <a:ea typeface="Arial"/>
                    <a:cs typeface="Arial"/>
                    <a:sym typeface="Arial"/>
                  </a:rPr>
                  <a:t>Jakich relacji oczekują od Ciebie klienci z poszczególnych segmentów? Jak je nawiązujesz i utrzymujesz? </a:t>
                </a:r>
                <a:endParaRPr sz="1000" b="0" i="0" u="none" strike="noStrike" cap="none">
                  <a:solidFill>
                    <a:srgbClr val="00717D"/>
                  </a:solidFill>
                  <a:latin typeface="Arial"/>
                  <a:ea typeface="Arial"/>
                  <a:cs typeface="Arial"/>
                  <a:sym typeface="Arial"/>
                </a:endParaRPr>
              </a:p>
            </p:txBody>
          </p:sp>
          <p:sp>
            <p:nvSpPr>
              <p:cNvPr id="257" name="Google Shape;257;p20"/>
              <p:cNvSpPr/>
              <p:nvPr/>
            </p:nvSpPr>
            <p:spPr>
              <a:xfrm>
                <a:off x="574963" y="3671097"/>
                <a:ext cx="3643746" cy="773636"/>
              </a:xfrm>
              <a:prstGeom prst="rect">
                <a:avLst/>
              </a:prstGeom>
              <a:solidFill>
                <a:srgbClr val="95ACF5"/>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552579"/>
                    </a:solidFill>
                    <a:latin typeface="Arial"/>
                    <a:ea typeface="Arial"/>
                    <a:cs typeface="Arial"/>
                    <a:sym typeface="Arial"/>
                  </a:rPr>
                  <a:t>Struktura kosztów</a:t>
                </a:r>
                <a:endParaRPr sz="1100" b="1" i="0" u="none" strike="noStrike" cap="none">
                  <a:solidFill>
                    <a:srgbClr val="5525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ES" sz="1050" b="0" i="0" u="none" strike="noStrike" cap="none">
                    <a:solidFill>
                      <a:srgbClr val="552579"/>
                    </a:solidFill>
                    <a:latin typeface="Arial"/>
                    <a:ea typeface="Arial"/>
                    <a:cs typeface="Arial"/>
                    <a:sym typeface="Arial"/>
                  </a:rPr>
                  <a:t>Jakie są istotne koszty, które ponosisz, by dostarczyć oferowaną propozycję wartości? </a:t>
                </a:r>
                <a:endParaRPr sz="1050" b="0" i="0" u="none" strike="noStrike" cap="none">
                  <a:solidFill>
                    <a:srgbClr val="552579"/>
                  </a:solidFill>
                  <a:latin typeface="Arial"/>
                  <a:ea typeface="Arial"/>
                  <a:cs typeface="Arial"/>
                  <a:sym typeface="Arial"/>
                </a:endParaRPr>
              </a:p>
            </p:txBody>
          </p:sp>
          <p:sp>
            <p:nvSpPr>
              <p:cNvPr id="258" name="Google Shape;258;p20"/>
              <p:cNvSpPr/>
              <p:nvPr/>
            </p:nvSpPr>
            <p:spPr>
              <a:xfrm>
                <a:off x="4963517" y="3664414"/>
                <a:ext cx="3643746" cy="773636"/>
              </a:xfrm>
              <a:prstGeom prst="rect">
                <a:avLst/>
              </a:prstGeom>
              <a:solidFill>
                <a:srgbClr val="95ACF5"/>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552579"/>
                    </a:solidFill>
                    <a:latin typeface="Arial"/>
                    <a:ea typeface="Arial"/>
                    <a:cs typeface="Arial"/>
                    <a:sym typeface="Arial"/>
                  </a:rPr>
                  <a:t>Strumienie przychodów</a:t>
                </a:r>
                <a:endParaRPr sz="1100" b="1" i="0" u="none" strike="noStrike" cap="none">
                  <a:solidFill>
                    <a:srgbClr val="5525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ES" sz="1050" b="0" i="0" u="none" strike="noStrike" cap="none">
                    <a:solidFill>
                      <a:srgbClr val="552579"/>
                    </a:solidFill>
                    <a:latin typeface="Arial"/>
                    <a:ea typeface="Arial"/>
                    <a:cs typeface="Arial"/>
                    <a:sym typeface="Arial"/>
                  </a:rPr>
                  <a:t>W jaki sposób klienci wynagradzają Cię za dostarczaną im wartość? Jakie modele dochodowe są możliwe? </a:t>
                </a:r>
                <a:endParaRPr sz="1050" b="0" i="0" u="none" strike="noStrike" cap="none">
                  <a:solidFill>
                    <a:srgbClr val="552579"/>
                  </a:solidFill>
                  <a:latin typeface="Arial"/>
                  <a:ea typeface="Arial"/>
                  <a:cs typeface="Arial"/>
                  <a:sym typeface="Arial"/>
                </a:endParaRPr>
              </a:p>
            </p:txBody>
          </p:sp>
          <p:sp>
            <p:nvSpPr>
              <p:cNvPr id="259" name="Google Shape;259;p20"/>
              <p:cNvSpPr/>
              <p:nvPr/>
            </p:nvSpPr>
            <p:spPr>
              <a:xfrm>
                <a:off x="4166135" y="3654427"/>
                <a:ext cx="860100" cy="790200"/>
              </a:xfrm>
              <a:prstGeom prst="rect">
                <a:avLst/>
              </a:prstGeom>
              <a:solidFill>
                <a:srgbClr val="95ACF5"/>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8000"/>
                    </a:solidFill>
                    <a:latin typeface="Arial"/>
                    <a:ea typeface="Arial"/>
                    <a:cs typeface="Arial"/>
                    <a:sym typeface="Arial"/>
                  </a:rPr>
                  <a:t>Korzyść</a:t>
                </a:r>
                <a:endParaRPr sz="1400" b="0" i="0" u="none" strike="noStrike" cap="none">
                  <a:solidFill>
                    <a:srgbClr val="008000"/>
                  </a:solidFill>
                  <a:latin typeface="Arial"/>
                  <a:ea typeface="Arial"/>
                  <a:cs typeface="Arial"/>
                  <a:sym typeface="Arial"/>
                </a:endParaRPr>
              </a:p>
            </p:txBody>
          </p:sp>
          <p:sp>
            <p:nvSpPr>
              <p:cNvPr id="260" name="Google Shape;260;p20"/>
              <p:cNvSpPr/>
              <p:nvPr/>
            </p:nvSpPr>
            <p:spPr>
              <a:xfrm>
                <a:off x="3742656" y="1384766"/>
                <a:ext cx="1725146" cy="2279709"/>
              </a:xfrm>
              <a:prstGeom prst="rect">
                <a:avLst/>
              </a:prstGeom>
              <a:solidFill>
                <a:srgbClr val="FF00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chemeClr val="lt1"/>
                    </a:solidFill>
                    <a:latin typeface="Arial"/>
                    <a:ea typeface="Arial"/>
                    <a:cs typeface="Arial"/>
                    <a:sym typeface="Arial"/>
                  </a:rPr>
                  <a:t>Propozycja wartości</a:t>
                </a:r>
                <a:endParaRPr sz="1100" b="1"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s-ES" sz="1000" b="0" i="0" u="none" strike="noStrike" cap="none">
                    <a:solidFill>
                      <a:schemeClr val="lt1"/>
                    </a:solidFill>
                    <a:latin typeface="Arial"/>
                    <a:ea typeface="Arial"/>
                    <a:cs typeface="Arial"/>
                    <a:sym typeface="Arial"/>
                  </a:rPr>
                  <a:t>Jaką wartość dostarczasz swojemu klientowi? Które z problemów Twojego klienta pomagasz rozwiązać? Czego potrzebuje klient? Jaka jest twoja obietnica dla klientów? Jakie produkty i usługi tworzysz dla swoich klientów?</a:t>
                </a: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grpSp>
        <p:sp>
          <p:nvSpPr>
            <p:cNvPr id="261" name="Google Shape;261;p20"/>
            <p:cNvSpPr txBox="1"/>
            <p:nvPr/>
          </p:nvSpPr>
          <p:spPr>
            <a:xfrm>
              <a:off x="3068278" y="4335858"/>
              <a:ext cx="2770909"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Perspektywa finansowa</a:t>
              </a:r>
              <a:endParaRPr sz="1400" b="0" i="0" u="none" strike="noStrike" cap="none">
                <a:solidFill>
                  <a:srgbClr val="000000"/>
                </a:solidFill>
                <a:latin typeface="Arial"/>
                <a:ea typeface="Arial"/>
                <a:cs typeface="Arial"/>
                <a:sym typeface="Arial"/>
              </a:endParaRPr>
            </a:p>
          </p:txBody>
        </p:sp>
        <p:sp>
          <p:nvSpPr>
            <p:cNvPr id="262" name="Google Shape;262;p20"/>
            <p:cNvSpPr txBox="1"/>
            <p:nvPr/>
          </p:nvSpPr>
          <p:spPr>
            <a:xfrm>
              <a:off x="555850" y="1012183"/>
              <a:ext cx="28853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Perspektywa operacyjna</a:t>
              </a:r>
              <a:endParaRPr sz="1400" b="0" i="0" u="none" strike="noStrike" cap="none">
                <a:solidFill>
                  <a:srgbClr val="000000"/>
                </a:solidFill>
                <a:latin typeface="Arial"/>
                <a:ea typeface="Arial"/>
                <a:cs typeface="Arial"/>
                <a:sym typeface="Arial"/>
              </a:endParaRPr>
            </a:p>
          </p:txBody>
        </p:sp>
        <p:sp>
          <p:nvSpPr>
            <p:cNvPr id="263" name="Google Shape;263;p20"/>
            <p:cNvSpPr txBox="1"/>
            <p:nvPr/>
          </p:nvSpPr>
          <p:spPr>
            <a:xfrm>
              <a:off x="5702826" y="1039184"/>
              <a:ext cx="297178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Perspektywa rynkowa</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Planowanie biznesowe</a:t>
            </a:r>
            <a:endParaRPr>
              <a:solidFill>
                <a:srgbClr val="F24F4F"/>
              </a:solidFill>
              <a:latin typeface="Cambria"/>
              <a:ea typeface="Cambria"/>
              <a:cs typeface="Cambria"/>
              <a:sym typeface="Cambria"/>
            </a:endParaRPr>
          </a:p>
        </p:txBody>
      </p:sp>
      <p:sp>
        <p:nvSpPr>
          <p:cNvPr id="269" name="Google Shape;269;p21"/>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70" name="Google Shape;270;p21"/>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71" name="Google Shape;271;p21"/>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72" name="Google Shape;272;p21"/>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273" name="Google Shape;273;p21"/>
          <p:cNvSpPr txBox="1">
            <a:spLocks noGrp="1"/>
          </p:cNvSpPr>
          <p:nvPr>
            <p:ph type="body" idx="1"/>
          </p:nvPr>
        </p:nvSpPr>
        <p:spPr>
          <a:xfrm>
            <a:off x="561109" y="1459134"/>
            <a:ext cx="7848599" cy="2696214"/>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Planowanie jest niezbędne,w celu monitorowania postępów w rozwoju przedsiębiorstwa ART &amp; Craft zgodnie z obranym kursem. Proces ten pozwala na określenie zamierzonych celów, i tworzenie planów ich realizacji z uwzględnieniem zmieniających się warunków otoczenia. </a:t>
            </a:r>
            <a:endParaRPr sz="1600"/>
          </a:p>
          <a:p>
            <a:pPr marL="457200" lvl="0" indent="-317500" algn="l" rtl="0">
              <a:lnSpc>
                <a:spcPct val="115000"/>
              </a:lnSpc>
              <a:spcBef>
                <a:spcPts val="1000"/>
              </a:spcBef>
              <a:spcAft>
                <a:spcPts val="0"/>
              </a:spcAft>
              <a:buSzPts val="1400"/>
              <a:buChar char="●"/>
            </a:pPr>
            <a:r>
              <a:rPr lang="es-ES" sz="1600" b="1"/>
              <a:t>Planowanie </a:t>
            </a:r>
            <a:r>
              <a:rPr lang="es-ES" sz="1600"/>
              <a:t>łączy obecną i przyszłą sytuację i obejmuje podejmowanie decyzji z wyprzedzeniem, analizę alternatyw, zalet i wad oraz wybór najlepszych opcji.</a:t>
            </a:r>
            <a:endParaRPr sz="1600"/>
          </a:p>
          <a:p>
            <a:pPr marL="457200" lvl="0" indent="-317500" algn="l" rtl="0">
              <a:lnSpc>
                <a:spcPct val="115000"/>
              </a:lnSpc>
              <a:spcBef>
                <a:spcPts val="1000"/>
              </a:spcBef>
              <a:spcAft>
                <a:spcPts val="0"/>
              </a:spcAft>
              <a:buSzPts val="1400"/>
              <a:buChar char="●"/>
            </a:pPr>
            <a:r>
              <a:rPr lang="es-ES" sz="1600"/>
              <a:t>Planując, bierzemy pod uwagę warunki biznesowe i środowiskowe, staramy się osiągnąć jak najlepsze dopasowanie między nimi, co pomaga przedsiębiorstwu przygotować niezbędne działania. </a:t>
            </a:r>
            <a:endParaRPr sz="1600"/>
          </a:p>
          <a:p>
            <a:pPr marL="457200" lvl="0" indent="-228600" algn="l" rtl="0">
              <a:lnSpc>
                <a:spcPct val="115000"/>
              </a:lnSpc>
              <a:spcBef>
                <a:spcPts val="0"/>
              </a:spcBef>
              <a:spcAft>
                <a:spcPts val="0"/>
              </a:spcAft>
              <a:buSzPts val="1400"/>
              <a:buNone/>
            </a:pP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Planowanie strategiczne</a:t>
            </a:r>
            <a:endParaRPr>
              <a:solidFill>
                <a:srgbClr val="F24F4F"/>
              </a:solidFill>
              <a:latin typeface="Cambria"/>
              <a:ea typeface="Cambria"/>
              <a:cs typeface="Cambria"/>
              <a:sym typeface="Cambria"/>
            </a:endParaRPr>
          </a:p>
        </p:txBody>
      </p:sp>
      <p:sp>
        <p:nvSpPr>
          <p:cNvPr id="279" name="Google Shape;279;p22"/>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700"/>
              <a:buFont typeface="Arial"/>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Clr>
                <a:srgbClr val="000000"/>
              </a:buClr>
              <a:buSzPts val="1050"/>
              <a:buFont typeface="Arial"/>
              <a:buNone/>
            </a:pPr>
            <a:r>
              <a:rPr lang="es-ES" sz="1050" b="0" i="0" u="none" strike="noStrike" cap="none">
                <a:solidFill>
                  <a:srgbClr val="000000"/>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80" name="Google Shape;280;p22"/>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81" name="Google Shape;281;p22"/>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82" name="Google Shape;282;p22"/>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ES" sz="1400" b="0" i="0" u="none" strike="noStrike" cap="none">
                <a:solidFill>
                  <a:schemeClr val="dk1"/>
                </a:solidFill>
                <a:latin typeface="Arial"/>
                <a:ea typeface="Arial"/>
                <a:cs typeface="Arial"/>
                <a:sym typeface="Arial"/>
              </a:rPr>
              <a:t>Część 2. Model biznesowy i planowanie</a:t>
            </a:r>
            <a:endParaRPr sz="1400" b="0" i="0" u="none" strike="noStrike" cap="none">
              <a:solidFill>
                <a:srgbClr val="000000"/>
              </a:solidFill>
              <a:latin typeface="Arial"/>
              <a:ea typeface="Arial"/>
              <a:cs typeface="Arial"/>
              <a:sym typeface="Arial"/>
            </a:endParaRPr>
          </a:p>
        </p:txBody>
      </p:sp>
      <p:sp>
        <p:nvSpPr>
          <p:cNvPr id="283" name="Google Shape;283;p22"/>
          <p:cNvSpPr txBox="1">
            <a:spLocks noGrp="1"/>
          </p:cNvSpPr>
          <p:nvPr>
            <p:ph type="body" idx="1"/>
          </p:nvPr>
        </p:nvSpPr>
        <p:spPr>
          <a:xfrm>
            <a:off x="581890" y="1362151"/>
            <a:ext cx="8091055" cy="3043593"/>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SzPts val="1600"/>
              <a:buChar char="●"/>
            </a:pPr>
            <a:r>
              <a:rPr lang="es-ES" sz="1600"/>
              <a:t>Najwyższym poziomem planowaniem jest planowanie strategiczne, w ramach którego podejmowane są decyzje, w których sektorach i na jakich rynkach będzie działać mikroprzedsiębiorstwo ART &amp; Craft. Ustalane są cele długoterminowe, przy uwzględnieniu specyfiki otoczenia konkurencyjnego.</a:t>
            </a:r>
            <a:endParaRPr sz="1600"/>
          </a:p>
          <a:p>
            <a:pPr marL="457200" marR="0" lvl="0" indent="-330200" algn="l" rtl="0">
              <a:lnSpc>
                <a:spcPct val="115000"/>
              </a:lnSpc>
              <a:spcBef>
                <a:spcPts val="0"/>
              </a:spcBef>
              <a:spcAft>
                <a:spcPts val="0"/>
              </a:spcAft>
              <a:buSzPts val="1600"/>
              <a:buChar char="●"/>
            </a:pPr>
            <a:r>
              <a:rPr lang="es-ES" sz="1600"/>
              <a:t>Planowanie strategiczne obejmuje kilka etapów:</a:t>
            </a:r>
            <a:endParaRPr sz="1600">
              <a:solidFill>
                <a:schemeClr val="dk1"/>
              </a:solidFill>
              <a:latin typeface="Trebuchet MS"/>
              <a:ea typeface="Trebuchet MS"/>
              <a:cs typeface="Trebuchet MS"/>
              <a:sym typeface="Trebuchet MS"/>
            </a:endParaRPr>
          </a:p>
          <a:p>
            <a:pPr marL="952500" marR="0" lvl="1" indent="-355600" algn="l" rtl="0">
              <a:lnSpc>
                <a:spcPct val="115000"/>
              </a:lnSpc>
              <a:spcBef>
                <a:spcPts val="0"/>
              </a:spcBef>
              <a:spcAft>
                <a:spcPts val="0"/>
              </a:spcAft>
              <a:buSzPts val="1400"/>
              <a:buAutoNum type="arabicPeriod"/>
            </a:pPr>
            <a:r>
              <a:rPr lang="es-ES" sz="1400"/>
              <a:t>Analiza strategiczna: wewnętrzna i zewnętrzna, SWOT</a:t>
            </a:r>
            <a:endParaRPr sz="1400"/>
          </a:p>
          <a:p>
            <a:pPr marL="952500" marR="0" lvl="1" indent="-355600" algn="l" rtl="0">
              <a:lnSpc>
                <a:spcPct val="115000"/>
              </a:lnSpc>
              <a:spcBef>
                <a:spcPts val="0"/>
              </a:spcBef>
              <a:spcAft>
                <a:spcPts val="0"/>
              </a:spcAft>
              <a:buSzPts val="1400"/>
              <a:buAutoNum type="arabicPeriod"/>
            </a:pPr>
            <a:r>
              <a:rPr lang="es-ES" sz="1400"/>
              <a:t>Ustalenie celów strategicznych- handlowych (obecność na rynku) i finansowych (planowany zwrot z inwestycji)</a:t>
            </a:r>
            <a:endParaRPr sz="1400"/>
          </a:p>
          <a:p>
            <a:pPr marL="952500" marR="0" lvl="1" indent="-355600" algn="l" rtl="0">
              <a:lnSpc>
                <a:spcPct val="115000"/>
              </a:lnSpc>
              <a:spcBef>
                <a:spcPts val="0"/>
              </a:spcBef>
              <a:spcAft>
                <a:spcPts val="0"/>
              </a:spcAft>
              <a:buSzPts val="1400"/>
              <a:buAutoNum type="arabicPeriod"/>
            </a:pPr>
            <a:r>
              <a:rPr lang="es-ES" sz="1400"/>
              <a:t>Analiza dostępnych strategii lub ścieżek umożliwiających osiągnięcie celów</a:t>
            </a:r>
            <a:endParaRPr sz="1400"/>
          </a:p>
          <a:p>
            <a:pPr marL="952500" marR="0" lvl="1" indent="-355600" algn="l" rtl="0">
              <a:lnSpc>
                <a:spcPct val="115000"/>
              </a:lnSpc>
              <a:spcBef>
                <a:spcPts val="0"/>
              </a:spcBef>
              <a:spcAft>
                <a:spcPts val="0"/>
              </a:spcAft>
              <a:buSzPts val="1400"/>
              <a:buAutoNum type="arabicPeriod"/>
            </a:pPr>
            <a:r>
              <a:rPr lang="es-ES" sz="1400"/>
              <a:t>Opracowanie planów funkcjonalnych i operacyjnych w celu wdrożenia strategii i kontroli jej skuteczności</a:t>
            </a:r>
            <a:endParaRPr sz="14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SzPts val="1400"/>
              <a:buNone/>
            </a:pP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2219</Words>
  <Application>Microsoft Macintosh PowerPoint</Application>
  <PresentationFormat>Pokaz na ekranie (16:9)</PresentationFormat>
  <Paragraphs>158</Paragraphs>
  <Slides>17</Slides>
  <Notes>17</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Arial</vt:lpstr>
      <vt:lpstr>Garamond</vt:lpstr>
      <vt:lpstr>EB Garamond</vt:lpstr>
      <vt:lpstr>Cambria</vt:lpstr>
      <vt:lpstr>Trebuchet MS</vt:lpstr>
      <vt:lpstr>Century Gothic</vt:lpstr>
      <vt:lpstr>Calibri</vt:lpstr>
      <vt:lpstr>Simple Light</vt:lpstr>
      <vt:lpstr> ARTCademy “Arts and Crafts Academy”</vt:lpstr>
      <vt:lpstr>Moduł 2  STRATEGIA DLA START-UPÓW I PRZEDSIĘBIORCÓW Z SEKTORA SZTUKI I RZEMIOSŁ ARTYSTYCZNYCH  </vt:lpstr>
      <vt:lpstr>CZĘŚĆ 1 Model biznesowy, plan biznesowy, projektowanie organizacyjne </vt:lpstr>
      <vt:lpstr>Cele uczenia</vt:lpstr>
      <vt:lpstr>Szablon modelu biznesowego dla mikroprzedsiębiorców ART&amp;Craft</vt:lpstr>
      <vt:lpstr>Potrzeby rynkowe i grupa docelowa</vt:lpstr>
      <vt:lpstr>Prezentacja programu PowerPoint</vt:lpstr>
      <vt:lpstr>Planowanie biznesowe</vt:lpstr>
      <vt:lpstr>Planowanie strategiczne</vt:lpstr>
      <vt:lpstr>Planowanie funkcjonalne i operacyjne</vt:lpstr>
      <vt:lpstr>Działania podstawowe</vt:lpstr>
      <vt:lpstr>Koordynowanie działań</vt:lpstr>
      <vt:lpstr>Projektowanie organizacyjne</vt:lpstr>
      <vt:lpstr>Zarządzanie</vt:lpstr>
      <vt:lpstr>Kontrola</vt:lpstr>
      <vt:lpstr>Wskaźniki </vt:lpstr>
      <vt:lpstr>DZIĘKUJEMY!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ARTCademy “Arts and Crafts Academy”</dc:title>
  <cp:lastModifiedBy>Ewa Beck-Krala</cp:lastModifiedBy>
  <cp:revision>1</cp:revision>
  <dcterms:modified xsi:type="dcterms:W3CDTF">2020-01-31T09:12:42Z</dcterms:modified>
</cp:coreProperties>
</file>