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72" r:id="rId3"/>
    <p:sldId id="283" r:id="rId4"/>
    <p:sldId id="275" r:id="rId5"/>
    <p:sldId id="276" r:id="rId6"/>
    <p:sldId id="280" r:id="rId7"/>
    <p:sldId id="281" r:id="rId8"/>
    <p:sldId id="282" r:id="rId9"/>
    <p:sldId id="284" r:id="rId10"/>
    <p:sldId id="285" r:id="rId11"/>
    <p:sldId id="286" r:id="rId12"/>
    <p:sldId id="287" r:id="rId13"/>
    <p:sldId id="288" r:id="rId14"/>
    <p:sldId id="289" r:id="rId15"/>
    <p:sldId id="290" r:id="rId16"/>
    <p:sldId id="291" r:id="rId17"/>
    <p:sldId id="274" r:id="rId18"/>
  </p:sldIdLst>
  <p:sldSz cx="9144000" cy="5143500" type="screen16x9"/>
  <p:notesSz cx="6858000" cy="9144000"/>
  <p:embeddedFontLst>
    <p:embeddedFont>
      <p:font typeface="Arial Rounded MT Bold" panose="020F0704030504030204" pitchFamily="34" charset="0"/>
      <p:regular r:id="rId20"/>
    </p:embeddedFon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EB Garamond" panose="020B0604020202020204" charset="0"/>
      <p:regular r:id="rId33"/>
      <p:bold r:id="rId34"/>
      <p:italic r:id="rId35"/>
      <p:boldItalic r:id="rId36"/>
    </p:embeddedFont>
    <p:embeddedFont>
      <p:font typeface="EB Garamond Medium" panose="020B0604020202020204" charset="0"/>
      <p:regular r:id="rId37"/>
      <p:bold r:id="rId38"/>
      <p:italic r:id="rId39"/>
      <p:boldItalic r:id="rId40"/>
    </p:embeddedFont>
    <p:embeddedFont>
      <p:font typeface="Garamond" panose="02020404030301010803" pitchFamily="18" charset="0"/>
      <p:regular r:id="rId41"/>
      <p:bold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6" autoAdjust="0"/>
  </p:normalViewPr>
  <p:slideViewPr>
    <p:cSldViewPr snapToGrid="0">
      <p:cViewPr>
        <p:scale>
          <a:sx n="70" d="100"/>
          <a:sy n="70" d="100"/>
        </p:scale>
        <p:origin x="-154"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A9CDD-04B9-4B3C-8110-6EC2372B81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EC2E995F-AF8C-4BA9-BC03-72225A7AB33D}">
      <dgm:prSet phldrT="[Texto]"/>
      <dgm:spPr>
        <a:xfrm>
          <a:off x="1603362" y="241"/>
          <a:ext cx="1241450" cy="3357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k-SK"/>
            <a:t>Hlavný remeselník</a:t>
          </a:r>
          <a:endParaRPr lang="es-ES">
            <a:solidFill>
              <a:sysClr val="window" lastClr="FFFFFF"/>
            </a:solidFill>
            <a:latin typeface="Calibri" panose="020F0502020204030204"/>
            <a:ea typeface="+mn-ea"/>
            <a:cs typeface="+mn-cs"/>
          </a:endParaRPr>
        </a:p>
      </dgm:t>
    </dgm:pt>
    <dgm:pt modelId="{C2907239-48FE-498F-8A80-2FEF44E7FB8F}" type="parTrans" cxnId="{108AA769-6252-41BA-AB47-679A3E348D16}">
      <dgm:prSet/>
      <dgm:spPr/>
      <dgm:t>
        <a:bodyPr/>
        <a:lstStyle/>
        <a:p>
          <a:pPr algn="ctr"/>
          <a:endParaRPr lang="es-ES"/>
        </a:p>
      </dgm:t>
    </dgm:pt>
    <dgm:pt modelId="{D304392B-5E25-4A8D-8731-137D3409B322}" type="sibTrans" cxnId="{108AA769-6252-41BA-AB47-679A3E348D16}">
      <dgm:prSet/>
      <dgm:spPr/>
      <dgm:t>
        <a:bodyPr/>
        <a:lstStyle/>
        <a:p>
          <a:pPr algn="ctr"/>
          <a:endParaRPr lang="es-ES"/>
        </a:p>
      </dgm:t>
    </dgm:pt>
    <dgm:pt modelId="{486A45EE-68ED-4D6F-BC56-A7AA9B024A23}" type="asst">
      <dgm:prSet phldrT="[Texto]"/>
      <dgm:spPr>
        <a:xfrm>
          <a:off x="982027" y="491936"/>
          <a:ext cx="11640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k-SK"/>
            <a:t>Účtovník a fakturačný zamestnanec</a:t>
          </a:r>
          <a:endParaRPr lang="es-ES">
            <a:solidFill>
              <a:sysClr val="window" lastClr="FFFFFF"/>
            </a:solidFill>
            <a:latin typeface="Calibri" panose="020F0502020204030204"/>
            <a:ea typeface="+mn-ea"/>
            <a:cs typeface="+mn-cs"/>
          </a:endParaRPr>
        </a:p>
      </dgm:t>
    </dgm:pt>
    <dgm:pt modelId="{79B0B092-4D01-406D-80F6-6E3117553321}" type="parTrans" cxnId="{C2522750-0AB3-41C9-918B-C1B59097C542}">
      <dgm:prSet/>
      <dgm:spPr>
        <a:xfrm>
          <a:off x="2100400" y="336002"/>
          <a:ext cx="91440" cy="341567"/>
        </a:xfrm>
        <a:custGeom>
          <a:avLst/>
          <a:gdLst/>
          <a:ahLst/>
          <a:cxnLst/>
          <a:rect l="0" t="0" r="0" b="0"/>
          <a:pathLst>
            <a:path>
              <a:moveTo>
                <a:pt x="123686" y="0"/>
              </a:moveTo>
              <a:lnTo>
                <a:pt x="123686" y="341567"/>
              </a:lnTo>
              <a:lnTo>
                <a:pt x="45720" y="341567"/>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73AF1118-FD24-44D5-BC27-113C66C1AF5E}" type="sibTrans" cxnId="{C2522750-0AB3-41C9-918B-C1B59097C542}">
      <dgm:prSet/>
      <dgm:spPr/>
      <dgm:t>
        <a:bodyPr/>
        <a:lstStyle/>
        <a:p>
          <a:pPr algn="ctr"/>
          <a:endParaRPr lang="es-ES"/>
        </a:p>
      </dgm:t>
    </dgm:pt>
    <dgm:pt modelId="{678E0C91-C899-4D3F-82E3-80AE8A22787F}">
      <dgm:prSet phldrT="[Texto]"/>
      <dgm:spPr>
        <a:xfrm>
          <a:off x="161926" y="1019138"/>
          <a:ext cx="1235272"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ES">
              <a:solidFill>
                <a:sysClr val="window" lastClr="FFFFFF"/>
              </a:solidFill>
              <a:latin typeface="Calibri" panose="020F0502020204030204"/>
              <a:ea typeface="+mn-ea"/>
              <a:cs typeface="+mn-cs"/>
            </a:rPr>
            <a:t>D</a:t>
          </a:r>
          <a:r>
            <a:rPr lang="sk-SK">
              <a:solidFill>
                <a:sysClr val="window" lastClr="FFFFFF"/>
              </a:solidFill>
              <a:latin typeface="Calibri" panose="020F0502020204030204"/>
              <a:ea typeface="+mn-ea"/>
              <a:cs typeface="+mn-cs"/>
            </a:rPr>
            <a:t>izajner</a:t>
          </a:r>
          <a:r>
            <a:rPr lang="es-ES">
              <a:solidFill>
                <a:sysClr val="window" lastClr="FFFFFF"/>
              </a:solidFill>
              <a:latin typeface="Calibri" panose="020F0502020204030204"/>
              <a:ea typeface="+mn-ea"/>
              <a:cs typeface="+mn-cs"/>
            </a:rPr>
            <a:t> </a:t>
          </a:r>
        </a:p>
      </dgm:t>
    </dgm:pt>
    <dgm:pt modelId="{7004F596-210B-4414-BF5E-BA60B91B6677}" type="parTrans" cxnId="{42FC6F7B-2FBA-4DD9-9671-554EF821DA7C}">
      <dgm:prSet/>
      <dgm:spPr>
        <a:xfrm>
          <a:off x="779563" y="336002"/>
          <a:ext cx="1444524" cy="683135"/>
        </a:xfrm>
        <a:custGeom>
          <a:avLst/>
          <a:gdLst/>
          <a:ahLst/>
          <a:cxnLst/>
          <a:rect l="0" t="0" r="0" b="0"/>
          <a:pathLst>
            <a:path>
              <a:moveTo>
                <a:pt x="1444524" y="0"/>
              </a:moveTo>
              <a:lnTo>
                <a:pt x="1444524"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17CDCCE9-7F03-4C4A-856A-9E8886789927}" type="sibTrans" cxnId="{42FC6F7B-2FBA-4DD9-9671-554EF821DA7C}">
      <dgm:prSet/>
      <dgm:spPr/>
      <dgm:t>
        <a:bodyPr/>
        <a:lstStyle/>
        <a:p>
          <a:pPr algn="ctr"/>
          <a:endParaRPr lang="es-ES"/>
        </a:p>
      </dgm:t>
    </dgm:pt>
    <dgm:pt modelId="{F3078078-7B4D-4EF6-AC2A-DF6E4B1BD2E8}">
      <dgm:prSet phldrT="[Texto]"/>
      <dgm:spPr>
        <a:xfrm>
          <a:off x="1553132" y="1019138"/>
          <a:ext cx="1091688"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k-SK"/>
            <a:t>Remeselník </a:t>
          </a:r>
          <a:r>
            <a:rPr lang="es-ES">
              <a:solidFill>
                <a:sysClr val="window" lastClr="FFFFFF"/>
              </a:solidFill>
              <a:latin typeface="Calibri" panose="020F0502020204030204"/>
              <a:ea typeface="+mn-ea"/>
              <a:cs typeface="+mn-cs"/>
            </a:rPr>
            <a:t>1</a:t>
          </a:r>
        </a:p>
      </dgm:t>
    </dgm:pt>
    <dgm:pt modelId="{4ED7D3BF-9AAE-4C0A-AAC1-B7878E2CA424}" type="parTrans" cxnId="{917DAC02-2E40-4C57-B4CE-9A57E60CDF3A}">
      <dgm:prSet/>
      <dgm:spPr>
        <a:xfrm>
          <a:off x="2098977" y="336002"/>
          <a:ext cx="125110" cy="683135"/>
        </a:xfrm>
        <a:custGeom>
          <a:avLst/>
          <a:gdLst/>
          <a:ahLst/>
          <a:cxnLst/>
          <a:rect l="0" t="0" r="0" b="0"/>
          <a:pathLst>
            <a:path>
              <a:moveTo>
                <a:pt x="125110" y="0"/>
              </a:moveTo>
              <a:lnTo>
                <a:pt x="125110"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629B7C4D-2DC4-4665-B55F-86680713A826}" type="sibTrans" cxnId="{917DAC02-2E40-4C57-B4CE-9A57E60CDF3A}">
      <dgm:prSet/>
      <dgm:spPr/>
      <dgm:t>
        <a:bodyPr/>
        <a:lstStyle/>
        <a:p>
          <a:pPr algn="ctr"/>
          <a:endParaRPr lang="es-ES"/>
        </a:p>
      </dgm:t>
    </dgm:pt>
    <dgm:pt modelId="{09EECCAD-5275-498C-9E0A-3307ECCD37D6}">
      <dgm:prSet phldrT="[Texto]"/>
      <dgm:spPr>
        <a:xfrm>
          <a:off x="2800754" y="1019138"/>
          <a:ext cx="1485493" cy="371269"/>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k-SK"/>
            <a:t>Remeselník</a:t>
          </a:r>
          <a:r>
            <a:rPr lang="es-ES">
              <a:solidFill>
                <a:sysClr val="window" lastClr="FFFFFF"/>
              </a:solidFill>
              <a:latin typeface="Calibri" panose="020F0502020204030204"/>
              <a:ea typeface="+mn-ea"/>
              <a:cs typeface="+mn-cs"/>
            </a:rPr>
            <a:t> 2</a:t>
          </a:r>
        </a:p>
      </dgm:t>
    </dgm:pt>
    <dgm:pt modelId="{6CB46A52-EB94-4616-9C70-8B6F7EA87E9E}" type="parTrans" cxnId="{882E6B3C-77E3-469E-94F1-82FE0977BAE8}">
      <dgm:prSet/>
      <dgm:spPr>
        <a:xfrm>
          <a:off x="2224087" y="336002"/>
          <a:ext cx="1319413" cy="683135"/>
        </a:xfrm>
        <a:custGeom>
          <a:avLst/>
          <a:gdLst/>
          <a:ahLst/>
          <a:cxnLst/>
          <a:rect l="0" t="0" r="0" b="0"/>
          <a:pathLst>
            <a:path>
              <a:moveTo>
                <a:pt x="0" y="0"/>
              </a:moveTo>
              <a:lnTo>
                <a:pt x="0" y="605169"/>
              </a:lnTo>
              <a:lnTo>
                <a:pt x="1319413" y="605169"/>
              </a:lnTo>
              <a:lnTo>
                <a:pt x="1319413" y="683135"/>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lgn="ctr"/>
          <a:endParaRPr lang="es-ES"/>
        </a:p>
      </dgm:t>
    </dgm:pt>
    <dgm:pt modelId="{265F2F2C-6DCF-4CDE-A1C7-C0B55CD40160}" type="sibTrans" cxnId="{882E6B3C-77E3-469E-94F1-82FE0977BAE8}">
      <dgm:prSet/>
      <dgm:spPr/>
      <dgm:t>
        <a:bodyPr/>
        <a:lstStyle/>
        <a:p>
          <a:pPr algn="ctr"/>
          <a:endParaRPr lang="es-ES"/>
        </a:p>
      </dgm:t>
    </dgm:pt>
    <dgm:pt modelId="{A89A117A-4819-40E6-AAEC-327404AA1538}" type="pres">
      <dgm:prSet presAssocID="{D5BA9CDD-04B9-4B3C-8110-6EC2372B814D}" presName="hierChild1" presStyleCnt="0">
        <dgm:presLayoutVars>
          <dgm:orgChart val="1"/>
          <dgm:chPref val="1"/>
          <dgm:dir/>
          <dgm:animOne val="branch"/>
          <dgm:animLvl val="lvl"/>
          <dgm:resizeHandles/>
        </dgm:presLayoutVars>
      </dgm:prSet>
      <dgm:spPr/>
    </dgm:pt>
    <dgm:pt modelId="{1C335BF1-9EAD-4605-8BE8-FF77B97F6849}" type="pres">
      <dgm:prSet presAssocID="{EC2E995F-AF8C-4BA9-BC03-72225A7AB33D}" presName="hierRoot1" presStyleCnt="0">
        <dgm:presLayoutVars>
          <dgm:hierBranch val="init"/>
        </dgm:presLayoutVars>
      </dgm:prSet>
      <dgm:spPr/>
    </dgm:pt>
    <dgm:pt modelId="{59563E07-5A93-462F-A423-BA93822083EF}" type="pres">
      <dgm:prSet presAssocID="{EC2E995F-AF8C-4BA9-BC03-72225A7AB33D}" presName="rootComposite1" presStyleCnt="0"/>
      <dgm:spPr/>
    </dgm:pt>
    <dgm:pt modelId="{A2548766-23CA-40B5-96CF-4EEF56A0E757}" type="pres">
      <dgm:prSet presAssocID="{EC2E995F-AF8C-4BA9-BC03-72225A7AB33D}" presName="rootText1" presStyleLbl="node0" presStyleIdx="0" presStyleCnt="1" custScaleX="167190" custScaleY="90436">
        <dgm:presLayoutVars>
          <dgm:chPref val="3"/>
        </dgm:presLayoutVars>
      </dgm:prSet>
      <dgm:spPr/>
    </dgm:pt>
    <dgm:pt modelId="{92C649CD-E297-45CE-B5FE-C34414C2F0DE}" type="pres">
      <dgm:prSet presAssocID="{EC2E995F-AF8C-4BA9-BC03-72225A7AB33D}" presName="rootConnector1" presStyleLbl="node1" presStyleIdx="0" presStyleCnt="0"/>
      <dgm:spPr/>
    </dgm:pt>
    <dgm:pt modelId="{46657326-747F-4A83-86AF-4EDFEE3D64CA}" type="pres">
      <dgm:prSet presAssocID="{EC2E995F-AF8C-4BA9-BC03-72225A7AB33D}" presName="hierChild2" presStyleCnt="0"/>
      <dgm:spPr/>
    </dgm:pt>
    <dgm:pt modelId="{0D54C913-A0D4-4B73-BB09-4BA6A0E6AAE1}" type="pres">
      <dgm:prSet presAssocID="{7004F596-210B-4414-BF5E-BA60B91B6677}" presName="Name37" presStyleLbl="parChTrans1D2" presStyleIdx="0" presStyleCnt="4"/>
      <dgm:spPr/>
    </dgm:pt>
    <dgm:pt modelId="{A0592940-BBC9-49F3-BDB0-3DEDC369958C}" type="pres">
      <dgm:prSet presAssocID="{678E0C91-C899-4D3F-82E3-80AE8A22787F}" presName="hierRoot2" presStyleCnt="0">
        <dgm:presLayoutVars>
          <dgm:hierBranch val="init"/>
        </dgm:presLayoutVars>
      </dgm:prSet>
      <dgm:spPr/>
    </dgm:pt>
    <dgm:pt modelId="{B3FEA395-6D3A-434B-B562-71CC00EA326E}" type="pres">
      <dgm:prSet presAssocID="{678E0C91-C899-4D3F-82E3-80AE8A22787F}" presName="rootComposite" presStyleCnt="0"/>
      <dgm:spPr/>
    </dgm:pt>
    <dgm:pt modelId="{675BB6B6-D495-412A-8D2D-452D9F21D3B7}" type="pres">
      <dgm:prSet presAssocID="{678E0C91-C899-4D3F-82E3-80AE8A22787F}" presName="rootText" presStyleLbl="node2" presStyleIdx="0" presStyleCnt="3" custScaleX="166358">
        <dgm:presLayoutVars>
          <dgm:chPref val="3"/>
        </dgm:presLayoutVars>
      </dgm:prSet>
      <dgm:spPr/>
    </dgm:pt>
    <dgm:pt modelId="{CA60CD42-37E6-4D8A-94DB-E483B8E8ABFA}" type="pres">
      <dgm:prSet presAssocID="{678E0C91-C899-4D3F-82E3-80AE8A22787F}" presName="rootConnector" presStyleLbl="node2" presStyleIdx="0" presStyleCnt="3"/>
      <dgm:spPr/>
    </dgm:pt>
    <dgm:pt modelId="{EF97FEC6-D256-469B-B9A1-9195F07D847B}" type="pres">
      <dgm:prSet presAssocID="{678E0C91-C899-4D3F-82E3-80AE8A22787F}" presName="hierChild4" presStyleCnt="0"/>
      <dgm:spPr/>
    </dgm:pt>
    <dgm:pt modelId="{C231AFF3-EF5A-4D4F-9C4B-7A1A5B3B6AF2}" type="pres">
      <dgm:prSet presAssocID="{678E0C91-C899-4D3F-82E3-80AE8A22787F}" presName="hierChild5" presStyleCnt="0"/>
      <dgm:spPr/>
    </dgm:pt>
    <dgm:pt modelId="{50873A6B-929C-4FD8-80D3-0DC6986AB362}" type="pres">
      <dgm:prSet presAssocID="{4ED7D3BF-9AAE-4C0A-AAC1-B7878E2CA424}" presName="Name37" presStyleLbl="parChTrans1D2" presStyleIdx="1" presStyleCnt="4"/>
      <dgm:spPr/>
    </dgm:pt>
    <dgm:pt modelId="{874EFAC7-910D-4BC9-ADD2-6FBCA96CF8FB}" type="pres">
      <dgm:prSet presAssocID="{F3078078-7B4D-4EF6-AC2A-DF6E4B1BD2E8}" presName="hierRoot2" presStyleCnt="0">
        <dgm:presLayoutVars>
          <dgm:hierBranch val="init"/>
        </dgm:presLayoutVars>
      </dgm:prSet>
      <dgm:spPr/>
    </dgm:pt>
    <dgm:pt modelId="{D3F3400A-57C8-43EE-8072-F1473961F5CA}" type="pres">
      <dgm:prSet presAssocID="{F3078078-7B4D-4EF6-AC2A-DF6E4B1BD2E8}" presName="rootComposite" presStyleCnt="0"/>
      <dgm:spPr/>
    </dgm:pt>
    <dgm:pt modelId="{C1B8E74E-B575-49D4-B541-602561EE9B33}" type="pres">
      <dgm:prSet presAssocID="{F3078078-7B4D-4EF6-AC2A-DF6E4B1BD2E8}" presName="rootText" presStyleLbl="node2" presStyleIdx="1" presStyleCnt="3" custScaleX="147021">
        <dgm:presLayoutVars>
          <dgm:chPref val="3"/>
        </dgm:presLayoutVars>
      </dgm:prSet>
      <dgm:spPr/>
    </dgm:pt>
    <dgm:pt modelId="{8A4ECFFC-84ED-4D2F-95B0-78C94C20832E}" type="pres">
      <dgm:prSet presAssocID="{F3078078-7B4D-4EF6-AC2A-DF6E4B1BD2E8}" presName="rootConnector" presStyleLbl="node2" presStyleIdx="1" presStyleCnt="3"/>
      <dgm:spPr/>
    </dgm:pt>
    <dgm:pt modelId="{45AAD590-9720-4840-8CFA-B42BD47FE0D8}" type="pres">
      <dgm:prSet presAssocID="{F3078078-7B4D-4EF6-AC2A-DF6E4B1BD2E8}" presName="hierChild4" presStyleCnt="0"/>
      <dgm:spPr/>
    </dgm:pt>
    <dgm:pt modelId="{34F76FDD-A960-44D9-8225-DE88B0E53A45}" type="pres">
      <dgm:prSet presAssocID="{F3078078-7B4D-4EF6-AC2A-DF6E4B1BD2E8}" presName="hierChild5" presStyleCnt="0"/>
      <dgm:spPr/>
    </dgm:pt>
    <dgm:pt modelId="{999B5C84-AF93-4512-BAF8-B78A19BF50EF}" type="pres">
      <dgm:prSet presAssocID="{6CB46A52-EB94-4616-9C70-8B6F7EA87E9E}" presName="Name37" presStyleLbl="parChTrans1D2" presStyleIdx="2" presStyleCnt="4"/>
      <dgm:spPr/>
    </dgm:pt>
    <dgm:pt modelId="{1A76D76E-467A-482F-8B99-4681814E30BD}" type="pres">
      <dgm:prSet presAssocID="{09EECCAD-5275-498C-9E0A-3307ECCD37D6}" presName="hierRoot2" presStyleCnt="0">
        <dgm:presLayoutVars>
          <dgm:hierBranch val="init"/>
        </dgm:presLayoutVars>
      </dgm:prSet>
      <dgm:spPr/>
    </dgm:pt>
    <dgm:pt modelId="{8C490EB1-13FE-490B-9AD1-F5720D2F8953}" type="pres">
      <dgm:prSet presAssocID="{09EECCAD-5275-498C-9E0A-3307ECCD37D6}" presName="rootComposite" presStyleCnt="0"/>
      <dgm:spPr/>
    </dgm:pt>
    <dgm:pt modelId="{AA84D6D7-1560-402D-A514-FDA8C331B0D5}" type="pres">
      <dgm:prSet presAssocID="{09EECCAD-5275-498C-9E0A-3307ECCD37D6}" presName="rootText" presStyleLbl="node2" presStyleIdx="2" presStyleCnt="3" custScaleX="200056">
        <dgm:presLayoutVars>
          <dgm:chPref val="3"/>
        </dgm:presLayoutVars>
      </dgm:prSet>
      <dgm:spPr/>
    </dgm:pt>
    <dgm:pt modelId="{C07077C5-C285-4695-B682-9C27D9CBA8C4}" type="pres">
      <dgm:prSet presAssocID="{09EECCAD-5275-498C-9E0A-3307ECCD37D6}" presName="rootConnector" presStyleLbl="node2" presStyleIdx="2" presStyleCnt="3"/>
      <dgm:spPr/>
    </dgm:pt>
    <dgm:pt modelId="{929C7647-0211-45CB-AC32-858B9B104588}" type="pres">
      <dgm:prSet presAssocID="{09EECCAD-5275-498C-9E0A-3307ECCD37D6}" presName="hierChild4" presStyleCnt="0"/>
      <dgm:spPr/>
    </dgm:pt>
    <dgm:pt modelId="{86733A92-9754-4D64-8AFD-C05F97EEA5B7}" type="pres">
      <dgm:prSet presAssocID="{09EECCAD-5275-498C-9E0A-3307ECCD37D6}" presName="hierChild5" presStyleCnt="0"/>
      <dgm:spPr/>
    </dgm:pt>
    <dgm:pt modelId="{2FF353B6-8EF1-4256-9275-95C55B7D8B76}" type="pres">
      <dgm:prSet presAssocID="{EC2E995F-AF8C-4BA9-BC03-72225A7AB33D}" presName="hierChild3" presStyleCnt="0"/>
      <dgm:spPr/>
    </dgm:pt>
    <dgm:pt modelId="{E4326DBB-D498-494E-A486-CFF1F4E28EDA}" type="pres">
      <dgm:prSet presAssocID="{79B0B092-4D01-406D-80F6-6E3117553321}" presName="Name111" presStyleLbl="parChTrans1D2" presStyleIdx="3" presStyleCnt="4"/>
      <dgm:spPr/>
    </dgm:pt>
    <dgm:pt modelId="{C2254EA1-F5D5-4411-B653-7FCE9C2E58B7}" type="pres">
      <dgm:prSet presAssocID="{486A45EE-68ED-4D6F-BC56-A7AA9B024A23}" presName="hierRoot3" presStyleCnt="0">
        <dgm:presLayoutVars>
          <dgm:hierBranch val="init"/>
        </dgm:presLayoutVars>
      </dgm:prSet>
      <dgm:spPr/>
    </dgm:pt>
    <dgm:pt modelId="{4E6A6482-FF57-40B4-B8FA-FA77000D489E}" type="pres">
      <dgm:prSet presAssocID="{486A45EE-68ED-4D6F-BC56-A7AA9B024A23}" presName="rootComposite3" presStyleCnt="0"/>
      <dgm:spPr/>
    </dgm:pt>
    <dgm:pt modelId="{9E3A2353-A609-498F-90B8-66A9C8D5DE34}" type="pres">
      <dgm:prSet presAssocID="{486A45EE-68ED-4D6F-BC56-A7AA9B024A23}" presName="rootText3" presStyleLbl="asst1" presStyleIdx="0" presStyleCnt="1" custScaleX="156772">
        <dgm:presLayoutVars>
          <dgm:chPref val="3"/>
        </dgm:presLayoutVars>
      </dgm:prSet>
      <dgm:spPr/>
    </dgm:pt>
    <dgm:pt modelId="{25B8E097-56EE-4CC8-8171-C7BEA637D5BE}" type="pres">
      <dgm:prSet presAssocID="{486A45EE-68ED-4D6F-BC56-A7AA9B024A23}" presName="rootConnector3" presStyleLbl="asst1" presStyleIdx="0" presStyleCnt="1"/>
      <dgm:spPr/>
    </dgm:pt>
    <dgm:pt modelId="{73C0C9BE-7376-4A2F-BB37-2C69C5A7C164}" type="pres">
      <dgm:prSet presAssocID="{486A45EE-68ED-4D6F-BC56-A7AA9B024A23}" presName="hierChild6" presStyleCnt="0"/>
      <dgm:spPr/>
    </dgm:pt>
    <dgm:pt modelId="{C13409BD-68BF-49DB-AEF0-C3D8443CA688}" type="pres">
      <dgm:prSet presAssocID="{486A45EE-68ED-4D6F-BC56-A7AA9B024A23}" presName="hierChild7" presStyleCnt="0"/>
      <dgm:spPr/>
    </dgm:pt>
  </dgm:ptLst>
  <dgm:cxnLst>
    <dgm:cxn modelId="{917DAC02-2E40-4C57-B4CE-9A57E60CDF3A}" srcId="{EC2E995F-AF8C-4BA9-BC03-72225A7AB33D}" destId="{F3078078-7B4D-4EF6-AC2A-DF6E4B1BD2E8}" srcOrd="2" destOrd="0" parTransId="{4ED7D3BF-9AAE-4C0A-AAC1-B7878E2CA424}" sibTransId="{629B7C4D-2DC4-4665-B55F-86680713A826}"/>
    <dgm:cxn modelId="{82DFD324-5CD2-4A1E-8DD5-AFB997C5417A}" type="presOf" srcId="{7004F596-210B-4414-BF5E-BA60B91B6677}" destId="{0D54C913-A0D4-4B73-BB09-4BA6A0E6AAE1}" srcOrd="0" destOrd="0" presId="urn:microsoft.com/office/officeart/2005/8/layout/orgChart1"/>
    <dgm:cxn modelId="{435EE33A-B020-47B5-A38D-03D3B941493D}" type="presOf" srcId="{678E0C91-C899-4D3F-82E3-80AE8A22787F}" destId="{675BB6B6-D495-412A-8D2D-452D9F21D3B7}" srcOrd="0" destOrd="0" presId="urn:microsoft.com/office/officeart/2005/8/layout/orgChart1"/>
    <dgm:cxn modelId="{882E6B3C-77E3-469E-94F1-82FE0977BAE8}" srcId="{EC2E995F-AF8C-4BA9-BC03-72225A7AB33D}" destId="{09EECCAD-5275-498C-9E0A-3307ECCD37D6}" srcOrd="3" destOrd="0" parTransId="{6CB46A52-EB94-4616-9C70-8B6F7EA87E9E}" sibTransId="{265F2F2C-6DCF-4CDE-A1C7-C0B55CD40160}"/>
    <dgm:cxn modelId="{108AA769-6252-41BA-AB47-679A3E348D16}" srcId="{D5BA9CDD-04B9-4B3C-8110-6EC2372B814D}" destId="{EC2E995F-AF8C-4BA9-BC03-72225A7AB33D}" srcOrd="0" destOrd="0" parTransId="{C2907239-48FE-498F-8A80-2FEF44E7FB8F}" sibTransId="{D304392B-5E25-4A8D-8731-137D3409B322}"/>
    <dgm:cxn modelId="{C2522750-0AB3-41C9-918B-C1B59097C542}" srcId="{EC2E995F-AF8C-4BA9-BC03-72225A7AB33D}" destId="{486A45EE-68ED-4D6F-BC56-A7AA9B024A23}" srcOrd="0" destOrd="0" parTransId="{79B0B092-4D01-406D-80F6-6E3117553321}" sibTransId="{73AF1118-FD24-44D5-BC27-113C66C1AF5E}"/>
    <dgm:cxn modelId="{B9A52752-F936-4B8B-974C-E14108044CA1}" type="presOf" srcId="{486A45EE-68ED-4D6F-BC56-A7AA9B024A23}" destId="{25B8E097-56EE-4CC8-8171-C7BEA637D5BE}" srcOrd="1" destOrd="0" presId="urn:microsoft.com/office/officeart/2005/8/layout/orgChart1"/>
    <dgm:cxn modelId="{42FC6F7B-2FBA-4DD9-9671-554EF821DA7C}" srcId="{EC2E995F-AF8C-4BA9-BC03-72225A7AB33D}" destId="{678E0C91-C899-4D3F-82E3-80AE8A22787F}" srcOrd="1" destOrd="0" parTransId="{7004F596-210B-4414-BF5E-BA60B91B6677}" sibTransId="{17CDCCE9-7F03-4C4A-856A-9E8886789927}"/>
    <dgm:cxn modelId="{4AADF086-6E58-4C11-87F2-9A758CB7F175}" type="presOf" srcId="{79B0B092-4D01-406D-80F6-6E3117553321}" destId="{E4326DBB-D498-494E-A486-CFF1F4E28EDA}" srcOrd="0" destOrd="0" presId="urn:microsoft.com/office/officeart/2005/8/layout/orgChart1"/>
    <dgm:cxn modelId="{2D746D8C-E934-4710-A8DF-2D5D32A3F025}" type="presOf" srcId="{09EECCAD-5275-498C-9E0A-3307ECCD37D6}" destId="{C07077C5-C285-4695-B682-9C27D9CBA8C4}" srcOrd="1" destOrd="0" presId="urn:microsoft.com/office/officeart/2005/8/layout/orgChart1"/>
    <dgm:cxn modelId="{C9572CA3-7A65-4D89-984E-E08E9D396CA3}" type="presOf" srcId="{F3078078-7B4D-4EF6-AC2A-DF6E4B1BD2E8}" destId="{8A4ECFFC-84ED-4D2F-95B0-78C94C20832E}" srcOrd="1" destOrd="0" presId="urn:microsoft.com/office/officeart/2005/8/layout/orgChart1"/>
    <dgm:cxn modelId="{597588B0-E139-4DFE-BC3D-1C7AD83E4D1E}" type="presOf" srcId="{D5BA9CDD-04B9-4B3C-8110-6EC2372B814D}" destId="{A89A117A-4819-40E6-AAEC-327404AA1538}" srcOrd="0" destOrd="0" presId="urn:microsoft.com/office/officeart/2005/8/layout/orgChart1"/>
    <dgm:cxn modelId="{34C218C2-0582-44B3-B8D3-1F8F608E5B0F}" type="presOf" srcId="{678E0C91-C899-4D3F-82E3-80AE8A22787F}" destId="{CA60CD42-37E6-4D8A-94DB-E483B8E8ABFA}" srcOrd="1" destOrd="0" presId="urn:microsoft.com/office/officeart/2005/8/layout/orgChart1"/>
    <dgm:cxn modelId="{E1E6DFD8-8195-42CB-AEE7-6F9889EA7556}" type="presOf" srcId="{4ED7D3BF-9AAE-4C0A-AAC1-B7878E2CA424}" destId="{50873A6B-929C-4FD8-80D3-0DC6986AB362}" srcOrd="0" destOrd="0" presId="urn:microsoft.com/office/officeart/2005/8/layout/orgChart1"/>
    <dgm:cxn modelId="{792A43E4-C546-4DBF-8EB1-4E2F9A2F5D31}" type="presOf" srcId="{486A45EE-68ED-4D6F-BC56-A7AA9B024A23}" destId="{9E3A2353-A609-498F-90B8-66A9C8D5DE34}" srcOrd="0" destOrd="0" presId="urn:microsoft.com/office/officeart/2005/8/layout/orgChart1"/>
    <dgm:cxn modelId="{D910E2E6-32DC-46D4-A2FB-FAEBDEC534ED}" type="presOf" srcId="{EC2E995F-AF8C-4BA9-BC03-72225A7AB33D}" destId="{92C649CD-E297-45CE-B5FE-C34414C2F0DE}" srcOrd="1" destOrd="0" presId="urn:microsoft.com/office/officeart/2005/8/layout/orgChart1"/>
    <dgm:cxn modelId="{FA6644EE-E21A-4E9A-A93A-F2D69B54F302}" type="presOf" srcId="{6CB46A52-EB94-4616-9C70-8B6F7EA87E9E}" destId="{999B5C84-AF93-4512-BAF8-B78A19BF50EF}" srcOrd="0" destOrd="0" presId="urn:microsoft.com/office/officeart/2005/8/layout/orgChart1"/>
    <dgm:cxn modelId="{B7DF5FEF-9DDC-491C-87EC-D8471F24AE0B}" type="presOf" srcId="{09EECCAD-5275-498C-9E0A-3307ECCD37D6}" destId="{AA84D6D7-1560-402D-A514-FDA8C331B0D5}" srcOrd="0" destOrd="0" presId="urn:microsoft.com/office/officeart/2005/8/layout/orgChart1"/>
    <dgm:cxn modelId="{4911ABF2-1DCB-4DC1-AB15-812A1991BD56}" type="presOf" srcId="{EC2E995F-AF8C-4BA9-BC03-72225A7AB33D}" destId="{A2548766-23CA-40B5-96CF-4EEF56A0E757}" srcOrd="0" destOrd="0" presId="urn:microsoft.com/office/officeart/2005/8/layout/orgChart1"/>
    <dgm:cxn modelId="{B8D026F3-8731-4CEC-8AB5-5005CE2701FD}" type="presOf" srcId="{F3078078-7B4D-4EF6-AC2A-DF6E4B1BD2E8}" destId="{C1B8E74E-B575-49D4-B541-602561EE9B33}" srcOrd="0" destOrd="0" presId="urn:microsoft.com/office/officeart/2005/8/layout/orgChart1"/>
    <dgm:cxn modelId="{22568A17-82F2-486C-85B0-5F9C4E269266}" type="presParOf" srcId="{A89A117A-4819-40E6-AAEC-327404AA1538}" destId="{1C335BF1-9EAD-4605-8BE8-FF77B97F6849}" srcOrd="0" destOrd="0" presId="urn:microsoft.com/office/officeart/2005/8/layout/orgChart1"/>
    <dgm:cxn modelId="{7D40E45E-597B-4F7F-9443-68F23BA8FD6A}" type="presParOf" srcId="{1C335BF1-9EAD-4605-8BE8-FF77B97F6849}" destId="{59563E07-5A93-462F-A423-BA93822083EF}" srcOrd="0" destOrd="0" presId="urn:microsoft.com/office/officeart/2005/8/layout/orgChart1"/>
    <dgm:cxn modelId="{B124FF96-356D-4BF7-BD89-C0D872904A9E}" type="presParOf" srcId="{59563E07-5A93-462F-A423-BA93822083EF}" destId="{A2548766-23CA-40B5-96CF-4EEF56A0E757}" srcOrd="0" destOrd="0" presId="urn:microsoft.com/office/officeart/2005/8/layout/orgChart1"/>
    <dgm:cxn modelId="{B4FCE11B-B289-4141-828D-47C38AE2FA48}" type="presParOf" srcId="{59563E07-5A93-462F-A423-BA93822083EF}" destId="{92C649CD-E297-45CE-B5FE-C34414C2F0DE}" srcOrd="1" destOrd="0" presId="urn:microsoft.com/office/officeart/2005/8/layout/orgChart1"/>
    <dgm:cxn modelId="{E7E4DBC3-9D26-43CD-B5F6-D61C012D4D39}" type="presParOf" srcId="{1C335BF1-9EAD-4605-8BE8-FF77B97F6849}" destId="{46657326-747F-4A83-86AF-4EDFEE3D64CA}" srcOrd="1" destOrd="0" presId="urn:microsoft.com/office/officeart/2005/8/layout/orgChart1"/>
    <dgm:cxn modelId="{DFBF7D1E-2A5C-449F-A1F1-B6E5415D9875}" type="presParOf" srcId="{46657326-747F-4A83-86AF-4EDFEE3D64CA}" destId="{0D54C913-A0D4-4B73-BB09-4BA6A0E6AAE1}" srcOrd="0" destOrd="0" presId="urn:microsoft.com/office/officeart/2005/8/layout/orgChart1"/>
    <dgm:cxn modelId="{2205DCE1-F7C6-47AD-BE73-FE53287A92EE}" type="presParOf" srcId="{46657326-747F-4A83-86AF-4EDFEE3D64CA}" destId="{A0592940-BBC9-49F3-BDB0-3DEDC369958C}" srcOrd="1" destOrd="0" presId="urn:microsoft.com/office/officeart/2005/8/layout/orgChart1"/>
    <dgm:cxn modelId="{A3A4B83C-7D7B-4C7A-8A4F-8F4076F915D7}" type="presParOf" srcId="{A0592940-BBC9-49F3-BDB0-3DEDC369958C}" destId="{B3FEA395-6D3A-434B-B562-71CC00EA326E}" srcOrd="0" destOrd="0" presId="urn:microsoft.com/office/officeart/2005/8/layout/orgChart1"/>
    <dgm:cxn modelId="{1AD5D319-8BF7-44BE-AFC6-CDFF671A7D85}" type="presParOf" srcId="{B3FEA395-6D3A-434B-B562-71CC00EA326E}" destId="{675BB6B6-D495-412A-8D2D-452D9F21D3B7}" srcOrd="0" destOrd="0" presId="urn:microsoft.com/office/officeart/2005/8/layout/orgChart1"/>
    <dgm:cxn modelId="{67BD0FFD-A597-478A-AE3C-C971BC5CF7B8}" type="presParOf" srcId="{B3FEA395-6D3A-434B-B562-71CC00EA326E}" destId="{CA60CD42-37E6-4D8A-94DB-E483B8E8ABFA}" srcOrd="1" destOrd="0" presId="urn:microsoft.com/office/officeart/2005/8/layout/orgChart1"/>
    <dgm:cxn modelId="{757E6726-0E27-43BC-B011-B4DF1FC71ED3}" type="presParOf" srcId="{A0592940-BBC9-49F3-BDB0-3DEDC369958C}" destId="{EF97FEC6-D256-469B-B9A1-9195F07D847B}" srcOrd="1" destOrd="0" presId="urn:microsoft.com/office/officeart/2005/8/layout/orgChart1"/>
    <dgm:cxn modelId="{5978CAE6-0BC8-492B-A4E3-B07B3A4666CB}" type="presParOf" srcId="{A0592940-BBC9-49F3-BDB0-3DEDC369958C}" destId="{C231AFF3-EF5A-4D4F-9C4B-7A1A5B3B6AF2}" srcOrd="2" destOrd="0" presId="urn:microsoft.com/office/officeart/2005/8/layout/orgChart1"/>
    <dgm:cxn modelId="{6DCADBEE-79B7-47B8-9770-F36515CB3DB8}" type="presParOf" srcId="{46657326-747F-4A83-86AF-4EDFEE3D64CA}" destId="{50873A6B-929C-4FD8-80D3-0DC6986AB362}" srcOrd="2" destOrd="0" presId="urn:microsoft.com/office/officeart/2005/8/layout/orgChart1"/>
    <dgm:cxn modelId="{701227F2-C8AB-4D88-977A-00E06613B557}" type="presParOf" srcId="{46657326-747F-4A83-86AF-4EDFEE3D64CA}" destId="{874EFAC7-910D-4BC9-ADD2-6FBCA96CF8FB}" srcOrd="3" destOrd="0" presId="urn:microsoft.com/office/officeart/2005/8/layout/orgChart1"/>
    <dgm:cxn modelId="{B3843D20-45CA-4E52-9840-21E0995E8B96}" type="presParOf" srcId="{874EFAC7-910D-4BC9-ADD2-6FBCA96CF8FB}" destId="{D3F3400A-57C8-43EE-8072-F1473961F5CA}" srcOrd="0" destOrd="0" presId="urn:microsoft.com/office/officeart/2005/8/layout/orgChart1"/>
    <dgm:cxn modelId="{E90CE407-7B6E-4E9F-8E1B-8A33B39EB7DC}" type="presParOf" srcId="{D3F3400A-57C8-43EE-8072-F1473961F5CA}" destId="{C1B8E74E-B575-49D4-B541-602561EE9B33}" srcOrd="0" destOrd="0" presId="urn:microsoft.com/office/officeart/2005/8/layout/orgChart1"/>
    <dgm:cxn modelId="{3AA918DC-E784-4586-BC70-0D2EFABF7B6E}" type="presParOf" srcId="{D3F3400A-57C8-43EE-8072-F1473961F5CA}" destId="{8A4ECFFC-84ED-4D2F-95B0-78C94C20832E}" srcOrd="1" destOrd="0" presId="urn:microsoft.com/office/officeart/2005/8/layout/orgChart1"/>
    <dgm:cxn modelId="{50A6E723-7FC2-4B6B-8C98-06A66B6E7BC5}" type="presParOf" srcId="{874EFAC7-910D-4BC9-ADD2-6FBCA96CF8FB}" destId="{45AAD590-9720-4840-8CFA-B42BD47FE0D8}" srcOrd="1" destOrd="0" presId="urn:microsoft.com/office/officeart/2005/8/layout/orgChart1"/>
    <dgm:cxn modelId="{0E0293E2-A93E-4A35-8F50-9C25C2A92322}" type="presParOf" srcId="{874EFAC7-910D-4BC9-ADD2-6FBCA96CF8FB}" destId="{34F76FDD-A960-44D9-8225-DE88B0E53A45}" srcOrd="2" destOrd="0" presId="urn:microsoft.com/office/officeart/2005/8/layout/orgChart1"/>
    <dgm:cxn modelId="{3087DE57-11C6-4E38-9C74-A7E8AF5A0DF7}" type="presParOf" srcId="{46657326-747F-4A83-86AF-4EDFEE3D64CA}" destId="{999B5C84-AF93-4512-BAF8-B78A19BF50EF}" srcOrd="4" destOrd="0" presId="urn:microsoft.com/office/officeart/2005/8/layout/orgChart1"/>
    <dgm:cxn modelId="{3D5881BB-02A1-4DB5-8207-ABDFAB97EE87}" type="presParOf" srcId="{46657326-747F-4A83-86AF-4EDFEE3D64CA}" destId="{1A76D76E-467A-482F-8B99-4681814E30BD}" srcOrd="5" destOrd="0" presId="urn:microsoft.com/office/officeart/2005/8/layout/orgChart1"/>
    <dgm:cxn modelId="{282569D2-3200-42F5-934C-32B1D5D40DA3}" type="presParOf" srcId="{1A76D76E-467A-482F-8B99-4681814E30BD}" destId="{8C490EB1-13FE-490B-9AD1-F5720D2F8953}" srcOrd="0" destOrd="0" presId="urn:microsoft.com/office/officeart/2005/8/layout/orgChart1"/>
    <dgm:cxn modelId="{124FF9BF-95EB-4C24-84A2-6D11FFEC7356}" type="presParOf" srcId="{8C490EB1-13FE-490B-9AD1-F5720D2F8953}" destId="{AA84D6D7-1560-402D-A514-FDA8C331B0D5}" srcOrd="0" destOrd="0" presId="urn:microsoft.com/office/officeart/2005/8/layout/orgChart1"/>
    <dgm:cxn modelId="{203ABEDC-FDB8-45E0-99C1-46068F365C0A}" type="presParOf" srcId="{8C490EB1-13FE-490B-9AD1-F5720D2F8953}" destId="{C07077C5-C285-4695-B682-9C27D9CBA8C4}" srcOrd="1" destOrd="0" presId="urn:microsoft.com/office/officeart/2005/8/layout/orgChart1"/>
    <dgm:cxn modelId="{56DB82E4-7682-4D58-8682-A504F22BC0D4}" type="presParOf" srcId="{1A76D76E-467A-482F-8B99-4681814E30BD}" destId="{929C7647-0211-45CB-AC32-858B9B104588}" srcOrd="1" destOrd="0" presId="urn:microsoft.com/office/officeart/2005/8/layout/orgChart1"/>
    <dgm:cxn modelId="{2981065A-26A1-4CE7-A43B-BE0429550031}" type="presParOf" srcId="{1A76D76E-467A-482F-8B99-4681814E30BD}" destId="{86733A92-9754-4D64-8AFD-C05F97EEA5B7}" srcOrd="2" destOrd="0" presId="urn:microsoft.com/office/officeart/2005/8/layout/orgChart1"/>
    <dgm:cxn modelId="{407C4176-4E63-4270-A6DF-5D49DD43F9A6}" type="presParOf" srcId="{1C335BF1-9EAD-4605-8BE8-FF77B97F6849}" destId="{2FF353B6-8EF1-4256-9275-95C55B7D8B76}" srcOrd="2" destOrd="0" presId="urn:microsoft.com/office/officeart/2005/8/layout/orgChart1"/>
    <dgm:cxn modelId="{F782E029-6887-4AAE-BC4E-E2368E1CBECB}" type="presParOf" srcId="{2FF353B6-8EF1-4256-9275-95C55B7D8B76}" destId="{E4326DBB-D498-494E-A486-CFF1F4E28EDA}" srcOrd="0" destOrd="0" presId="urn:microsoft.com/office/officeart/2005/8/layout/orgChart1"/>
    <dgm:cxn modelId="{C243A024-AD77-4450-A9C4-806234607933}" type="presParOf" srcId="{2FF353B6-8EF1-4256-9275-95C55B7D8B76}" destId="{C2254EA1-F5D5-4411-B653-7FCE9C2E58B7}" srcOrd="1" destOrd="0" presId="urn:microsoft.com/office/officeart/2005/8/layout/orgChart1"/>
    <dgm:cxn modelId="{85538A13-40B5-4601-841C-8AD0179C25C5}" type="presParOf" srcId="{C2254EA1-F5D5-4411-B653-7FCE9C2E58B7}" destId="{4E6A6482-FF57-40B4-B8FA-FA77000D489E}" srcOrd="0" destOrd="0" presId="urn:microsoft.com/office/officeart/2005/8/layout/orgChart1"/>
    <dgm:cxn modelId="{DC325041-6E8D-4B48-BBF1-D259559DC755}" type="presParOf" srcId="{4E6A6482-FF57-40B4-B8FA-FA77000D489E}" destId="{9E3A2353-A609-498F-90B8-66A9C8D5DE34}" srcOrd="0" destOrd="0" presId="urn:microsoft.com/office/officeart/2005/8/layout/orgChart1"/>
    <dgm:cxn modelId="{68442EA7-3F5D-468F-A652-F255A46902BF}" type="presParOf" srcId="{4E6A6482-FF57-40B4-B8FA-FA77000D489E}" destId="{25B8E097-56EE-4CC8-8171-C7BEA637D5BE}" srcOrd="1" destOrd="0" presId="urn:microsoft.com/office/officeart/2005/8/layout/orgChart1"/>
    <dgm:cxn modelId="{4B1BDE89-F42D-451E-9CB0-014549798096}" type="presParOf" srcId="{C2254EA1-F5D5-4411-B653-7FCE9C2E58B7}" destId="{73C0C9BE-7376-4A2F-BB37-2C69C5A7C164}" srcOrd="1" destOrd="0" presId="urn:microsoft.com/office/officeart/2005/8/layout/orgChart1"/>
    <dgm:cxn modelId="{1D05F8D8-83C9-4170-BE3F-284ECDA5A7E3}" type="presParOf" srcId="{C2254EA1-F5D5-4411-B653-7FCE9C2E58B7}" destId="{C13409BD-68BF-49DB-AEF0-C3D8443CA68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26DBB-D498-494E-A486-CFF1F4E28EDA}">
      <dsp:nvSpPr>
        <dsp:cNvPr id="0" name=""/>
        <dsp:cNvSpPr/>
      </dsp:nvSpPr>
      <dsp:spPr>
        <a:xfrm>
          <a:off x="2096409" y="353487"/>
          <a:ext cx="91440" cy="359052"/>
        </a:xfrm>
        <a:custGeom>
          <a:avLst/>
          <a:gdLst/>
          <a:ahLst/>
          <a:cxnLst/>
          <a:rect l="0" t="0" r="0" b="0"/>
          <a:pathLst>
            <a:path>
              <a:moveTo>
                <a:pt x="123686" y="0"/>
              </a:moveTo>
              <a:lnTo>
                <a:pt x="123686" y="341567"/>
              </a:lnTo>
              <a:lnTo>
                <a:pt x="45720" y="341567"/>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99B5C84-AF93-4512-BAF8-B78A19BF50EF}">
      <dsp:nvSpPr>
        <dsp:cNvPr id="0" name=""/>
        <dsp:cNvSpPr/>
      </dsp:nvSpPr>
      <dsp:spPr>
        <a:xfrm>
          <a:off x="2224087" y="353487"/>
          <a:ext cx="1386952" cy="718104"/>
        </a:xfrm>
        <a:custGeom>
          <a:avLst/>
          <a:gdLst/>
          <a:ahLst/>
          <a:cxnLst/>
          <a:rect l="0" t="0" r="0" b="0"/>
          <a:pathLst>
            <a:path>
              <a:moveTo>
                <a:pt x="0" y="0"/>
              </a:moveTo>
              <a:lnTo>
                <a:pt x="0" y="605169"/>
              </a:lnTo>
              <a:lnTo>
                <a:pt x="1319413" y="605169"/>
              </a:lnTo>
              <a:lnTo>
                <a:pt x="1319413"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0873A6B-929C-4FD8-80D3-0DC6986AB362}">
      <dsp:nvSpPr>
        <dsp:cNvPr id="0" name=""/>
        <dsp:cNvSpPr/>
      </dsp:nvSpPr>
      <dsp:spPr>
        <a:xfrm>
          <a:off x="2092572" y="353487"/>
          <a:ext cx="131514" cy="718104"/>
        </a:xfrm>
        <a:custGeom>
          <a:avLst/>
          <a:gdLst/>
          <a:ahLst/>
          <a:cxnLst/>
          <a:rect l="0" t="0" r="0" b="0"/>
          <a:pathLst>
            <a:path>
              <a:moveTo>
                <a:pt x="125110" y="0"/>
              </a:moveTo>
              <a:lnTo>
                <a:pt x="125110"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54C913-A0D4-4B73-BB09-4BA6A0E6AAE1}">
      <dsp:nvSpPr>
        <dsp:cNvPr id="0" name=""/>
        <dsp:cNvSpPr/>
      </dsp:nvSpPr>
      <dsp:spPr>
        <a:xfrm>
          <a:off x="705620" y="353487"/>
          <a:ext cx="1518466" cy="718104"/>
        </a:xfrm>
        <a:custGeom>
          <a:avLst/>
          <a:gdLst/>
          <a:ahLst/>
          <a:cxnLst/>
          <a:rect l="0" t="0" r="0" b="0"/>
          <a:pathLst>
            <a:path>
              <a:moveTo>
                <a:pt x="1444524" y="0"/>
              </a:moveTo>
              <a:lnTo>
                <a:pt x="1444524" y="605169"/>
              </a:lnTo>
              <a:lnTo>
                <a:pt x="0" y="605169"/>
              </a:lnTo>
              <a:lnTo>
                <a:pt x="0" y="683135"/>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2548766-23CA-40B5-96CF-4EEF56A0E757}">
      <dsp:nvSpPr>
        <dsp:cNvPr id="0" name=""/>
        <dsp:cNvSpPr/>
      </dsp:nvSpPr>
      <dsp:spPr>
        <a:xfrm>
          <a:off x="1571588" y="539"/>
          <a:ext cx="1304998" cy="352948"/>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a:t>Hlavný remeselník</a:t>
          </a:r>
          <a:endParaRPr lang="es-ES" sz="900" kern="1200">
            <a:solidFill>
              <a:sysClr val="window" lastClr="FFFFFF"/>
            </a:solidFill>
            <a:latin typeface="Calibri" panose="020F0502020204030204"/>
            <a:ea typeface="+mn-ea"/>
            <a:cs typeface="+mn-cs"/>
          </a:endParaRPr>
        </a:p>
      </dsp:txBody>
      <dsp:txXfrm>
        <a:off x="1571588" y="539"/>
        <a:ext cx="1304998" cy="352948"/>
      </dsp:txXfrm>
    </dsp:sp>
    <dsp:sp modelId="{675BB6B6-D495-412A-8D2D-452D9F21D3B7}">
      <dsp:nvSpPr>
        <dsp:cNvPr id="0" name=""/>
        <dsp:cNvSpPr/>
      </dsp:nvSpPr>
      <dsp:spPr>
        <a:xfrm>
          <a:off x="56368" y="1071591"/>
          <a:ext cx="1298504" cy="39027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panose="020F0502020204030204"/>
              <a:ea typeface="+mn-ea"/>
              <a:cs typeface="+mn-cs"/>
            </a:rPr>
            <a:t>D</a:t>
          </a:r>
          <a:r>
            <a:rPr lang="sk-SK" sz="900" kern="1200">
              <a:solidFill>
                <a:sysClr val="window" lastClr="FFFFFF"/>
              </a:solidFill>
              <a:latin typeface="Calibri" panose="020F0502020204030204"/>
              <a:ea typeface="+mn-ea"/>
              <a:cs typeface="+mn-cs"/>
            </a:rPr>
            <a:t>izajner</a:t>
          </a:r>
          <a:r>
            <a:rPr lang="es-ES" sz="900" kern="1200">
              <a:solidFill>
                <a:sysClr val="window" lastClr="FFFFFF"/>
              </a:solidFill>
              <a:latin typeface="Calibri" panose="020F0502020204030204"/>
              <a:ea typeface="+mn-ea"/>
              <a:cs typeface="+mn-cs"/>
            </a:rPr>
            <a:t> </a:t>
          </a:r>
        </a:p>
      </dsp:txBody>
      <dsp:txXfrm>
        <a:off x="56368" y="1071591"/>
        <a:ext cx="1298504" cy="390274"/>
      </dsp:txXfrm>
    </dsp:sp>
    <dsp:sp modelId="{C1B8E74E-B575-49D4-B541-602561EE9B33}">
      <dsp:nvSpPr>
        <dsp:cNvPr id="0" name=""/>
        <dsp:cNvSpPr/>
      </dsp:nvSpPr>
      <dsp:spPr>
        <a:xfrm>
          <a:off x="1518787" y="1071591"/>
          <a:ext cx="1147569" cy="39027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a:t>Remeselník </a:t>
          </a:r>
          <a:r>
            <a:rPr lang="es-ES" sz="900" kern="1200">
              <a:solidFill>
                <a:sysClr val="window" lastClr="FFFFFF"/>
              </a:solidFill>
              <a:latin typeface="Calibri" panose="020F0502020204030204"/>
              <a:ea typeface="+mn-ea"/>
              <a:cs typeface="+mn-cs"/>
            </a:rPr>
            <a:t>1</a:t>
          </a:r>
        </a:p>
      </dsp:txBody>
      <dsp:txXfrm>
        <a:off x="1518787" y="1071591"/>
        <a:ext cx="1147569" cy="390274"/>
      </dsp:txXfrm>
    </dsp:sp>
    <dsp:sp modelId="{AA84D6D7-1560-402D-A514-FDA8C331B0D5}">
      <dsp:nvSpPr>
        <dsp:cNvPr id="0" name=""/>
        <dsp:cNvSpPr/>
      </dsp:nvSpPr>
      <dsp:spPr>
        <a:xfrm>
          <a:off x="2830273" y="1071591"/>
          <a:ext cx="1561533" cy="39027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a:t>Remeselník</a:t>
          </a:r>
          <a:r>
            <a:rPr lang="es-ES" sz="900" kern="1200">
              <a:solidFill>
                <a:sysClr val="window" lastClr="FFFFFF"/>
              </a:solidFill>
              <a:latin typeface="Calibri" panose="020F0502020204030204"/>
              <a:ea typeface="+mn-ea"/>
              <a:cs typeface="+mn-cs"/>
            </a:rPr>
            <a:t> 2</a:t>
          </a:r>
        </a:p>
      </dsp:txBody>
      <dsp:txXfrm>
        <a:off x="2830273" y="1071591"/>
        <a:ext cx="1561533" cy="390274"/>
      </dsp:txXfrm>
    </dsp:sp>
    <dsp:sp modelId="{9E3A2353-A609-498F-90B8-66A9C8D5DE34}">
      <dsp:nvSpPr>
        <dsp:cNvPr id="0" name=""/>
        <dsp:cNvSpPr/>
      </dsp:nvSpPr>
      <dsp:spPr>
        <a:xfrm>
          <a:off x="918448" y="517402"/>
          <a:ext cx="1223681" cy="39027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a:t>Účtovník a fakturačný zamestnanec</a:t>
          </a:r>
          <a:endParaRPr lang="es-ES" sz="900" kern="1200">
            <a:solidFill>
              <a:sysClr val="window" lastClr="FFFFFF"/>
            </a:solidFill>
            <a:latin typeface="Calibri" panose="020F0502020204030204"/>
            <a:ea typeface="+mn-ea"/>
            <a:cs typeface="+mn-cs"/>
          </a:endParaRPr>
        </a:p>
      </dsp:txBody>
      <dsp:txXfrm>
        <a:off x="918448" y="517402"/>
        <a:ext cx="1223681" cy="3902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798754" y="2120591"/>
            <a:ext cx="4358461"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sk-SK" sz="2400" b="0" dirty="0" err="1">
                <a:latin typeface="Cambria"/>
                <a:ea typeface="Cambria"/>
              </a:rPr>
              <a:t>ARTkadémia</a:t>
            </a:r>
            <a:br>
              <a:rPr lang="sk-SK" sz="2400" b="0" dirty="0">
                <a:latin typeface="Cambria"/>
                <a:ea typeface="Cambria"/>
              </a:rPr>
            </a:br>
            <a:r>
              <a:rPr lang="sk-SK" sz="2400" b="0" dirty="0">
                <a:latin typeface="Cambria"/>
                <a:ea typeface="Cambria"/>
              </a:rPr>
              <a:t> “Akadémia umenia a remesiel”</a:t>
            </a:r>
            <a:endParaRPr sz="2400" b="0" dirty="0">
              <a:latin typeface="Cambria"/>
              <a:ea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err="1">
                <a:solidFill>
                  <a:srgbClr val="F24F4F"/>
                </a:solidFill>
                <a:latin typeface="Cambria" panose="02040503050406030204" pitchFamily="18" charset="0"/>
              </a:rPr>
              <a:t>Fun</a:t>
            </a:r>
            <a:r>
              <a:rPr lang="sk-SK" sz="3200" dirty="0" err="1">
                <a:solidFill>
                  <a:srgbClr val="F24F4F"/>
                </a:solidFill>
                <a:latin typeface="Cambria" panose="02040503050406030204" pitchFamily="18" charset="0"/>
              </a:rPr>
              <a:t>kčné</a:t>
            </a:r>
            <a:r>
              <a:rPr lang="sk-SK" sz="3200" dirty="0">
                <a:solidFill>
                  <a:srgbClr val="F24F4F"/>
                </a:solidFill>
                <a:latin typeface="Cambria" panose="02040503050406030204" pitchFamily="18" charset="0"/>
              </a:rPr>
              <a:t> a prevádzkové plánovanie</a:t>
            </a:r>
            <a:endParaRPr lang="es-ES" sz="3200" dirty="0">
              <a:solidFill>
                <a:srgbClr val="F24F4F"/>
              </a:solidFill>
              <a:latin typeface="Cambria" panose="02040503050406030204" pitchFamily="18" charset="0"/>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sk-SK" sz="1600" dirty="0"/>
              <a:t>Na uskutočnenie strategického plánu sa musia rozvíjať produktívne, obchodné, obstarávacie, investičné a finančné činnosti, ako aj riadenie ľudských zdrojov a iné</a:t>
            </a:r>
            <a:endParaRPr lang="en-US" sz="1600" dirty="0"/>
          </a:p>
          <a:p>
            <a:pPr lvl="0" algn="l"/>
            <a:r>
              <a:rPr lang="sk-SK" sz="1600" dirty="0"/>
              <a:t>Plánovanie týchto funkčných a prevádzkových činností sa musí vykonávať podľa nasledovného cyklu:</a:t>
            </a:r>
            <a:endParaRPr lang="en-US" sz="1600" dirty="0"/>
          </a:p>
          <a:p>
            <a:pPr marL="596900" lvl="1" indent="0" algn="l">
              <a:spcBef>
                <a:spcPts val="0"/>
              </a:spcBef>
              <a:buNone/>
              <a:tabLst>
                <a:tab pos="539750" algn="l"/>
              </a:tabLst>
            </a:pPr>
            <a:r>
              <a:rPr lang="en-US" sz="1400" dirty="0"/>
              <a:t>1.	</a:t>
            </a:r>
            <a:r>
              <a:rPr lang="sk-SK" sz="1400" dirty="0"/>
              <a:t>Obchodné a predajné plány</a:t>
            </a:r>
            <a:endParaRPr lang="en-US" sz="1400" dirty="0"/>
          </a:p>
          <a:p>
            <a:pPr marL="596900" lvl="1" indent="0" algn="l">
              <a:spcBef>
                <a:spcPts val="0"/>
              </a:spcBef>
              <a:buNone/>
              <a:tabLst>
                <a:tab pos="539750" algn="l"/>
              </a:tabLst>
            </a:pPr>
            <a:r>
              <a:rPr lang="en-US" sz="1400" dirty="0"/>
              <a:t>2.	</a:t>
            </a:r>
            <a:r>
              <a:rPr lang="sk-SK" sz="1400" dirty="0"/>
              <a:t>Plány výroby</a:t>
            </a:r>
            <a:endParaRPr lang="en-US" sz="1400" dirty="0"/>
          </a:p>
          <a:p>
            <a:pPr marL="596900" lvl="1" indent="0" algn="l">
              <a:spcBef>
                <a:spcPts val="0"/>
              </a:spcBef>
              <a:buNone/>
              <a:tabLst>
                <a:tab pos="539750" algn="l"/>
              </a:tabLst>
            </a:pPr>
            <a:r>
              <a:rPr lang="en-US" sz="1400" dirty="0"/>
              <a:t>3.	</a:t>
            </a:r>
            <a:r>
              <a:rPr lang="sk-SK" sz="1400" dirty="0"/>
              <a:t>Plány obstarávania a investovania</a:t>
            </a:r>
            <a:endParaRPr lang="en-US" sz="1400" dirty="0"/>
          </a:p>
          <a:p>
            <a:pPr marL="596900" lvl="1" indent="0" algn="l">
              <a:spcBef>
                <a:spcPts val="0"/>
              </a:spcBef>
              <a:buNone/>
              <a:tabLst>
                <a:tab pos="539750" algn="l"/>
              </a:tabLst>
            </a:pPr>
            <a:r>
              <a:rPr lang="en-US" sz="1400" dirty="0"/>
              <a:t>4.	Perso</a:t>
            </a:r>
            <a:r>
              <a:rPr lang="sk-SK" sz="1400" dirty="0" err="1"/>
              <a:t>nálne</a:t>
            </a:r>
            <a:r>
              <a:rPr lang="sk-SK" sz="1400" dirty="0"/>
              <a:t> plány</a:t>
            </a:r>
            <a:endParaRPr lang="en-US" sz="1400" dirty="0"/>
          </a:p>
          <a:p>
            <a:pPr marL="596900" lvl="1" indent="0" algn="l">
              <a:spcBef>
                <a:spcPts val="0"/>
              </a:spcBef>
              <a:buNone/>
              <a:tabLst>
                <a:tab pos="539750" algn="l"/>
              </a:tabLst>
            </a:pPr>
            <a:r>
              <a:rPr lang="en-US" sz="1400" dirty="0"/>
              <a:t>5.	</a:t>
            </a:r>
            <a:r>
              <a:rPr lang="sk-SK" sz="1400" dirty="0"/>
              <a:t>Finančné plány</a:t>
            </a:r>
            <a:endParaRPr lang="en-US" sz="1400" dirty="0"/>
          </a:p>
          <a:p>
            <a:pPr lvl="0" algn="l"/>
            <a:r>
              <a:rPr lang="sk-SK" sz="1600" dirty="0"/>
              <a:t>Všetky tieto plány musia tiež stanoviť termíny, kedy sa činnosti budú vykonávať (dočasné programovanie) a toky príjmov a výdavkov, ktoré budú zahŕňať (rozpočtovanie)</a:t>
            </a:r>
            <a:endParaRPr lang="en-US" sz="1600" dirty="0"/>
          </a:p>
        </p:txBody>
      </p:sp>
      <p:sp>
        <p:nvSpPr>
          <p:cNvPr id="10" name="Cuadro de texto 2">
            <a:extLst>
              <a:ext uri="{FF2B5EF4-FFF2-40B4-BE49-F238E27FC236}">
                <a16:creationId xmlns:a16="http://schemas.microsoft.com/office/drawing/2014/main" id="{5D7CCCEE-C911-46A3-8FA6-ABE29E0C82D8}"/>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8EAA874B-72C9-43F1-974A-F3A64AED25D7}"/>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112828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sk-SK" dirty="0">
                <a:solidFill>
                  <a:srgbClr val="F24F4F"/>
                </a:solidFill>
                <a:latin typeface="Cambria" panose="02040503050406030204" pitchFamily="18" charset="0"/>
              </a:rPr>
              <a:t>Základné činnosti</a:t>
            </a:r>
            <a:endParaRPr lang="es-ES" dirty="0">
              <a:solidFill>
                <a:srgbClr val="F24F4F"/>
              </a:solidFill>
              <a:latin typeface="Cambria" panose="02040503050406030204" pitchFamily="18" charset="0"/>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26473" y="1469756"/>
            <a:ext cx="8222672" cy="3123651"/>
          </a:xfrm>
        </p:spPr>
        <p:txBody>
          <a:bodyPr/>
          <a:lstStyle/>
          <a:p>
            <a:pPr lvl="0" algn="l"/>
            <a:r>
              <a:rPr lang="sk-SK" sz="1600" dirty="0"/>
              <a:t>Každé podnikanie musí vykonávať tri základné činnosti, aby tvorilo hodnotu: vývoj, výroba a marketing. Tieto sa nazývajú funkčné činnosti.</a:t>
            </a:r>
          </a:p>
          <a:p>
            <a:pPr lvl="0" algn="l"/>
            <a:r>
              <a:rPr lang="sk-SK" sz="1600" dirty="0"/>
              <a:t>Pokiaľ ide o remeselnícky sektor, základnými funkčnými činnosťami je umelecký / remeselnícky dizajn, výroba výrobkov v remeselníckej dielni a ich uvádzanie na trh akýmkoľvek spôsobom.</a:t>
            </a:r>
          </a:p>
          <a:p>
            <a:pPr lvl="0" algn="l"/>
            <a:r>
              <a:rPr lang="sk-SK" sz="1600" dirty="0"/>
              <a:t>Okrem týchto základných činností existujú aj ďalšie, ktoré sú potrebné na ich podporu: obstarávanie / zabezpečenie materiálov, finančné riadenie, fakturácia a účtovníctvo, údržba, služby po predaji, personálny manažment, atď.</a:t>
            </a:r>
          </a:p>
          <a:p>
            <a:pPr algn="l"/>
            <a:r>
              <a:rPr lang="sk-SK" sz="1600" dirty="0"/>
              <a:t>V remeselnej výrobe môžu byť niektoré doplnkové činnosti rozhodujúce pre úspech podnikania, napríklad získavanie špeciálnych materiálov alebo školenie pracovníkov v predaji</a:t>
            </a:r>
            <a:endParaRPr lang="en-US" sz="1600" dirty="0"/>
          </a:p>
        </p:txBody>
      </p:sp>
      <p:sp>
        <p:nvSpPr>
          <p:cNvPr id="10" name="Cuadro de texto 2">
            <a:extLst>
              <a:ext uri="{FF2B5EF4-FFF2-40B4-BE49-F238E27FC236}">
                <a16:creationId xmlns:a16="http://schemas.microsoft.com/office/drawing/2014/main" id="{C7419AEB-7EA4-4FA8-9801-C1C0CA00FC43}"/>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2330F5CD-58C7-4555-B549-DDCCF24F1BBE}"/>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21909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sk-SK" dirty="0">
                <a:solidFill>
                  <a:srgbClr val="F24F4F"/>
                </a:solidFill>
                <a:latin typeface="Cambria" panose="02040503050406030204" pitchFamily="18" charset="0"/>
              </a:rPr>
              <a:t>Koordinácia aktivít</a:t>
            </a:r>
            <a:endParaRPr lang="es-ES" dirty="0">
              <a:solidFill>
                <a:srgbClr val="F24F4F"/>
              </a:solidFill>
              <a:latin typeface="Cambria" panose="02040503050406030204" pitchFamily="18" charset="0"/>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212758"/>
            <a:ext cx="8877071" cy="3123651"/>
          </a:xfrm>
        </p:spPr>
        <p:txBody>
          <a:bodyPr/>
          <a:lstStyle/>
          <a:p>
            <a:pPr lvl="0" algn="l"/>
            <a:r>
              <a:rPr lang="sk-SK" sz="1600" dirty="0"/>
              <a:t>Základné činnosti bežne vykonáva majster remeselník alebo umelec, pretože majú skúsenosti a know-how, resp. odborné znalosti v odbore.</a:t>
            </a:r>
          </a:p>
          <a:p>
            <a:pPr lvl="0" algn="l"/>
            <a:r>
              <a:rPr lang="sk-SK" sz="1600" dirty="0"/>
              <a:t>Všeobecnejšie aktivity, resp. tie prierezové, by sa mali delegovať alebo zadávať ako služby: finančné a účtovné riadenie, fakturácia alebo správa webových stránok za účelom marketingu, vrátane samotného predaja prostredníctvom asociácie s obchodnými sieťami alebo distribútormi.</a:t>
            </a:r>
          </a:p>
          <a:p>
            <a:pPr algn="l"/>
            <a:r>
              <a:rPr lang="sk-SK" sz="1600" dirty="0"/>
              <a:t>Koordinácia medzi týmito činnosťami je nevyhnutná ako aj dobré počiatočné plánovanie, ale potom sa musíte ubezpečiť, že kľúčové činnosti sú navzájom komunikované, aby sa zabezpečilo spojenie úsilia na dosiahnutie spoločných cieľov</a:t>
            </a:r>
          </a:p>
          <a:p>
            <a:pPr algn="l"/>
            <a:r>
              <a:rPr lang="sk-SK" sz="1600" dirty="0"/>
              <a:t>V </a:t>
            </a:r>
            <a:r>
              <a:rPr lang="sk-SK" sz="1600" dirty="0" err="1"/>
              <a:t>mikropodnikoch</a:t>
            </a:r>
            <a:r>
              <a:rPr lang="sk-SK" sz="1600" dirty="0"/>
              <a:t> je koordinácia v zásade zabezpečená komunikáciou, ktorá musí byť stála a plynulá medzi zodpovednými ľuďmi za kľúčové činnosti, ako aj s orgánom, ktorý dohliada na fungovanie podniku ako celku.</a:t>
            </a:r>
            <a:endParaRPr lang="en-US" sz="1600" dirty="0"/>
          </a:p>
        </p:txBody>
      </p:sp>
      <p:sp>
        <p:nvSpPr>
          <p:cNvPr id="10" name="Cuadro de texto 2">
            <a:extLst>
              <a:ext uri="{FF2B5EF4-FFF2-40B4-BE49-F238E27FC236}">
                <a16:creationId xmlns:a16="http://schemas.microsoft.com/office/drawing/2014/main" id="{FFB2CB50-4259-40FF-B73B-6363640E1851}"/>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00B910E2-5016-4103-B1FF-31F46ECD5EFC}"/>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21458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err="1">
                <a:solidFill>
                  <a:srgbClr val="F24F4F"/>
                </a:solidFill>
                <a:latin typeface="Cambria" panose="02040503050406030204" pitchFamily="18" charset="0"/>
              </a:rPr>
              <a:t>Organi</a:t>
            </a:r>
            <a:r>
              <a:rPr lang="sk-SK" dirty="0" err="1">
                <a:solidFill>
                  <a:srgbClr val="F24F4F"/>
                </a:solidFill>
                <a:latin typeface="Cambria" panose="02040503050406030204" pitchFamily="18" charset="0"/>
              </a:rPr>
              <a:t>začný</a:t>
            </a:r>
            <a:r>
              <a:rPr lang="sk-SK" dirty="0">
                <a:solidFill>
                  <a:srgbClr val="F24F4F"/>
                </a:solidFill>
                <a:latin typeface="Cambria" panose="02040503050406030204" pitchFamily="18" charset="0"/>
              </a:rPr>
              <a:t> dizajn</a:t>
            </a:r>
            <a:endParaRPr lang="es-ES" dirty="0">
              <a:solidFill>
                <a:srgbClr val="F24F4F"/>
              </a:solidFill>
              <a:latin typeface="Cambria" panose="02040503050406030204" pitchFamily="18" charset="0"/>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lvl="0" algn="l"/>
            <a:r>
              <a:rPr lang="sk-SK" sz="1600" dirty="0"/>
              <a:t>Organizačný dizajn podniku spočíva v stanovení úloh, ktoré sa majú vykonať, v ich vzájomných vzťahoch a hierarchii, vďaka ktorej bude možné na </a:t>
            </a:r>
            <a:r>
              <a:rPr lang="sk-SK" sz="1600" dirty="0" err="1"/>
              <a:t>ne</a:t>
            </a:r>
            <a:r>
              <a:rPr lang="sk-SK" sz="1600" dirty="0"/>
              <a:t> dohliadať a tak zaistiť ich koordináciu</a:t>
            </a:r>
          </a:p>
          <a:p>
            <a:pPr lvl="0" algn="l"/>
            <a:r>
              <a:rPr lang="sk-SK" sz="1600" dirty="0"/>
              <a:t>Organizačná štruktúra je zastúpená v organizačnej schéme, ktorá odráža jednotlivé orgány (pozície, oblasti, sekcie alebo oddelenia) a vzťahy medzi nimi (autorita a pracovné vzťahy)</a:t>
            </a:r>
            <a:endParaRPr lang="en-US" sz="1600" dirty="0"/>
          </a:p>
        </p:txBody>
      </p:sp>
      <p:sp>
        <p:nvSpPr>
          <p:cNvPr id="12" name="Cuadro de texto 2">
            <a:extLst>
              <a:ext uri="{FF2B5EF4-FFF2-40B4-BE49-F238E27FC236}">
                <a16:creationId xmlns:a16="http://schemas.microsoft.com/office/drawing/2014/main" id="{4B4BDDA6-4099-4F07-900C-AF75C09D45AD}"/>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3" name="3 CuadroTexto">
            <a:extLst>
              <a:ext uri="{FF2B5EF4-FFF2-40B4-BE49-F238E27FC236}">
                <a16:creationId xmlns:a16="http://schemas.microsoft.com/office/drawing/2014/main" id="{4C3D0BC8-41C2-4E45-9E17-8F019E4AB1FB}"/>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graphicFrame>
        <p:nvGraphicFramePr>
          <p:cNvPr id="14" name="Diagrama 3">
            <a:extLst>
              <a:ext uri="{FF2B5EF4-FFF2-40B4-BE49-F238E27FC236}">
                <a16:creationId xmlns:a16="http://schemas.microsoft.com/office/drawing/2014/main" id="{490B060F-2E69-49BF-A0E3-9F7C821E0E05}"/>
              </a:ext>
            </a:extLst>
          </p:cNvPr>
          <p:cNvGraphicFramePr/>
          <p:nvPr>
            <p:extLst>
              <p:ext uri="{D42A27DB-BD31-4B8C-83A1-F6EECF244321}">
                <p14:modId xmlns:p14="http://schemas.microsoft.com/office/powerpoint/2010/main" val="1015443025"/>
              </p:ext>
            </p:extLst>
          </p:nvPr>
        </p:nvGraphicFramePr>
        <p:xfrm>
          <a:off x="2184626" y="2863282"/>
          <a:ext cx="4448175" cy="1462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25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s-ES" dirty="0">
                <a:solidFill>
                  <a:srgbClr val="F24F4F"/>
                </a:solidFill>
                <a:latin typeface="Cambria" panose="02040503050406030204" pitchFamily="18" charset="0"/>
              </a:rPr>
              <a:t>Mana</a:t>
            </a:r>
            <a:r>
              <a:rPr lang="sk-SK" dirty="0">
                <a:solidFill>
                  <a:srgbClr val="F24F4F"/>
                </a:solidFill>
                <a:latin typeface="Cambria" panose="02040503050406030204" pitchFamily="18" charset="0"/>
              </a:rPr>
              <a:t>ž</a:t>
            </a:r>
            <a:r>
              <a:rPr lang="es-ES" dirty="0" err="1">
                <a:solidFill>
                  <a:srgbClr val="F24F4F"/>
                </a:solidFill>
                <a:latin typeface="Cambria" panose="02040503050406030204" pitchFamily="18" charset="0"/>
              </a:rPr>
              <a:t>ment</a:t>
            </a:r>
            <a:r>
              <a:rPr lang="es-ES" dirty="0">
                <a:solidFill>
                  <a:srgbClr val="F24F4F"/>
                </a:solidFill>
                <a:latin typeface="Cambria" panose="020405030504060302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733445" cy="3123651"/>
          </a:xfrm>
        </p:spPr>
        <p:txBody>
          <a:bodyPr/>
          <a:lstStyle/>
          <a:p>
            <a:pPr lvl="0" algn="l"/>
            <a:r>
              <a:rPr lang="sk-SK" dirty="0"/>
              <a:t>V každej ľudskej organizácii je manažment potrebný na zabezpečenie koordinácie a dosahovanie cieľov.</a:t>
            </a:r>
          </a:p>
          <a:p>
            <a:pPr lvl="0" algn="l"/>
            <a:r>
              <a:rPr lang="sk-SK" dirty="0"/>
              <a:t>Riadenie v remeselných </a:t>
            </a:r>
            <a:r>
              <a:rPr lang="sk-SK" dirty="0" err="1"/>
              <a:t>mikropodnikoch</a:t>
            </a:r>
            <a:r>
              <a:rPr lang="sk-SK" dirty="0"/>
              <a:t> sa zvyčajne vzťahuje na všetky manažérske činnosti, za ktoré je zodpovedný majster remeselník, pretože zvyčajne neexistuje hierarchia s niekoľkými úrovňami ani špecializovanými manažérmi v každej z funkčných oblastí.</a:t>
            </a:r>
          </a:p>
          <a:p>
            <a:pPr algn="l"/>
            <a:r>
              <a:rPr lang="sk-SK" dirty="0"/>
              <a:t>Manažment spočíva v plánovaní, organi</a:t>
            </a:r>
            <a:r>
              <a:rPr lang="sk-SK" sz="1600" dirty="0"/>
              <a:t>zovaní, riadení výkonu a kontroly ľudí tak, aby:</a:t>
            </a:r>
          </a:p>
          <a:p>
            <a:pPr marL="596900" lvl="1" indent="0" algn="l">
              <a:spcBef>
                <a:spcPts val="300"/>
              </a:spcBef>
              <a:buNone/>
              <a:tabLst>
                <a:tab pos="539750" algn="l"/>
              </a:tabLst>
            </a:pPr>
            <a:r>
              <a:rPr lang="en-US" sz="1400" dirty="0"/>
              <a:t>−	</a:t>
            </a:r>
            <a:r>
              <a:rPr lang="sk-SK" dirty="0"/>
              <a:t>boli stanovené plány (ciele, stratégie, činnosti)</a:t>
            </a:r>
          </a:p>
          <a:p>
            <a:pPr marL="596900" lvl="1" indent="0" algn="l">
              <a:spcBef>
                <a:spcPts val="300"/>
              </a:spcBef>
              <a:buNone/>
              <a:tabLst>
                <a:tab pos="539750" algn="l"/>
              </a:tabLst>
            </a:pPr>
            <a:r>
              <a:rPr lang="en-US" dirty="0"/>
              <a:t>−	</a:t>
            </a:r>
            <a:r>
              <a:rPr lang="sk-SK" dirty="0"/>
              <a:t>boli k dispozícii zdroje (pracovné oblasti, ľudia, úlohy, zodpovednosti)</a:t>
            </a:r>
          </a:p>
          <a:p>
            <a:pPr marL="596900" lvl="1" indent="0" algn="l">
              <a:spcBef>
                <a:spcPts val="300"/>
              </a:spcBef>
              <a:buNone/>
              <a:tabLst>
                <a:tab pos="539750" algn="l"/>
              </a:tabLst>
            </a:pPr>
            <a:r>
              <a:rPr lang="en-US" dirty="0"/>
              <a:t>−	</a:t>
            </a:r>
            <a:r>
              <a:rPr lang="sk-SK" dirty="0"/>
              <a:t>výkon ľudí bol stimulovaný (vedenie, komunikácia, motivácia) a</a:t>
            </a:r>
          </a:p>
          <a:p>
            <a:pPr marL="596900" lvl="1" indent="0" algn="l">
              <a:spcBef>
                <a:spcPts val="300"/>
              </a:spcBef>
              <a:buNone/>
              <a:tabLst>
                <a:tab pos="539750" algn="l"/>
              </a:tabLst>
            </a:pPr>
            <a:r>
              <a:rPr lang="en-US" dirty="0"/>
              <a:t>−	</a:t>
            </a:r>
            <a:r>
              <a:rPr lang="sk-SK" dirty="0"/>
              <a:t>výsledky boli kontrolované, aby sa zistilo, či zodpovedajú tomu, čo sa naplánovalo (kontrola a korekcia odchýlok od cieľov).</a:t>
            </a:r>
            <a:endParaRPr lang="en-US" sz="1800" dirty="0"/>
          </a:p>
        </p:txBody>
      </p:sp>
      <p:sp>
        <p:nvSpPr>
          <p:cNvPr id="10" name="Cuadro de texto 2">
            <a:extLst>
              <a:ext uri="{FF2B5EF4-FFF2-40B4-BE49-F238E27FC236}">
                <a16:creationId xmlns:a16="http://schemas.microsoft.com/office/drawing/2014/main" id="{44CA3993-68E5-4322-B580-1BED61519C2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41BEFFC3-CC72-4813-8A31-58E6073F428C}"/>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29036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sk-SK" dirty="0">
                <a:solidFill>
                  <a:srgbClr val="F24F4F"/>
                </a:solidFill>
                <a:latin typeface="Cambria" panose="02040503050406030204" pitchFamily="18" charset="0"/>
              </a:rPr>
              <a:t>K</a:t>
            </a:r>
            <a:r>
              <a:rPr lang="es-ES" dirty="0" err="1">
                <a:solidFill>
                  <a:srgbClr val="F24F4F"/>
                </a:solidFill>
                <a:latin typeface="Cambria" panose="02040503050406030204" pitchFamily="18" charset="0"/>
              </a:rPr>
              <a:t>ontrol</a:t>
            </a:r>
            <a:r>
              <a:rPr lang="sk-SK" dirty="0">
                <a:solidFill>
                  <a:srgbClr val="F24F4F"/>
                </a:solidFill>
                <a:latin typeface="Cambria" panose="02040503050406030204" pitchFamily="18" charset="0"/>
              </a:rPr>
              <a:t>a</a:t>
            </a:r>
            <a:r>
              <a:rPr lang="es-ES" dirty="0">
                <a:solidFill>
                  <a:srgbClr val="F24F4F"/>
                </a:solidFill>
                <a:latin typeface="Cambria" panose="020405030504060302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609600" y="1381108"/>
            <a:ext cx="7689272" cy="3123651"/>
          </a:xfrm>
        </p:spPr>
        <p:txBody>
          <a:bodyPr/>
          <a:lstStyle/>
          <a:p>
            <a:pPr lvl="0" algn="l"/>
            <a:r>
              <a:rPr lang="sk-SK" sz="1600" dirty="0"/>
              <a:t>Kontrola je manažérska funkcia, ktorá zaisťuje, že podnik dosahuje svoje ciele podľa plánu. Zahŕňa tiež niekoľko aktivít, ako sú:</a:t>
            </a:r>
            <a:r>
              <a:rPr lang="en-US" sz="1600" dirty="0"/>
              <a:t>:</a:t>
            </a:r>
          </a:p>
          <a:p>
            <a:pPr marL="596900" lvl="1" indent="0" algn="l" defTabSz="450850">
              <a:spcBef>
                <a:spcPts val="300"/>
              </a:spcBef>
              <a:buNone/>
            </a:pPr>
            <a:r>
              <a:rPr lang="en-US" sz="1600" dirty="0"/>
              <a:t>−	</a:t>
            </a:r>
            <a:r>
              <a:rPr lang="sk-SK" sz="1600" dirty="0"/>
              <a:t>overovanie, pozorujú sa výsledky</a:t>
            </a:r>
            <a:r>
              <a:rPr lang="en-US" sz="1600" dirty="0"/>
              <a:t>,</a:t>
            </a:r>
          </a:p>
          <a:p>
            <a:pPr marL="596900" lvl="1" indent="0" algn="l" defTabSz="450850">
              <a:spcBef>
                <a:spcPts val="300"/>
              </a:spcBef>
              <a:buNone/>
            </a:pPr>
            <a:r>
              <a:rPr lang="en-US" sz="1600" dirty="0"/>
              <a:t>−	</a:t>
            </a:r>
            <a:r>
              <a:rPr lang="sk-SK" sz="1600" dirty="0"/>
              <a:t>porovnávanie s plánovanými cieľmi</a:t>
            </a:r>
            <a:r>
              <a:rPr lang="en-US" sz="1600" dirty="0"/>
              <a:t>,</a:t>
            </a:r>
          </a:p>
          <a:p>
            <a:pPr marL="596900" lvl="1" indent="0" algn="l" defTabSz="450850">
              <a:spcBef>
                <a:spcPts val="300"/>
              </a:spcBef>
              <a:buNone/>
            </a:pPr>
            <a:r>
              <a:rPr lang="en-US" sz="1600" dirty="0"/>
              <a:t>−	</a:t>
            </a:r>
            <a:r>
              <a:rPr lang="sk-SK" sz="1600" dirty="0"/>
              <a:t>vyhodnotenie, posudzuje sa, či existujú odchýlky a či sú dôležité, a nakoniec</a:t>
            </a:r>
            <a:endParaRPr lang="en-US" sz="1600" dirty="0"/>
          </a:p>
          <a:p>
            <a:pPr marL="596900" lvl="1" indent="0" algn="l" defTabSz="450850">
              <a:spcBef>
                <a:spcPts val="300"/>
              </a:spcBef>
              <a:buNone/>
            </a:pPr>
            <a:r>
              <a:rPr lang="en-US" sz="1600" dirty="0"/>
              <a:t>−	</a:t>
            </a:r>
            <a:r>
              <a:rPr lang="sk-SK" sz="1600" dirty="0"/>
              <a:t>náprava, pretože sa prijímajú rozhodnutia na nápravu toho, čo nefunguje správne.</a:t>
            </a:r>
            <a:r>
              <a:rPr lang="en-US" sz="1600" dirty="0"/>
              <a:t>.</a:t>
            </a:r>
          </a:p>
        </p:txBody>
      </p:sp>
      <p:sp>
        <p:nvSpPr>
          <p:cNvPr id="10" name="Cuadro de texto 2">
            <a:extLst>
              <a:ext uri="{FF2B5EF4-FFF2-40B4-BE49-F238E27FC236}">
                <a16:creationId xmlns:a16="http://schemas.microsoft.com/office/drawing/2014/main" id="{7163F3A2-F4E4-473E-B852-A9234D959D1F}"/>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A86E5FAA-792C-4F0A-8DDE-7119A4F4EE5E}"/>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134147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sk-SK" dirty="0">
                <a:solidFill>
                  <a:srgbClr val="F24F4F"/>
                </a:solidFill>
                <a:latin typeface="Cambria" panose="02040503050406030204" pitchFamily="18" charset="0"/>
              </a:rPr>
              <a:t>Ukazovatele</a:t>
            </a:r>
            <a:r>
              <a:rPr lang="es-ES" dirty="0">
                <a:solidFill>
                  <a:srgbClr val="F24F4F"/>
                </a:solidFill>
                <a:latin typeface="Cambria" panose="020405030504060302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665018" y="1381108"/>
            <a:ext cx="7689272" cy="3123651"/>
          </a:xfrm>
        </p:spPr>
        <p:txBody>
          <a:bodyPr/>
          <a:lstStyle/>
          <a:p>
            <a:pPr lvl="0" algn="l"/>
            <a:r>
              <a:rPr lang="sk-SK" sz="1600" dirty="0"/>
              <a:t>Kontrola je založená na ukazovateľoch (KPI - kľúčové ukazovatele výkonnosti), ktoré sú meradlami prijatými na základe premenných, ktoré sú dôležité pre dobré fungovanie podniku</a:t>
            </a:r>
            <a:r>
              <a:rPr lang="en-US" sz="1600" dirty="0"/>
              <a:t>.</a:t>
            </a:r>
          </a:p>
          <a:p>
            <a:pPr lvl="0" algn="l"/>
            <a:r>
              <a:rPr lang="sk-SK" sz="1600" dirty="0"/>
              <a:t>Príklady ukazovateľov</a:t>
            </a:r>
            <a:r>
              <a:rPr lang="en-US" sz="1600" dirty="0"/>
              <a:t>: </a:t>
            </a:r>
            <a:r>
              <a:rPr lang="sk-SK" sz="1600" dirty="0"/>
              <a:t>údaje o predaji, zadlženosti, obrate produktov, priemernom čase predaja, výrobných nákladoch, hodinových nákladoch na zamestnancov , </a:t>
            </a:r>
            <a:r>
              <a:rPr lang="sk-SK" sz="1600" dirty="0" err="1"/>
              <a:t>atď</a:t>
            </a:r>
            <a:r>
              <a:rPr lang="en-US" sz="1600" dirty="0"/>
              <a:t>.</a:t>
            </a:r>
          </a:p>
          <a:p>
            <a:pPr lvl="0" algn="l"/>
            <a:r>
              <a:rPr lang="sk-SK" sz="1600" dirty="0"/>
              <a:t>Vedieť ako stanoviť najvhodnejšie ukazovatele pre vaše remeselnícke podnikanie je nevyhnutné a vyžaduje si dobrú znalosť vašich pracovných procesov a dobré pochopenie toho, čo v ňom vedie k úspechu alebo neúspechu, teda aké sú kritické faktory úspechu v podnikaní</a:t>
            </a:r>
            <a:endParaRPr lang="en-US" sz="1600" dirty="0"/>
          </a:p>
        </p:txBody>
      </p:sp>
      <p:sp>
        <p:nvSpPr>
          <p:cNvPr id="10" name="Cuadro de texto 2">
            <a:extLst>
              <a:ext uri="{FF2B5EF4-FFF2-40B4-BE49-F238E27FC236}">
                <a16:creationId xmlns:a16="http://schemas.microsoft.com/office/drawing/2014/main" id="{60256F03-0C13-4AD6-B7C4-BE2A489F2197}"/>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CF37FB28-1369-49BD-8171-0C5A50F6F8ED}"/>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383616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k-SK" sz="6000" dirty="0">
                <a:solidFill>
                  <a:srgbClr val="E06666"/>
                </a:solidFill>
                <a:latin typeface="Cambria"/>
                <a:ea typeface="Cambria"/>
                <a:cs typeface="Cambria"/>
                <a:sym typeface="Cambria"/>
              </a:rPr>
              <a:t>Ďakujeme</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 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sk-SK" sz="3200" b="0" dirty="0">
                <a:solidFill>
                  <a:srgbClr val="E06666"/>
                </a:solidFill>
                <a:latin typeface="Cambria"/>
                <a:ea typeface="Cambria"/>
              </a:rPr>
              <a:t>STRATÉGIA PRE ZAČÍNAJÚCE A EXISTUJÚCE PODNIKY A PODNIKATEĽOV V OBLASTI UMENIA</a:t>
            </a:r>
            <a:endParaRPr sz="3200" b="0" dirty="0">
              <a:solidFill>
                <a:srgbClr val="E06666"/>
              </a:solidFill>
              <a:latin typeface="Cambria"/>
              <a:ea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9" y="1282730"/>
            <a:ext cx="6506264" cy="2304230"/>
          </a:xfrm>
        </p:spPr>
        <p:txBody>
          <a:bodyPr/>
          <a:lstStyle/>
          <a:p>
            <a:r>
              <a:rPr lang="sk-SK" b="0" dirty="0">
                <a:solidFill>
                  <a:srgbClr val="F24F4F"/>
                </a:solidFill>
                <a:latin typeface="Cambria" panose="02040503050406030204" pitchFamily="18" charset="0"/>
              </a:rPr>
              <a:t>CELOK</a:t>
            </a:r>
            <a:r>
              <a:rPr lang="es-ES" b="0" dirty="0">
                <a:solidFill>
                  <a:srgbClr val="F24F4F"/>
                </a:solidFill>
                <a:latin typeface="Cambria" panose="02040503050406030204" pitchFamily="18" charset="0"/>
              </a:rPr>
              <a:t> 1</a:t>
            </a:r>
            <a:br>
              <a:rPr lang="es-ES" b="0" dirty="0">
                <a:solidFill>
                  <a:srgbClr val="F24F4F"/>
                </a:solidFill>
                <a:latin typeface="Cambria" panose="02040503050406030204" pitchFamily="18" charset="0"/>
              </a:rPr>
            </a:br>
            <a:r>
              <a:rPr lang="sk-SK" b="0" dirty="0">
                <a:solidFill>
                  <a:srgbClr val="F24F4F"/>
                </a:solidFill>
                <a:latin typeface="Cambria" panose="02040503050406030204" pitchFamily="18" charset="0"/>
              </a:rPr>
              <a:t>BIZNIS MODEL, PODNIKATEĽSKÝ PLÁN A ORGANIZAČNÝ DIZAJN</a:t>
            </a:r>
            <a:endParaRPr lang="es-ES"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Cuadro de texto 2">
            <a:extLst>
              <a:ext uri="{FF2B5EF4-FFF2-40B4-BE49-F238E27FC236}">
                <a16:creationId xmlns:a16="http://schemas.microsoft.com/office/drawing/2014/main" id="{23BCC3C8-C6C6-440B-B89E-81097D10DFD3}"/>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sk-SK" dirty="0">
                <a:solidFill>
                  <a:srgbClr val="F24F4F"/>
                </a:solidFill>
                <a:latin typeface="Cambria" panose="02040503050406030204" pitchFamily="18" charset="0"/>
              </a:rPr>
              <a:t>Učebné ciele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613073" cy="2212249"/>
          </a:xfrm>
        </p:spPr>
        <p:txBody>
          <a:bodyPr/>
          <a:lstStyle/>
          <a:p>
            <a:pPr algn="l"/>
            <a:r>
              <a:rPr lang="sk-SK" dirty="0"/>
              <a:t>Vedieť, ako predstaviť podnikateľský nápad ako navrhovanú hodnotu</a:t>
            </a:r>
          </a:p>
          <a:p>
            <a:pPr algn="l"/>
            <a:r>
              <a:rPr lang="sk-SK" dirty="0"/>
              <a:t>Poznať biznis model </a:t>
            </a:r>
            <a:r>
              <a:rPr lang="sk-SK" dirty="0" err="1"/>
              <a:t>kanvas</a:t>
            </a:r>
            <a:r>
              <a:rPr lang="sk-SK" dirty="0"/>
              <a:t> a jeho časti</a:t>
            </a:r>
          </a:p>
          <a:p>
            <a:pPr algn="l"/>
            <a:r>
              <a:rPr lang="sk-SK" dirty="0"/>
              <a:t>Vedieť aplikovať metodiku biznis model </a:t>
            </a:r>
            <a:r>
              <a:rPr lang="sk-SK" dirty="0" err="1"/>
              <a:t>kanvas</a:t>
            </a:r>
            <a:r>
              <a:rPr lang="sk-SK" dirty="0"/>
              <a:t> na vlastný podnik</a:t>
            </a:r>
          </a:p>
          <a:p>
            <a:pPr algn="l"/>
            <a:r>
              <a:rPr lang="sk-SK" dirty="0"/>
              <a:t>Vedieť zostaviť základný strategický podnikateľský plán</a:t>
            </a:r>
          </a:p>
          <a:p>
            <a:pPr algn="l"/>
            <a:r>
              <a:rPr lang="sk-SK" dirty="0"/>
              <a:t>Vedieť vypracovať funkčné a operačné plány na základe strategického plánu</a:t>
            </a:r>
          </a:p>
          <a:p>
            <a:pPr algn="l"/>
            <a:r>
              <a:rPr lang="sk-SK" dirty="0"/>
              <a:t>Vedieť navrhnúť organizačnú štruktúru a základné rozhodovacie procesy pre riadenie podniku</a:t>
            </a:r>
            <a:endParaRPr lang="es-ES" sz="1600" dirty="0"/>
          </a:p>
          <a:p>
            <a:endParaRPr lang="es-ES" sz="1600"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17E29553-1B45-41A0-A6EA-836A22990A58}"/>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a:solidFill>
                  <a:srgbClr val="F24F4F"/>
                </a:solidFill>
                <a:latin typeface="Cambria" panose="02040503050406030204" pitchFamily="18" charset="0"/>
              </a:rPr>
              <a:t>Business model canvas for </a:t>
            </a:r>
            <a:r>
              <a:rPr lang="en-GB" sz="3200" dirty="0" err="1">
                <a:solidFill>
                  <a:srgbClr val="F24F4F"/>
                </a:solidFill>
                <a:latin typeface="Cambria" panose="02040503050406030204" pitchFamily="18" charset="0"/>
              </a:rPr>
              <a:t>ART&amp;Crafts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microentreprises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64127" y="1757987"/>
            <a:ext cx="7994072" cy="2433840"/>
          </a:xfrm>
        </p:spPr>
        <p:txBody>
          <a:bodyPr/>
          <a:lstStyle/>
          <a:p>
            <a:pPr lvl="0" algn="l"/>
            <a:r>
              <a:rPr lang="sk-SK" dirty="0"/>
              <a:t>Všetky úspešné podniky sú založené na hlavnej myšlienke, ktorou je ponúkaná hodnota pre daný trh, produkt alebo služba, ktoré môžu uspokojiť potrebu zákazníka</a:t>
            </a:r>
          </a:p>
          <a:p>
            <a:pPr lvl="0" algn="l"/>
            <a:r>
              <a:rPr lang="sk-SK" dirty="0"/>
              <a:t>Biznis model okrem iného opisuje ponúkanú hodnotu, ktorú podnik uvádza na trh, a opisuje spôsob, akým sa táto hodnota vytvára, distribuuje a uchováva.</a:t>
            </a:r>
          </a:p>
          <a:p>
            <a:pPr lvl="0" algn="l"/>
            <a:r>
              <a:rPr lang="sk-SK" dirty="0"/>
              <a:t>V prípade umeleckých a remeselných </a:t>
            </a:r>
            <a:r>
              <a:rPr lang="sk-SK" dirty="0" err="1"/>
              <a:t>mikropodnikov</a:t>
            </a:r>
            <a:r>
              <a:rPr lang="sk-SK" dirty="0"/>
              <a:t> by sa mala ponúkaná hodnota dotýkať umeleckých, remeselníckych alebo tradičných atribútov produktu, ako sú originalita, kreativita, hodnota dedičstva alebo tradície, využitia prírodných alebo originálnych materiálov, znalostí predkov na výrobu daných produktov, atď., ktoré ich odlišujú od priemyselných výrobkov.</a:t>
            </a:r>
            <a:endParaRPr lang="es-ES" sz="1600" dirty="0"/>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9F5B78FE-D325-47AE-9BF0-9E8C0C7999C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9" name="3 CuadroTexto">
            <a:extLst>
              <a:ext uri="{FF2B5EF4-FFF2-40B4-BE49-F238E27FC236}">
                <a16:creationId xmlns:a16="http://schemas.microsoft.com/office/drawing/2014/main" id="{8600F74F-8F0D-4084-9E89-9C1F23F6014B}"/>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pPr algn="ctr"/>
            <a:r>
              <a:rPr lang="sk-SK" sz="3200" b="1" dirty="0">
                <a:solidFill>
                  <a:srgbClr val="F24F4F"/>
                </a:solidFill>
                <a:latin typeface="Cambria" panose="02040503050406030204" pitchFamily="18" charset="0"/>
              </a:rPr>
              <a:t>Trhové potreby a </a:t>
            </a:r>
            <a:r>
              <a:rPr lang="sk-SK" sz="3200" b="1" dirty="0" err="1">
                <a:solidFill>
                  <a:srgbClr val="F24F4F"/>
                </a:solidFill>
                <a:latin typeface="Cambria" panose="02040503050406030204" pitchFamily="18" charset="0"/>
              </a:rPr>
              <a:t>cielový</a:t>
            </a:r>
            <a:r>
              <a:rPr lang="sk-SK" sz="3200" b="1" dirty="0">
                <a:solidFill>
                  <a:srgbClr val="F24F4F"/>
                </a:solidFill>
                <a:latin typeface="Cambria" panose="02040503050406030204" pitchFamily="18" charset="0"/>
              </a:rPr>
              <a:t> segment trhu</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lvl="0" algn="l"/>
            <a:r>
              <a:rPr lang="sk-SK" sz="1600" dirty="0"/>
              <a:t>Na globálnom trhu sú spotrebiteľské potreby prakticky nekonečné a pre každý druh produktu je možné nájsť medzeru na trhu alebo daný segment trhu</a:t>
            </a:r>
            <a:r>
              <a:rPr lang="en-GB" sz="1600" dirty="0"/>
              <a:t> </a:t>
            </a:r>
          </a:p>
          <a:p>
            <a:pPr lvl="0" algn="l"/>
            <a:r>
              <a:rPr lang="sk-SK" sz="1600" dirty="0"/>
              <a:t>To predstavuje veľké príležitosti na komercializáciu ručných a originálnych výrobkov</a:t>
            </a:r>
            <a:r>
              <a:rPr lang="en-GB" sz="1600" dirty="0"/>
              <a:t> </a:t>
            </a:r>
          </a:p>
          <a:p>
            <a:pPr lvl="0" algn="l"/>
            <a:r>
              <a:rPr lang="sk-SK" sz="1600" dirty="0"/>
              <a:t>Preto je najdôležitejšie vedieť, na ktoré cieľové publikum sa zameriavame, a osloviť ich vhodnými komunikačnými kanálmi</a:t>
            </a:r>
            <a:endParaRPr lang="es-ES" sz="1600" dirty="0"/>
          </a:p>
          <a:p>
            <a:pPr lvl="0" algn="l"/>
            <a:r>
              <a:rPr lang="sk-SK" sz="1600" dirty="0"/>
              <a:t>Na tento účel je biznis model </a:t>
            </a:r>
            <a:r>
              <a:rPr lang="sk-SK" sz="1600" dirty="0" err="1"/>
              <a:t>kanvas</a:t>
            </a:r>
            <a:r>
              <a:rPr lang="sk-SK" sz="1600" dirty="0"/>
              <a:t> skvelým nástrojom, ktorý môže pomôcť identifikovať cieľový trh, prostriedky na oslovenie publika a kľúčové činnosti na úspešný rozvoj operácií</a:t>
            </a:r>
            <a:endParaRPr lang="es-ES" sz="1600" dirty="0"/>
          </a:p>
          <a:p>
            <a:pPr lvl="0" algn="l"/>
            <a:endParaRPr lang="es-ES" sz="1600" dirty="0"/>
          </a:p>
          <a:p>
            <a:pPr lvl="1" algn="l"/>
            <a:endParaRPr lang="es-ES" sz="1600" dirty="0"/>
          </a:p>
          <a:p>
            <a:pPr algn="l"/>
            <a:endParaRPr lang="es-ES" sz="1600"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416DFB0E-EB18-4889-AA53-A61627B9850B}"/>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1" name="3 CuadroTexto">
            <a:extLst>
              <a:ext uri="{FF2B5EF4-FFF2-40B4-BE49-F238E27FC236}">
                <a16:creationId xmlns:a16="http://schemas.microsoft.com/office/drawing/2014/main" id="{A2E580F2-6946-4E8F-9DBA-479EEBAFAE12}"/>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03909" y="433560"/>
            <a:ext cx="8992513" cy="77363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sk-SK" b="1" dirty="0">
                <a:solidFill>
                  <a:srgbClr val="F24F4F"/>
                </a:solidFill>
                <a:latin typeface="Cambria" panose="02040503050406030204" pitchFamily="18" charset="0"/>
              </a:rPr>
              <a:t>Komponenty a činnosti biznis modelu </a:t>
            </a:r>
            <a:r>
              <a:rPr lang="sk-SK" b="1" dirty="0" err="1">
                <a:solidFill>
                  <a:srgbClr val="F24F4F"/>
                </a:solidFill>
                <a:latin typeface="Cambria" panose="02040503050406030204" pitchFamily="18" charset="0"/>
              </a:rPr>
              <a:t>kanvas</a:t>
            </a:r>
            <a:endParaRPr lang="es-ES" b="1" dirty="0">
              <a:solidFill>
                <a:srgbClr val="F24F4F"/>
              </a:solidFill>
              <a:latin typeface="Cambria" panose="02040503050406030204" pitchFamily="18" charset="0"/>
            </a:endParaRPr>
          </a:p>
        </p:txBody>
      </p:sp>
      <p:pic>
        <p:nvPicPr>
          <p:cNvPr id="7"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158141" y="115967"/>
            <a:ext cx="1828688" cy="397966"/>
          </a:xfrm>
          <a:prstGeom prst="rect">
            <a:avLst/>
          </a:prstGeom>
          <a:noFill/>
          <a:ln>
            <a:noFill/>
          </a:ln>
        </p:spPr>
      </p:pic>
      <p:grpSp>
        <p:nvGrpSpPr>
          <p:cNvPr id="27" name="Grupo 26">
            <a:extLst>
              <a:ext uri="{FF2B5EF4-FFF2-40B4-BE49-F238E27FC236}">
                <a16:creationId xmlns:a16="http://schemas.microsoft.com/office/drawing/2014/main" id="{19D90B24-BBBB-4404-8AF4-91BE36CEF123}"/>
              </a:ext>
            </a:extLst>
          </p:cNvPr>
          <p:cNvGrpSpPr/>
          <p:nvPr/>
        </p:nvGrpSpPr>
        <p:grpSpPr>
          <a:xfrm>
            <a:off x="784450" y="1001782"/>
            <a:ext cx="7950841" cy="3530743"/>
            <a:chOff x="555850" y="1012183"/>
            <a:chExt cx="8118756" cy="3641069"/>
          </a:xfrm>
        </p:grpSpPr>
        <p:grpSp>
          <p:nvGrpSpPr>
            <p:cNvPr id="22" name="Grupo 21">
              <a:extLst>
                <a:ext uri="{FF2B5EF4-FFF2-40B4-BE49-F238E27FC236}">
                  <a16:creationId xmlns:a16="http://schemas.microsoft.com/office/drawing/2014/main" id="{CFCC5E04-C9E6-4291-B55D-1A4BB2792CB2}"/>
                </a:ext>
              </a:extLst>
            </p:cNvPr>
            <p:cNvGrpSpPr/>
            <p:nvPr/>
          </p:nvGrpSpPr>
          <p:grpSpPr>
            <a:xfrm>
              <a:off x="555850" y="1333573"/>
              <a:ext cx="8032300" cy="3059967"/>
              <a:chOff x="574963" y="1384766"/>
              <a:chExt cx="8032300" cy="3059967"/>
            </a:xfrm>
          </p:grpSpPr>
          <p:sp>
            <p:nvSpPr>
              <p:cNvPr id="11" name="Rectángulo 10">
                <a:extLst>
                  <a:ext uri="{FF2B5EF4-FFF2-40B4-BE49-F238E27FC236}">
                    <a16:creationId xmlns:a16="http://schemas.microsoft.com/office/drawing/2014/main" id="{8D2858E5-2DAD-4210-8812-D880843125A1}"/>
                  </a:ext>
                </a:extLst>
              </p:cNvPr>
              <p:cNvSpPr/>
              <p:nvPr/>
            </p:nvSpPr>
            <p:spPr>
              <a:xfrm>
                <a:off x="574963" y="1384766"/>
                <a:ext cx="1524000" cy="22696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K</a:t>
                </a:r>
                <a:r>
                  <a:rPr lang="sk-SK" sz="1100" b="1" dirty="0" err="1">
                    <a:solidFill>
                      <a:schemeClr val="accent1">
                        <a:lumMod val="50000"/>
                      </a:schemeClr>
                    </a:solidFill>
                  </a:rPr>
                  <a:t>ľúčoví</a:t>
                </a:r>
                <a:r>
                  <a:rPr lang="sk-SK" sz="1100" b="1" dirty="0">
                    <a:solidFill>
                      <a:schemeClr val="accent1">
                        <a:lumMod val="50000"/>
                      </a:schemeClr>
                    </a:solidFill>
                  </a:rPr>
                  <a:t> partneri</a:t>
                </a:r>
                <a:endParaRPr lang="es-ES" sz="1100" b="1" dirty="0">
                  <a:solidFill>
                    <a:schemeClr val="accent1">
                      <a:lumMod val="50000"/>
                    </a:schemeClr>
                  </a:solidFill>
                </a:endParaRPr>
              </a:p>
              <a:p>
                <a:pPr algn="ctr"/>
                <a:r>
                  <a:rPr lang="sk-SK" sz="1000" dirty="0">
                    <a:solidFill>
                      <a:schemeClr val="accent1">
                        <a:lumMod val="50000"/>
                      </a:schemeClr>
                    </a:solidFill>
                  </a:rPr>
                  <a:t>Kto sú vaši najdôležitejší partneri? Ktoré kľúčové zdroje získavate od partnerov? Ktoré kľúčové aktivity vykonávajú vaši partneri?</a:t>
                </a:r>
                <a:endParaRPr lang="es-ES" sz="1000" dirty="0">
                  <a:solidFill>
                    <a:schemeClr val="accent1">
                      <a:lumMod val="50000"/>
                    </a:schemeClr>
                  </a:solidFill>
                </a:endParaRPr>
              </a:p>
            </p:txBody>
          </p:sp>
          <p:sp>
            <p:nvSpPr>
              <p:cNvPr id="12" name="Rectángulo 11">
                <a:extLst>
                  <a:ext uri="{FF2B5EF4-FFF2-40B4-BE49-F238E27FC236}">
                    <a16:creationId xmlns:a16="http://schemas.microsoft.com/office/drawing/2014/main" id="{D888B089-94C5-4F75-897F-F95005393597}"/>
                  </a:ext>
                </a:extLst>
              </p:cNvPr>
              <p:cNvSpPr/>
              <p:nvPr/>
            </p:nvSpPr>
            <p:spPr>
              <a:xfrm>
                <a:off x="7083263" y="1387874"/>
                <a:ext cx="1524000" cy="22696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b="1" dirty="0">
                    <a:solidFill>
                      <a:schemeClr val="accent5">
                        <a:lumMod val="75000"/>
                      </a:schemeClr>
                    </a:solidFill>
                  </a:rPr>
                  <a:t>Zákaznícke segmenty</a:t>
                </a:r>
                <a:endParaRPr lang="es-ES" sz="1100" b="1" dirty="0">
                  <a:solidFill>
                    <a:schemeClr val="accent5">
                      <a:lumMod val="75000"/>
                    </a:schemeClr>
                  </a:solidFill>
                </a:endParaRPr>
              </a:p>
              <a:p>
                <a:pPr algn="ctr"/>
                <a:r>
                  <a:rPr lang="sk-SK" sz="1000" dirty="0">
                    <a:solidFill>
                      <a:schemeClr val="accent5">
                        <a:lumMod val="75000"/>
                      </a:schemeClr>
                    </a:solidFill>
                  </a:rPr>
                  <a:t>Pre koho vytvárate hodnotu?</a:t>
                </a:r>
                <a:br>
                  <a:rPr lang="sk-SK" sz="1000" dirty="0">
                    <a:solidFill>
                      <a:schemeClr val="accent5">
                        <a:lumMod val="75000"/>
                      </a:schemeClr>
                    </a:solidFill>
                  </a:rPr>
                </a:br>
                <a:r>
                  <a:rPr lang="sk-SK" sz="1000" dirty="0">
                    <a:solidFill>
                      <a:schemeClr val="accent5">
                        <a:lumMod val="75000"/>
                      </a:schemeClr>
                    </a:solidFill>
                  </a:rPr>
                  <a:t>Aké sú zákaznícke segmenty, ktoré buď platia, prijímajú alebo rozhodujú o vašej ponúkanej hodnote?</a:t>
                </a:r>
                <a:endParaRPr lang="es-ES" sz="1000" dirty="0">
                  <a:solidFill>
                    <a:schemeClr val="accent5">
                      <a:lumMod val="75000"/>
                    </a:schemeClr>
                  </a:solidFill>
                </a:endParaRPr>
              </a:p>
            </p:txBody>
          </p:sp>
          <p:sp>
            <p:nvSpPr>
              <p:cNvPr id="14" name="Rectángulo 13">
                <a:extLst>
                  <a:ext uri="{FF2B5EF4-FFF2-40B4-BE49-F238E27FC236}">
                    <a16:creationId xmlns:a16="http://schemas.microsoft.com/office/drawing/2014/main" id="{065EE000-011E-4360-9791-550E3A53B8B3}"/>
                  </a:ext>
                </a:extLst>
              </p:cNvPr>
              <p:cNvSpPr/>
              <p:nvPr/>
            </p:nvSpPr>
            <p:spPr>
              <a:xfrm>
                <a:off x="2098963" y="1394092"/>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b="1" dirty="0">
                    <a:solidFill>
                      <a:schemeClr val="accent1">
                        <a:lumMod val="50000"/>
                      </a:schemeClr>
                    </a:solidFill>
                  </a:rPr>
                  <a:t>Kľúčové aktivity</a:t>
                </a:r>
                <a:endParaRPr lang="es-ES" sz="1100" b="1" dirty="0">
                  <a:solidFill>
                    <a:schemeClr val="accent1">
                      <a:lumMod val="50000"/>
                    </a:schemeClr>
                  </a:solidFill>
                </a:endParaRPr>
              </a:p>
              <a:p>
                <a:pPr algn="ctr"/>
                <a:r>
                  <a:rPr lang="sk-SK" sz="1000" dirty="0">
                    <a:solidFill>
                      <a:schemeClr val="accent1">
                        <a:lumMod val="50000"/>
                      </a:schemeClr>
                    </a:solidFill>
                  </a:rPr>
                  <a:t>Aké činnosti vykonávate každý deň, aby ste vytvorili a doručili svoju navrhovanú hodnotu</a:t>
                </a:r>
                <a:r>
                  <a:rPr lang="en-US" sz="1000" dirty="0">
                    <a:solidFill>
                      <a:schemeClr val="accent1">
                        <a:lumMod val="50000"/>
                      </a:schemeClr>
                    </a:solidFill>
                  </a:rPr>
                  <a:t>?</a:t>
                </a:r>
                <a:endParaRPr lang="es-ES" sz="1000" dirty="0">
                  <a:solidFill>
                    <a:schemeClr val="accent1">
                      <a:lumMod val="50000"/>
                    </a:schemeClr>
                  </a:solidFill>
                </a:endParaRPr>
              </a:p>
            </p:txBody>
          </p:sp>
          <p:sp>
            <p:nvSpPr>
              <p:cNvPr id="15" name="Rectángulo 14">
                <a:extLst>
                  <a:ext uri="{FF2B5EF4-FFF2-40B4-BE49-F238E27FC236}">
                    <a16:creationId xmlns:a16="http://schemas.microsoft.com/office/drawing/2014/main" id="{DEA08FA5-0D08-4D5F-B0F6-47796082C7F6}"/>
                  </a:ext>
                </a:extLst>
              </p:cNvPr>
              <p:cNvSpPr/>
              <p:nvPr/>
            </p:nvSpPr>
            <p:spPr>
              <a:xfrm>
                <a:off x="2101465" y="2533094"/>
                <a:ext cx="1686921" cy="11317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1">
                        <a:lumMod val="50000"/>
                      </a:schemeClr>
                    </a:solidFill>
                  </a:rPr>
                  <a:t>K</a:t>
                </a:r>
                <a:r>
                  <a:rPr lang="sk-SK" sz="1100" b="1" dirty="0" err="1">
                    <a:solidFill>
                      <a:schemeClr val="accent1">
                        <a:lumMod val="50000"/>
                      </a:schemeClr>
                    </a:solidFill>
                  </a:rPr>
                  <a:t>ľúčové</a:t>
                </a:r>
                <a:r>
                  <a:rPr lang="sk-SK" sz="1100" b="1" dirty="0">
                    <a:solidFill>
                      <a:schemeClr val="accent1">
                        <a:lumMod val="50000"/>
                      </a:schemeClr>
                    </a:solidFill>
                  </a:rPr>
                  <a:t> zdroje</a:t>
                </a:r>
                <a:endParaRPr lang="es-ES" sz="1100" b="1" dirty="0">
                  <a:solidFill>
                    <a:schemeClr val="accent1">
                      <a:lumMod val="50000"/>
                    </a:schemeClr>
                  </a:solidFill>
                </a:endParaRPr>
              </a:p>
              <a:p>
                <a:pPr algn="ctr"/>
                <a:r>
                  <a:rPr lang="sk-SK" sz="1000" dirty="0">
                    <a:solidFill>
                      <a:schemeClr val="accent1">
                        <a:lumMod val="50000"/>
                      </a:schemeClr>
                    </a:solidFill>
                  </a:rPr>
                  <a:t>Aké zdroje potrebujete na vytvorenie a doručenie navrhovanej hodnoty</a:t>
                </a:r>
                <a:r>
                  <a:rPr lang="en-US" sz="1000" dirty="0">
                    <a:solidFill>
                      <a:schemeClr val="accent1">
                        <a:lumMod val="50000"/>
                      </a:schemeClr>
                    </a:solidFill>
                  </a:rPr>
                  <a:t>?</a:t>
                </a:r>
                <a:endParaRPr lang="es-ES" sz="1000" dirty="0">
                  <a:solidFill>
                    <a:schemeClr val="accent1">
                      <a:lumMod val="50000"/>
                    </a:schemeClr>
                  </a:solidFill>
                </a:endParaRPr>
              </a:p>
            </p:txBody>
          </p:sp>
          <p:sp>
            <p:nvSpPr>
              <p:cNvPr id="16" name="Rectángulo 15">
                <a:extLst>
                  <a:ext uri="{FF2B5EF4-FFF2-40B4-BE49-F238E27FC236}">
                    <a16:creationId xmlns:a16="http://schemas.microsoft.com/office/drawing/2014/main" id="{02220660-F0FC-4C9C-91E7-B0F879E57325}"/>
                  </a:ext>
                </a:extLst>
              </p:cNvPr>
              <p:cNvSpPr/>
              <p:nvPr/>
            </p:nvSpPr>
            <p:spPr>
              <a:xfrm>
                <a:off x="5401345" y="2519602"/>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b="1" dirty="0">
                    <a:solidFill>
                      <a:schemeClr val="accent5">
                        <a:lumMod val="75000"/>
                      </a:schemeClr>
                    </a:solidFill>
                  </a:rPr>
                  <a:t>Kanály</a:t>
                </a:r>
                <a:endParaRPr lang="es-ES" sz="1100" b="1" dirty="0">
                  <a:solidFill>
                    <a:schemeClr val="accent5">
                      <a:lumMod val="75000"/>
                    </a:schemeClr>
                  </a:solidFill>
                </a:endParaRPr>
              </a:p>
              <a:p>
                <a:pPr algn="ctr"/>
                <a:r>
                  <a:rPr lang="sk-SK" sz="1000" dirty="0">
                    <a:solidFill>
                      <a:schemeClr val="accent5">
                        <a:lumMod val="75000"/>
                      </a:schemeClr>
                    </a:solidFill>
                  </a:rPr>
                  <a:t>Ako sa vaša ponúkaná hodnota dostane k zákazníkovi? Kde môže váš zákazník kúpiť alebo použiť vaše výrobky alebo služby?</a:t>
                </a:r>
                <a:endParaRPr lang="es-ES" sz="1000" dirty="0">
                  <a:solidFill>
                    <a:schemeClr val="accent5">
                      <a:lumMod val="75000"/>
                    </a:schemeClr>
                  </a:solidFill>
                </a:endParaRPr>
              </a:p>
            </p:txBody>
          </p:sp>
          <p:sp>
            <p:nvSpPr>
              <p:cNvPr id="17" name="Rectángulo 16">
                <a:extLst>
                  <a:ext uri="{FF2B5EF4-FFF2-40B4-BE49-F238E27FC236}">
                    <a16:creationId xmlns:a16="http://schemas.microsoft.com/office/drawing/2014/main" id="{59E321B4-02DA-4719-BF55-D23A17BF3606}"/>
                  </a:ext>
                </a:extLst>
              </p:cNvPr>
              <p:cNvSpPr/>
              <p:nvPr/>
            </p:nvSpPr>
            <p:spPr>
              <a:xfrm>
                <a:off x="5396341" y="1387875"/>
                <a:ext cx="1686921" cy="11317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accent5">
                        <a:lumMod val="75000"/>
                      </a:schemeClr>
                    </a:solidFill>
                  </a:rPr>
                  <a:t> </a:t>
                </a:r>
                <a:r>
                  <a:rPr lang="sk-SK" sz="1100" b="1" dirty="0">
                    <a:solidFill>
                      <a:schemeClr val="accent5">
                        <a:lumMod val="75000"/>
                      </a:schemeClr>
                    </a:solidFill>
                  </a:rPr>
                  <a:t>Vzťahy so zákazníkmi</a:t>
                </a:r>
                <a:endParaRPr lang="es-ES" sz="1100" b="1" dirty="0">
                  <a:solidFill>
                    <a:schemeClr val="accent5">
                      <a:lumMod val="75000"/>
                    </a:schemeClr>
                  </a:solidFill>
                </a:endParaRPr>
              </a:p>
              <a:p>
                <a:pPr algn="ctr"/>
                <a:r>
                  <a:rPr lang="sk-SK" sz="1000" dirty="0">
                    <a:solidFill>
                      <a:schemeClr val="accent5">
                        <a:lumMod val="75000"/>
                      </a:schemeClr>
                    </a:solidFill>
                  </a:rPr>
                  <a:t>Aký typ vzťahov zákaznícke segmenty očakávajú</a:t>
                </a:r>
                <a:r>
                  <a:rPr lang="en-US" sz="1000" dirty="0">
                    <a:solidFill>
                      <a:schemeClr val="accent5">
                        <a:lumMod val="75000"/>
                      </a:schemeClr>
                    </a:solidFill>
                  </a:rPr>
                  <a:t>?</a:t>
                </a:r>
                <a:endParaRPr lang="es-ES" sz="1000" dirty="0">
                  <a:solidFill>
                    <a:schemeClr val="accent5">
                      <a:lumMod val="75000"/>
                    </a:schemeClr>
                  </a:solidFill>
                </a:endParaRPr>
              </a:p>
            </p:txBody>
          </p:sp>
          <p:sp>
            <p:nvSpPr>
              <p:cNvPr id="18" name="Rectángulo 17">
                <a:extLst>
                  <a:ext uri="{FF2B5EF4-FFF2-40B4-BE49-F238E27FC236}">
                    <a16:creationId xmlns:a16="http://schemas.microsoft.com/office/drawing/2014/main" id="{470B7A57-F84C-4007-BEA7-A1377ED9D22D}"/>
                  </a:ext>
                </a:extLst>
              </p:cNvPr>
              <p:cNvSpPr/>
              <p:nvPr/>
            </p:nvSpPr>
            <p:spPr>
              <a:xfrm>
                <a:off x="574963" y="3671097"/>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b="1" dirty="0">
                    <a:solidFill>
                      <a:srgbClr val="552579"/>
                    </a:solidFill>
                  </a:rPr>
                  <a:t>Nákladová štruktúra</a:t>
                </a:r>
                <a:endParaRPr lang="es-ES" sz="1100" b="1" dirty="0">
                  <a:solidFill>
                    <a:srgbClr val="552579"/>
                  </a:solidFill>
                </a:endParaRPr>
              </a:p>
              <a:p>
                <a:pPr algn="ctr"/>
                <a:r>
                  <a:rPr lang="sk-SK" sz="1050" dirty="0">
                    <a:solidFill>
                      <a:srgbClr val="552579"/>
                    </a:solidFill>
                  </a:rPr>
                  <a:t>Aké dôležité náklady máte v procese tvorby a doručenia vašej navrhovanej hodnoty?</a:t>
                </a:r>
                <a:r>
                  <a:rPr lang="en-US" sz="1050" dirty="0">
                    <a:solidFill>
                      <a:srgbClr val="552579"/>
                    </a:solidFill>
                  </a:rPr>
                  <a:t>?</a:t>
                </a:r>
                <a:endParaRPr lang="es-ES" sz="1050" dirty="0">
                  <a:solidFill>
                    <a:srgbClr val="552579"/>
                  </a:solidFill>
                </a:endParaRPr>
              </a:p>
            </p:txBody>
          </p:sp>
          <p:sp>
            <p:nvSpPr>
              <p:cNvPr id="19" name="Rectángulo 18">
                <a:extLst>
                  <a:ext uri="{FF2B5EF4-FFF2-40B4-BE49-F238E27FC236}">
                    <a16:creationId xmlns:a16="http://schemas.microsoft.com/office/drawing/2014/main" id="{A66A3751-3F1E-44EF-852B-FDF573984022}"/>
                  </a:ext>
                </a:extLst>
              </p:cNvPr>
              <p:cNvSpPr/>
              <p:nvPr/>
            </p:nvSpPr>
            <p:spPr>
              <a:xfrm>
                <a:off x="4963517" y="3664414"/>
                <a:ext cx="3643746" cy="773636"/>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100" b="1" dirty="0">
                    <a:solidFill>
                      <a:srgbClr val="552579"/>
                    </a:solidFill>
                  </a:rPr>
                  <a:t>Toky príjmov</a:t>
                </a:r>
                <a:endParaRPr lang="es-ES" sz="1100" b="1" dirty="0">
                  <a:solidFill>
                    <a:srgbClr val="552579"/>
                  </a:solidFill>
                </a:endParaRPr>
              </a:p>
              <a:p>
                <a:pPr algn="ctr"/>
                <a:r>
                  <a:rPr lang="sk-SK" sz="1050" dirty="0">
                    <a:solidFill>
                      <a:srgbClr val="552579"/>
                    </a:solidFill>
                  </a:rPr>
                  <a:t>Ako vás zákazníci odmeňujú za hodnotu, ktorú im poskytujete? Aké sú rôzne modely výnosov?</a:t>
                </a:r>
                <a:endParaRPr lang="es-ES" sz="1050" dirty="0">
                  <a:solidFill>
                    <a:srgbClr val="552579"/>
                  </a:solidFill>
                </a:endParaRPr>
              </a:p>
            </p:txBody>
          </p:sp>
          <p:sp>
            <p:nvSpPr>
              <p:cNvPr id="20" name="Rectángulo 19">
                <a:extLst>
                  <a:ext uri="{FF2B5EF4-FFF2-40B4-BE49-F238E27FC236}">
                    <a16:creationId xmlns:a16="http://schemas.microsoft.com/office/drawing/2014/main" id="{A6321411-443F-4CE0-BCE5-4E0E4532A9B2}"/>
                  </a:ext>
                </a:extLst>
              </p:cNvPr>
              <p:cNvSpPr/>
              <p:nvPr/>
            </p:nvSpPr>
            <p:spPr>
              <a:xfrm>
                <a:off x="4218709" y="3654439"/>
                <a:ext cx="744808" cy="790294"/>
              </a:xfrm>
              <a:prstGeom prst="rect">
                <a:avLst/>
              </a:prstGeom>
              <a:solidFill>
                <a:srgbClr val="95AC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rgbClr val="008000"/>
                    </a:solidFill>
                    <a:latin typeface="Arial Rounded MT Bold" panose="020F0704030504030204" pitchFamily="34" charset="0"/>
                  </a:rPr>
                  <a:t>Benefit</a:t>
                </a:r>
                <a:r>
                  <a:rPr lang="sk-SK" sz="1000" dirty="0">
                    <a:solidFill>
                      <a:srgbClr val="008000"/>
                    </a:solidFill>
                    <a:latin typeface="Arial Rounded MT Bold" panose="020F0704030504030204" pitchFamily="34" charset="0"/>
                  </a:rPr>
                  <a:t>y</a:t>
                </a:r>
                <a:r>
                  <a:rPr lang="es-ES" dirty="0">
                    <a:solidFill>
                      <a:srgbClr val="008000"/>
                    </a:solidFill>
                  </a:rPr>
                  <a:t> </a:t>
                </a:r>
              </a:p>
            </p:txBody>
          </p:sp>
          <p:sp>
            <p:nvSpPr>
              <p:cNvPr id="13" name="Rectángulo 12">
                <a:extLst>
                  <a:ext uri="{FF2B5EF4-FFF2-40B4-BE49-F238E27FC236}">
                    <a16:creationId xmlns:a16="http://schemas.microsoft.com/office/drawing/2014/main" id="{22AB9D27-AA2B-45A9-ADA6-E3E208DABD8C}"/>
                  </a:ext>
                </a:extLst>
              </p:cNvPr>
              <p:cNvSpPr/>
              <p:nvPr/>
            </p:nvSpPr>
            <p:spPr>
              <a:xfrm>
                <a:off x="3742656" y="1384766"/>
                <a:ext cx="1725146" cy="22797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rPr>
                  <a:t> </a:t>
                </a:r>
                <a:r>
                  <a:rPr lang="sk-SK" sz="1100" b="1" dirty="0">
                    <a:solidFill>
                      <a:schemeClr val="bg1"/>
                    </a:solidFill>
                  </a:rPr>
                  <a:t>Navrhovaná hodnota</a:t>
                </a:r>
                <a:endParaRPr lang="es-ES" sz="1100" b="1" dirty="0">
                  <a:solidFill>
                    <a:schemeClr val="bg1"/>
                  </a:solidFill>
                </a:endParaRPr>
              </a:p>
              <a:p>
                <a:pPr algn="ctr"/>
                <a:r>
                  <a:rPr lang="sk-SK" sz="1000" dirty="0"/>
                  <a:t>Aká hodnotu dodávate zákazníkovi? Ktorý z jeho problémov pomáhate riešiť? Akú zákaznícku potrebu adresujete svojou navrhovanou hodnotou? Aký je váš záväzok voči zákazníkom? Aké produkty a služby vytvárate pre svojich zákazníkov?</a:t>
                </a:r>
                <a:endParaRPr lang="es-ES" sz="900" dirty="0">
                  <a:solidFill>
                    <a:schemeClr val="bg1"/>
                  </a:solidFill>
                </a:endParaRPr>
              </a:p>
            </p:txBody>
          </p:sp>
        </p:grpSp>
        <p:sp>
          <p:nvSpPr>
            <p:cNvPr id="24" name="CuadroTexto 23">
              <a:extLst>
                <a:ext uri="{FF2B5EF4-FFF2-40B4-BE49-F238E27FC236}">
                  <a16:creationId xmlns:a16="http://schemas.microsoft.com/office/drawing/2014/main" id="{3D18D0CB-92A2-4782-BEA2-CDC6A2148153}"/>
                </a:ext>
              </a:extLst>
            </p:cNvPr>
            <p:cNvSpPr txBox="1"/>
            <p:nvPr/>
          </p:nvSpPr>
          <p:spPr>
            <a:xfrm>
              <a:off x="3068278" y="4335858"/>
              <a:ext cx="2770909" cy="317394"/>
            </a:xfrm>
            <a:prstGeom prst="rect">
              <a:avLst/>
            </a:prstGeom>
            <a:noFill/>
          </p:spPr>
          <p:txBody>
            <a:bodyPr wrap="square" rtlCol="0">
              <a:spAutoFit/>
            </a:bodyPr>
            <a:lstStyle/>
            <a:p>
              <a:pPr algn="ctr"/>
              <a:r>
                <a:rPr lang="es-ES" dirty="0"/>
                <a:t>Finan</a:t>
              </a:r>
              <a:r>
                <a:rPr lang="sk-SK" dirty="0" err="1"/>
                <a:t>čná</a:t>
              </a:r>
              <a:r>
                <a:rPr lang="sk-SK" dirty="0"/>
                <a:t> perspektíva</a:t>
              </a:r>
              <a:endParaRPr lang="es-ES" dirty="0"/>
            </a:p>
          </p:txBody>
        </p:sp>
        <p:sp>
          <p:nvSpPr>
            <p:cNvPr id="25" name="CuadroTexto 24">
              <a:extLst>
                <a:ext uri="{FF2B5EF4-FFF2-40B4-BE49-F238E27FC236}">
                  <a16:creationId xmlns:a16="http://schemas.microsoft.com/office/drawing/2014/main" id="{0B1D87AF-73F8-4157-8461-B68A2EB08D5B}"/>
                </a:ext>
              </a:extLst>
            </p:cNvPr>
            <p:cNvSpPr txBox="1"/>
            <p:nvPr/>
          </p:nvSpPr>
          <p:spPr>
            <a:xfrm>
              <a:off x="555850" y="1012183"/>
              <a:ext cx="2885325" cy="317394"/>
            </a:xfrm>
            <a:prstGeom prst="rect">
              <a:avLst/>
            </a:prstGeom>
            <a:noFill/>
          </p:spPr>
          <p:txBody>
            <a:bodyPr wrap="square" rtlCol="0">
              <a:spAutoFit/>
            </a:bodyPr>
            <a:lstStyle/>
            <a:p>
              <a:pPr algn="ctr"/>
              <a:r>
                <a:rPr lang="sk-SK" dirty="0"/>
                <a:t>Prevádzková perspektíva</a:t>
              </a:r>
              <a:endParaRPr lang="es-ES" dirty="0"/>
            </a:p>
          </p:txBody>
        </p:sp>
        <p:sp>
          <p:nvSpPr>
            <p:cNvPr id="26" name="CuadroTexto 25">
              <a:extLst>
                <a:ext uri="{FF2B5EF4-FFF2-40B4-BE49-F238E27FC236}">
                  <a16:creationId xmlns:a16="http://schemas.microsoft.com/office/drawing/2014/main" id="{C30B3EB8-BE29-45EC-837A-556EDEA7D9BC}"/>
                </a:ext>
              </a:extLst>
            </p:cNvPr>
            <p:cNvSpPr txBox="1"/>
            <p:nvPr/>
          </p:nvSpPr>
          <p:spPr>
            <a:xfrm>
              <a:off x="5702826" y="1039184"/>
              <a:ext cx="2971780" cy="317394"/>
            </a:xfrm>
            <a:prstGeom prst="rect">
              <a:avLst/>
            </a:prstGeom>
            <a:noFill/>
          </p:spPr>
          <p:txBody>
            <a:bodyPr wrap="square" rtlCol="0">
              <a:spAutoFit/>
            </a:bodyPr>
            <a:lstStyle/>
            <a:p>
              <a:pPr algn="ctr"/>
              <a:r>
                <a:rPr lang="sk-SK" dirty="0"/>
                <a:t>Obchodná perspektíva</a:t>
              </a:r>
              <a:endParaRPr lang="es-ES" dirty="0"/>
            </a:p>
          </p:txBody>
        </p:sp>
      </p:grpSp>
      <p:sp>
        <p:nvSpPr>
          <p:cNvPr id="28" name="Cuadro de texto 2">
            <a:extLst>
              <a:ext uri="{FF2B5EF4-FFF2-40B4-BE49-F238E27FC236}">
                <a16:creationId xmlns:a16="http://schemas.microsoft.com/office/drawing/2014/main" id="{8432FA19-920D-409E-9F96-2FFF76BF9C51}"/>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30" name="3 CuadroTexto">
            <a:extLst>
              <a:ext uri="{FF2B5EF4-FFF2-40B4-BE49-F238E27FC236}">
                <a16:creationId xmlns:a16="http://schemas.microsoft.com/office/drawing/2014/main" id="{7D96E4A2-AEA4-4056-8896-1ECE31AF0A70}"/>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286378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sk-SK" dirty="0">
                <a:solidFill>
                  <a:srgbClr val="F24F4F"/>
                </a:solidFill>
                <a:latin typeface="Cambria" panose="02040503050406030204" pitchFamily="18" charset="0"/>
              </a:rPr>
              <a:t>Podnikateľské plánovanie</a:t>
            </a:r>
            <a:endParaRPr lang="es-ES" dirty="0">
              <a:solidFill>
                <a:srgbClr val="F24F4F"/>
              </a:solidFill>
              <a:latin typeface="Cambria" panose="02040503050406030204" pitchFamily="18" charset="0"/>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r>
              <a:rPr lang="sk-SK" sz="1600" dirty="0"/>
              <a:t>Plánovanie je nevyhnutné na zabezpečenie toho, aby umelecký a remeselný </a:t>
            </a:r>
            <a:r>
              <a:rPr lang="sk-SK" sz="1600" dirty="0" err="1"/>
              <a:t>mikropodnik</a:t>
            </a:r>
            <a:r>
              <a:rPr lang="sk-SK" sz="1600" dirty="0"/>
              <a:t> nasledoval určitý smer a napĺňal svoje ciele bez toho, aby ho zaskočili okolnosti.</a:t>
            </a:r>
            <a:endParaRPr lang="es-ES" sz="1600" dirty="0"/>
          </a:p>
          <a:p>
            <a:pPr lvl="0" algn="l"/>
            <a:r>
              <a:rPr lang="sk-SK" sz="1600" dirty="0"/>
              <a:t>Plánovanie premosťuje súčasnú situáciu s budúcou situáciou a zahŕňa prijímanie včasných rozhodnutí, analýzu alternatív, kladov a záporov a výber najlepších možností</a:t>
            </a:r>
            <a:r>
              <a:rPr lang="en-US" sz="1600" dirty="0"/>
              <a:t>. </a:t>
            </a:r>
            <a:endParaRPr lang="es-ES" sz="1600" dirty="0"/>
          </a:p>
          <a:p>
            <a:pPr lvl="0" algn="l"/>
            <a:r>
              <a:rPr lang="sk-SK" sz="1600" dirty="0"/>
              <a:t>Pri plánovaní beriete do úvahy podmienky vášho podnikania a prostredia, v ktorom pôsobí, snažíte sa dosiahnuť ich čo najlepšie vzájomné prepojenie, čo vám pomáha byť pripravenými konať</a:t>
            </a:r>
            <a:r>
              <a:rPr lang="en-US" sz="1600" dirty="0"/>
              <a:t>.</a:t>
            </a:r>
            <a:endParaRPr lang="es-ES" sz="1600" dirty="0"/>
          </a:p>
          <a:p>
            <a:pPr algn="l"/>
            <a:endParaRPr lang="es-ES" sz="1600" dirty="0"/>
          </a:p>
        </p:txBody>
      </p:sp>
      <p:sp>
        <p:nvSpPr>
          <p:cNvPr id="10" name="Cuadro de texto 2">
            <a:extLst>
              <a:ext uri="{FF2B5EF4-FFF2-40B4-BE49-F238E27FC236}">
                <a16:creationId xmlns:a16="http://schemas.microsoft.com/office/drawing/2014/main" id="{59DCE51E-9FC5-491C-989E-E51D270A3290}"/>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7472B6FC-B6B3-4B03-9045-C95068F4A47E}"/>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Strategic</a:t>
            </a:r>
            <a:r>
              <a:rPr lang="sk-SK" dirty="0">
                <a:solidFill>
                  <a:srgbClr val="F24F4F"/>
                </a:solidFill>
                <a:latin typeface="Cambria" panose="02040503050406030204" pitchFamily="18" charset="0"/>
              </a:rPr>
              <a:t>ké</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pl</a:t>
            </a:r>
            <a:r>
              <a:rPr lang="sk-SK" dirty="0" err="1">
                <a:solidFill>
                  <a:srgbClr val="F24F4F"/>
                </a:solidFill>
                <a:latin typeface="Cambria" panose="02040503050406030204" pitchFamily="18" charset="0"/>
              </a:rPr>
              <a:t>ánovanie</a:t>
            </a:r>
            <a:endParaRPr lang="es-ES" dirty="0">
              <a:solidFill>
                <a:srgbClr val="F24F4F"/>
              </a:solidFill>
              <a:latin typeface="Cambria" panose="02040503050406030204" pitchFamily="18" charset="0"/>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sk-SK" sz="1600" dirty="0"/>
              <a:t>Najvyšším plánovaním je strategické plánovanie, prostredníctvom ktorého sa rozhoduje, v ktorých odvetviach a na akých trhoch bude umelecký a remeselný </a:t>
            </a:r>
            <a:r>
              <a:rPr lang="sk-SK" sz="1600" dirty="0" err="1"/>
              <a:t>mikropodnik</a:t>
            </a:r>
            <a:r>
              <a:rPr lang="sk-SK" sz="1600" dirty="0"/>
              <a:t> operovať</a:t>
            </a:r>
            <a:r>
              <a:rPr lang="en-US" sz="1600" dirty="0"/>
              <a:t>.</a:t>
            </a:r>
          </a:p>
          <a:p>
            <a:pPr lvl="0" algn="l"/>
            <a:r>
              <a:rPr lang="sk-SK" sz="1600" dirty="0"/>
              <a:t>Stanovia sa dlhodobé ciele, pričom sa berie do úvahy skutočnosť, že podnik funguje v konkurenčnom prostredí, kde úspech nezávisí iba od vašich rozhodnutí</a:t>
            </a:r>
          </a:p>
          <a:p>
            <a:pPr lvl="0" algn="l"/>
            <a:r>
              <a:rPr lang="sk-SK" sz="1600" dirty="0"/>
              <a:t>Strategické plánovanie zahŕňa niekoľko fáz</a:t>
            </a:r>
            <a:r>
              <a:rPr lang="en-US" sz="1600" dirty="0"/>
              <a:t>:</a:t>
            </a:r>
          </a:p>
          <a:p>
            <a:pPr marL="952500" lvl="1" indent="-342900" algn="l">
              <a:spcBef>
                <a:spcPts val="0"/>
              </a:spcBef>
              <a:buFont typeface="+mj-lt"/>
              <a:buAutoNum type="arabicPeriod"/>
            </a:pPr>
            <a:r>
              <a:rPr lang="sk-SK" sz="1600" dirty="0"/>
              <a:t>Strategická analýza</a:t>
            </a:r>
            <a:r>
              <a:rPr lang="es-ES" sz="1600" dirty="0"/>
              <a:t>: </a:t>
            </a:r>
            <a:r>
              <a:rPr lang="es-ES" sz="1600" dirty="0" err="1"/>
              <a:t>intern</a:t>
            </a:r>
            <a:r>
              <a:rPr lang="sk-SK" sz="1600" dirty="0"/>
              <a:t>á</a:t>
            </a:r>
            <a:r>
              <a:rPr lang="es-ES" sz="1600" dirty="0"/>
              <a:t> a </a:t>
            </a:r>
            <a:r>
              <a:rPr lang="es-ES" sz="1600" dirty="0" err="1"/>
              <a:t>extern</a:t>
            </a:r>
            <a:r>
              <a:rPr lang="sk-SK" sz="1600" dirty="0"/>
              <a:t>á</a:t>
            </a:r>
            <a:r>
              <a:rPr lang="es-ES" sz="1600" dirty="0"/>
              <a:t>, SWOT </a:t>
            </a:r>
            <a:r>
              <a:rPr lang="sk-SK" sz="1600" dirty="0" err="1"/>
              <a:t>analiza</a:t>
            </a:r>
            <a:endParaRPr lang="sk-SK" sz="1600" dirty="0"/>
          </a:p>
          <a:p>
            <a:pPr marL="952500" lvl="1" indent="-342900" algn="l">
              <a:spcBef>
                <a:spcPts val="0"/>
              </a:spcBef>
              <a:buFont typeface="+mj-lt"/>
              <a:buAutoNum type="arabicPeriod"/>
            </a:pPr>
            <a:r>
              <a:rPr lang="sk-SK" sz="1600" dirty="0"/>
              <a:t>Stanovenie strategických obchodných a finančných cieľov</a:t>
            </a:r>
          </a:p>
          <a:p>
            <a:pPr marL="952500" lvl="1" indent="-342900" algn="l">
              <a:spcBef>
                <a:spcPts val="0"/>
              </a:spcBef>
              <a:buFont typeface="+mj-lt"/>
              <a:buAutoNum type="arabicPeriod"/>
            </a:pPr>
            <a:r>
              <a:rPr lang="sk-SK" sz="1600" dirty="0"/>
              <a:t>Analyzovanie možných stratégií a výber najlepšej</a:t>
            </a:r>
            <a:endParaRPr lang="en-US" sz="1600" dirty="0"/>
          </a:p>
          <a:p>
            <a:pPr marL="952500" lvl="1" indent="-342900" algn="l">
              <a:spcBef>
                <a:spcPts val="0"/>
              </a:spcBef>
              <a:buFont typeface="+mj-lt"/>
              <a:buAutoNum type="arabicPeriod"/>
            </a:pPr>
            <a:r>
              <a:rPr lang="sk-SK" sz="1600" dirty="0"/>
              <a:t>Vypracovanie funkčných a prevádzkových plánov na uskutočnenie stratégie </a:t>
            </a:r>
            <a:endParaRPr lang="es-ES" sz="1600" dirty="0"/>
          </a:p>
        </p:txBody>
      </p:sp>
      <p:sp>
        <p:nvSpPr>
          <p:cNvPr id="10" name="Cuadro de texto 2">
            <a:extLst>
              <a:ext uri="{FF2B5EF4-FFF2-40B4-BE49-F238E27FC236}">
                <a16:creationId xmlns:a16="http://schemas.microsoft.com/office/drawing/2014/main" id="{2B42BBFD-CD7C-4E56-9221-C515904BAB44}"/>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2" name="3 CuadroTexto">
            <a:extLst>
              <a:ext uri="{FF2B5EF4-FFF2-40B4-BE49-F238E27FC236}">
                <a16:creationId xmlns:a16="http://schemas.microsoft.com/office/drawing/2014/main" id="{D7365C08-DB5F-4299-8538-78BF4BFF3BFA}"/>
              </a:ext>
            </a:extLst>
          </p:cNvPr>
          <p:cNvSpPr txBox="1"/>
          <p:nvPr/>
        </p:nvSpPr>
        <p:spPr>
          <a:xfrm>
            <a:off x="432450" y="206156"/>
            <a:ext cx="4139550" cy="307777"/>
          </a:xfrm>
          <a:prstGeom prst="rect">
            <a:avLst/>
          </a:prstGeom>
          <a:noFill/>
        </p:spPr>
        <p:txBody>
          <a:bodyPr wrap="square" rtlCol="0">
            <a:spAutoFit/>
          </a:bodyPr>
          <a:lstStyle/>
          <a:p>
            <a:r>
              <a:rPr lang="sk-SK" dirty="0"/>
              <a:t>Celok</a:t>
            </a:r>
            <a:r>
              <a:rPr lang="es-ES" dirty="0"/>
              <a:t> 2. </a:t>
            </a:r>
            <a:r>
              <a:rPr lang="sk-SK" dirty="0"/>
              <a:t>BIZNIS MODEL A PLÁNOVANIE</a:t>
            </a:r>
            <a:endParaRPr lang="es-ES" dirty="0"/>
          </a:p>
        </p:txBody>
      </p:sp>
    </p:spTree>
    <p:extLst>
      <p:ext uri="{BB962C8B-B14F-4D97-AF65-F5344CB8AC3E}">
        <p14:creationId xmlns:p14="http://schemas.microsoft.com/office/powerpoint/2010/main" val="33970353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1899</Words>
  <Application>Microsoft Office PowerPoint</Application>
  <PresentationFormat>Prezentácia na obrazovke (16:9)</PresentationFormat>
  <Paragraphs>168</Paragraphs>
  <Slides>17</Slides>
  <Notes>3</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17</vt:i4>
      </vt:variant>
    </vt:vector>
  </HeadingPairs>
  <TitlesOfParts>
    <vt:vector size="26" baseType="lpstr">
      <vt:lpstr>EB Garamond</vt:lpstr>
      <vt:lpstr>Century Gothic</vt:lpstr>
      <vt:lpstr>EB Garamond Medium</vt:lpstr>
      <vt:lpstr>Arial</vt:lpstr>
      <vt:lpstr>Cambria</vt:lpstr>
      <vt:lpstr>Garamond</vt:lpstr>
      <vt:lpstr>Calibri</vt:lpstr>
      <vt:lpstr>Arial Rounded MT Bold</vt:lpstr>
      <vt:lpstr>Simple Light</vt:lpstr>
      <vt:lpstr> ARTkadémia  “Akadémia umenia a remesiel”</vt:lpstr>
      <vt:lpstr>Modul 2  STRATÉGIA PRE ZAČÍNAJÚCE A EXISTUJÚCE PODNIKY A PODNIKATEĽOV V OBLASTI UMENIA</vt:lpstr>
      <vt:lpstr>CELOK 1 BIZNIS MODEL, PODNIKATEĽSKÝ PLÁN A ORGANIZAČNÝ DIZAJN</vt:lpstr>
      <vt:lpstr>Učebné ciele</vt:lpstr>
      <vt:lpstr>Business model canvas for ART&amp;Crafts microentreprises</vt:lpstr>
      <vt:lpstr>Trhové potreby a cielový segment trhu</vt:lpstr>
      <vt:lpstr>Prezentácia programu PowerPoint</vt:lpstr>
      <vt:lpstr>Podnikateľské plánovanie</vt:lpstr>
      <vt:lpstr>Strategické plánovanie</vt:lpstr>
      <vt:lpstr>Funkčné a prevádzkové plánovanie</vt:lpstr>
      <vt:lpstr>Základné činnosti</vt:lpstr>
      <vt:lpstr>Koordinácia aktivít</vt:lpstr>
      <vt:lpstr>Organizačný dizajn</vt:lpstr>
      <vt:lpstr>Manažment </vt:lpstr>
      <vt:lpstr>Kontrola </vt:lpstr>
      <vt:lpstr>Ukazovatele  </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Mikus Juraj</cp:lastModifiedBy>
  <cp:revision>47</cp:revision>
  <dcterms:modified xsi:type="dcterms:W3CDTF">2020-02-15T16:02:50Z</dcterms:modified>
</cp:coreProperties>
</file>