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72" r:id="rId3"/>
    <p:sldId id="283" r:id="rId4"/>
    <p:sldId id="275" r:id="rId5"/>
    <p:sldId id="276" r:id="rId6"/>
    <p:sldId id="280" r:id="rId7"/>
    <p:sldId id="281" r:id="rId8"/>
    <p:sldId id="282" r:id="rId9"/>
    <p:sldId id="284" r:id="rId10"/>
    <p:sldId id="285" r:id="rId11"/>
    <p:sldId id="286" r:id="rId12"/>
    <p:sldId id="287" r:id="rId13"/>
    <p:sldId id="288" r:id="rId14"/>
    <p:sldId id="289" r:id="rId15"/>
    <p:sldId id="290" r:id="rId16"/>
    <p:sldId id="291" r:id="rId17"/>
    <p:sldId id="274" r:id="rId18"/>
  </p:sldIdLst>
  <p:sldSz cx="9144000" cy="5143500" type="screen16x9"/>
  <p:notesSz cx="6858000" cy="9144000"/>
  <p:embeddedFontLst>
    <p:embeddedFont>
      <p:font typeface="Arial Rounded MT Bold" panose="020F0704030504030204" pitchFamily="34" charset="0"/>
      <p:regular r:id="rId20"/>
    </p:embeddedFon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EB Garamond" panose="020B0604020202020204" charset="0"/>
      <p:regular r:id="rId33"/>
      <p:bold r:id="rId34"/>
      <p:italic r:id="rId35"/>
      <p:boldItalic r:id="rId36"/>
    </p:embeddedFont>
    <p:embeddedFont>
      <p:font typeface="EB Garamond Medium" panose="020B0604020202020204" charset="0"/>
      <p:regular r:id="rId37"/>
      <p:bold r:id="rId38"/>
      <p:italic r:id="rId39"/>
      <p:boldItalic r:id="rId40"/>
    </p:embeddedFont>
    <p:embeddedFont>
      <p:font typeface="Garamond" panose="02020404030301010803" pitchFamily="18" charset="0"/>
      <p:regular r:id="rId41"/>
      <p:bold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A9CDD-04B9-4B3C-8110-6EC2372B814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EC2E995F-AF8C-4BA9-BC03-72225A7AB33D}">
      <dgm:prSet phldrT="[Texto]"/>
      <dgm:spPr>
        <a:xfrm>
          <a:off x="1603362" y="241"/>
          <a:ext cx="1241450" cy="3357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dirty="0">
              <a:solidFill>
                <a:sysClr val="window" lastClr="FFFFFF"/>
              </a:solidFill>
              <a:latin typeface="Calibri" panose="020F0502020204030204"/>
              <a:ea typeface="+mn-ea"/>
              <a:cs typeface="+mn-cs"/>
            </a:rPr>
            <a:t>Head</a:t>
          </a:r>
        </a:p>
        <a:p>
          <a:pPr algn="ctr">
            <a:buNone/>
          </a:pPr>
          <a:r>
            <a:rPr lang="es-ES" dirty="0">
              <a:solidFill>
                <a:sysClr val="window" lastClr="FFFFFF"/>
              </a:solidFill>
              <a:latin typeface="Calibri" panose="020F0502020204030204"/>
              <a:ea typeface="+mn-ea"/>
              <a:cs typeface="+mn-cs"/>
            </a:rPr>
            <a:t>Master </a:t>
          </a:r>
          <a:r>
            <a:rPr lang="es-ES" dirty="0" err="1">
              <a:solidFill>
                <a:sysClr val="window" lastClr="FFFFFF"/>
              </a:solidFill>
              <a:latin typeface="Calibri" panose="020F0502020204030204"/>
              <a:ea typeface="+mn-ea"/>
              <a:cs typeface="+mn-cs"/>
            </a:rPr>
            <a:t>Craftsman</a:t>
          </a:r>
          <a:endParaRPr lang="es-ES" dirty="0">
            <a:solidFill>
              <a:sysClr val="window" lastClr="FFFFFF"/>
            </a:solidFill>
            <a:latin typeface="Calibri" panose="020F0502020204030204"/>
            <a:ea typeface="+mn-ea"/>
            <a:cs typeface="+mn-cs"/>
          </a:endParaRPr>
        </a:p>
      </dgm:t>
    </dgm:pt>
    <dgm:pt modelId="{C2907239-48FE-498F-8A80-2FEF44E7FB8F}" type="parTrans" cxnId="{108AA769-6252-41BA-AB47-679A3E348D16}">
      <dgm:prSet/>
      <dgm:spPr/>
      <dgm:t>
        <a:bodyPr/>
        <a:lstStyle/>
        <a:p>
          <a:pPr algn="ctr"/>
          <a:endParaRPr lang="es-ES"/>
        </a:p>
      </dgm:t>
    </dgm:pt>
    <dgm:pt modelId="{D304392B-5E25-4A8D-8731-137D3409B322}" type="sibTrans" cxnId="{108AA769-6252-41BA-AB47-679A3E348D16}">
      <dgm:prSet/>
      <dgm:spPr/>
      <dgm:t>
        <a:bodyPr/>
        <a:lstStyle/>
        <a:p>
          <a:pPr algn="ctr"/>
          <a:endParaRPr lang="es-ES"/>
        </a:p>
      </dgm:t>
    </dgm:pt>
    <dgm:pt modelId="{486A45EE-68ED-4D6F-BC56-A7AA9B024A23}" type="asst">
      <dgm:prSet phldrT="[Texto]"/>
      <dgm:spPr>
        <a:xfrm>
          <a:off x="982027" y="491936"/>
          <a:ext cx="11640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Accounting and billing clerk</a:t>
          </a:r>
        </a:p>
      </dgm:t>
    </dgm:pt>
    <dgm:pt modelId="{79B0B092-4D01-406D-80F6-6E3117553321}" type="parTrans" cxnId="{C2522750-0AB3-41C9-918B-C1B59097C542}">
      <dgm:prSet/>
      <dgm:spPr>
        <a:xfrm>
          <a:off x="2100400" y="336002"/>
          <a:ext cx="91440" cy="341567"/>
        </a:xfrm>
        <a:custGeom>
          <a:avLst/>
          <a:gdLst/>
          <a:ahLst/>
          <a:cxnLst/>
          <a:rect l="0" t="0" r="0" b="0"/>
          <a:pathLst>
            <a:path>
              <a:moveTo>
                <a:pt x="123686" y="0"/>
              </a:moveTo>
              <a:lnTo>
                <a:pt x="123686" y="341567"/>
              </a:lnTo>
              <a:lnTo>
                <a:pt x="45720" y="34156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73AF1118-FD24-44D5-BC27-113C66C1AF5E}" type="sibTrans" cxnId="{C2522750-0AB3-41C9-918B-C1B59097C542}">
      <dgm:prSet/>
      <dgm:spPr/>
      <dgm:t>
        <a:bodyPr/>
        <a:lstStyle/>
        <a:p>
          <a:pPr algn="ctr"/>
          <a:endParaRPr lang="es-ES"/>
        </a:p>
      </dgm:t>
    </dgm:pt>
    <dgm:pt modelId="{678E0C91-C899-4D3F-82E3-80AE8A22787F}">
      <dgm:prSet phldrT="[Texto]"/>
      <dgm:spPr>
        <a:xfrm>
          <a:off x="161926" y="1019138"/>
          <a:ext cx="1235272"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Designer </a:t>
          </a:r>
        </a:p>
      </dgm:t>
    </dgm:pt>
    <dgm:pt modelId="{7004F596-210B-4414-BF5E-BA60B91B6677}" type="parTrans" cxnId="{42FC6F7B-2FBA-4DD9-9671-554EF821DA7C}">
      <dgm:prSet/>
      <dgm:spPr>
        <a:xfrm>
          <a:off x="779563" y="336002"/>
          <a:ext cx="1444524" cy="683135"/>
        </a:xfrm>
        <a:custGeom>
          <a:avLst/>
          <a:gdLst/>
          <a:ahLst/>
          <a:cxnLst/>
          <a:rect l="0" t="0" r="0" b="0"/>
          <a:pathLst>
            <a:path>
              <a:moveTo>
                <a:pt x="1444524" y="0"/>
              </a:moveTo>
              <a:lnTo>
                <a:pt x="1444524"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17CDCCE9-7F03-4C4A-856A-9E8886789927}" type="sibTrans" cxnId="{42FC6F7B-2FBA-4DD9-9671-554EF821DA7C}">
      <dgm:prSet/>
      <dgm:spPr/>
      <dgm:t>
        <a:bodyPr/>
        <a:lstStyle/>
        <a:p>
          <a:pPr algn="ctr"/>
          <a:endParaRPr lang="es-ES"/>
        </a:p>
      </dgm:t>
    </dgm:pt>
    <dgm:pt modelId="{F3078078-7B4D-4EF6-AC2A-DF6E4B1BD2E8}">
      <dgm:prSet phldrT="[Texto]"/>
      <dgm:spPr>
        <a:xfrm>
          <a:off x="1553132" y="1019138"/>
          <a:ext cx="1091688"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Craftsman 1</a:t>
          </a:r>
        </a:p>
      </dgm:t>
    </dgm:pt>
    <dgm:pt modelId="{4ED7D3BF-9AAE-4C0A-AAC1-B7878E2CA424}" type="parTrans" cxnId="{917DAC02-2E40-4C57-B4CE-9A57E60CDF3A}">
      <dgm:prSet/>
      <dgm:spPr>
        <a:xfrm>
          <a:off x="2098977" y="336002"/>
          <a:ext cx="125110" cy="683135"/>
        </a:xfrm>
        <a:custGeom>
          <a:avLst/>
          <a:gdLst/>
          <a:ahLst/>
          <a:cxnLst/>
          <a:rect l="0" t="0" r="0" b="0"/>
          <a:pathLst>
            <a:path>
              <a:moveTo>
                <a:pt x="125110" y="0"/>
              </a:moveTo>
              <a:lnTo>
                <a:pt x="125110"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629B7C4D-2DC4-4665-B55F-86680713A826}" type="sibTrans" cxnId="{917DAC02-2E40-4C57-B4CE-9A57E60CDF3A}">
      <dgm:prSet/>
      <dgm:spPr/>
      <dgm:t>
        <a:bodyPr/>
        <a:lstStyle/>
        <a:p>
          <a:pPr algn="ctr"/>
          <a:endParaRPr lang="es-ES"/>
        </a:p>
      </dgm:t>
    </dgm:pt>
    <dgm:pt modelId="{09EECCAD-5275-498C-9E0A-3307ECCD37D6}">
      <dgm:prSet phldrT="[Texto]"/>
      <dgm:spPr>
        <a:xfrm>
          <a:off x="2800754" y="1019138"/>
          <a:ext cx="14854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Craftsman 2</a:t>
          </a:r>
        </a:p>
      </dgm:t>
    </dgm:pt>
    <dgm:pt modelId="{6CB46A52-EB94-4616-9C70-8B6F7EA87E9E}" type="parTrans" cxnId="{882E6B3C-77E3-469E-94F1-82FE0977BAE8}">
      <dgm:prSet/>
      <dgm:spPr>
        <a:xfrm>
          <a:off x="2224087" y="336002"/>
          <a:ext cx="1319413" cy="683135"/>
        </a:xfrm>
        <a:custGeom>
          <a:avLst/>
          <a:gdLst/>
          <a:ahLst/>
          <a:cxnLst/>
          <a:rect l="0" t="0" r="0" b="0"/>
          <a:pathLst>
            <a:path>
              <a:moveTo>
                <a:pt x="0" y="0"/>
              </a:moveTo>
              <a:lnTo>
                <a:pt x="0" y="605169"/>
              </a:lnTo>
              <a:lnTo>
                <a:pt x="1319413" y="605169"/>
              </a:lnTo>
              <a:lnTo>
                <a:pt x="1319413"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265F2F2C-6DCF-4CDE-A1C7-C0B55CD40160}" type="sibTrans" cxnId="{882E6B3C-77E3-469E-94F1-82FE0977BAE8}">
      <dgm:prSet/>
      <dgm:spPr/>
      <dgm:t>
        <a:bodyPr/>
        <a:lstStyle/>
        <a:p>
          <a:pPr algn="ctr"/>
          <a:endParaRPr lang="es-ES"/>
        </a:p>
      </dgm:t>
    </dgm:pt>
    <dgm:pt modelId="{A89A117A-4819-40E6-AAEC-327404AA1538}" type="pres">
      <dgm:prSet presAssocID="{D5BA9CDD-04B9-4B3C-8110-6EC2372B814D}" presName="hierChild1" presStyleCnt="0">
        <dgm:presLayoutVars>
          <dgm:orgChart val="1"/>
          <dgm:chPref val="1"/>
          <dgm:dir/>
          <dgm:animOne val="branch"/>
          <dgm:animLvl val="lvl"/>
          <dgm:resizeHandles/>
        </dgm:presLayoutVars>
      </dgm:prSet>
      <dgm:spPr/>
    </dgm:pt>
    <dgm:pt modelId="{1C335BF1-9EAD-4605-8BE8-FF77B97F6849}" type="pres">
      <dgm:prSet presAssocID="{EC2E995F-AF8C-4BA9-BC03-72225A7AB33D}" presName="hierRoot1" presStyleCnt="0">
        <dgm:presLayoutVars>
          <dgm:hierBranch val="init"/>
        </dgm:presLayoutVars>
      </dgm:prSet>
      <dgm:spPr/>
    </dgm:pt>
    <dgm:pt modelId="{59563E07-5A93-462F-A423-BA93822083EF}" type="pres">
      <dgm:prSet presAssocID="{EC2E995F-AF8C-4BA9-BC03-72225A7AB33D}" presName="rootComposite1" presStyleCnt="0"/>
      <dgm:spPr/>
    </dgm:pt>
    <dgm:pt modelId="{A2548766-23CA-40B5-96CF-4EEF56A0E757}" type="pres">
      <dgm:prSet presAssocID="{EC2E995F-AF8C-4BA9-BC03-72225A7AB33D}" presName="rootText1" presStyleLbl="node0" presStyleIdx="0" presStyleCnt="1" custScaleX="167190" custScaleY="90436">
        <dgm:presLayoutVars>
          <dgm:chPref val="3"/>
        </dgm:presLayoutVars>
      </dgm:prSet>
      <dgm:spPr/>
    </dgm:pt>
    <dgm:pt modelId="{92C649CD-E297-45CE-B5FE-C34414C2F0DE}" type="pres">
      <dgm:prSet presAssocID="{EC2E995F-AF8C-4BA9-BC03-72225A7AB33D}" presName="rootConnector1" presStyleLbl="node1" presStyleIdx="0" presStyleCnt="0"/>
      <dgm:spPr/>
    </dgm:pt>
    <dgm:pt modelId="{46657326-747F-4A83-86AF-4EDFEE3D64CA}" type="pres">
      <dgm:prSet presAssocID="{EC2E995F-AF8C-4BA9-BC03-72225A7AB33D}" presName="hierChild2" presStyleCnt="0"/>
      <dgm:spPr/>
    </dgm:pt>
    <dgm:pt modelId="{0D54C913-A0D4-4B73-BB09-4BA6A0E6AAE1}" type="pres">
      <dgm:prSet presAssocID="{7004F596-210B-4414-BF5E-BA60B91B6677}" presName="Name37" presStyleLbl="parChTrans1D2" presStyleIdx="0" presStyleCnt="4"/>
      <dgm:spPr/>
    </dgm:pt>
    <dgm:pt modelId="{A0592940-BBC9-49F3-BDB0-3DEDC369958C}" type="pres">
      <dgm:prSet presAssocID="{678E0C91-C899-4D3F-82E3-80AE8A22787F}" presName="hierRoot2" presStyleCnt="0">
        <dgm:presLayoutVars>
          <dgm:hierBranch val="init"/>
        </dgm:presLayoutVars>
      </dgm:prSet>
      <dgm:spPr/>
    </dgm:pt>
    <dgm:pt modelId="{B3FEA395-6D3A-434B-B562-71CC00EA326E}" type="pres">
      <dgm:prSet presAssocID="{678E0C91-C899-4D3F-82E3-80AE8A22787F}" presName="rootComposite" presStyleCnt="0"/>
      <dgm:spPr/>
    </dgm:pt>
    <dgm:pt modelId="{675BB6B6-D495-412A-8D2D-452D9F21D3B7}" type="pres">
      <dgm:prSet presAssocID="{678E0C91-C899-4D3F-82E3-80AE8A22787F}" presName="rootText" presStyleLbl="node2" presStyleIdx="0" presStyleCnt="3" custScaleX="166358">
        <dgm:presLayoutVars>
          <dgm:chPref val="3"/>
        </dgm:presLayoutVars>
      </dgm:prSet>
      <dgm:spPr/>
    </dgm:pt>
    <dgm:pt modelId="{CA60CD42-37E6-4D8A-94DB-E483B8E8ABFA}" type="pres">
      <dgm:prSet presAssocID="{678E0C91-C899-4D3F-82E3-80AE8A22787F}" presName="rootConnector" presStyleLbl="node2" presStyleIdx="0" presStyleCnt="3"/>
      <dgm:spPr/>
    </dgm:pt>
    <dgm:pt modelId="{EF97FEC6-D256-469B-B9A1-9195F07D847B}" type="pres">
      <dgm:prSet presAssocID="{678E0C91-C899-4D3F-82E3-80AE8A22787F}" presName="hierChild4" presStyleCnt="0"/>
      <dgm:spPr/>
    </dgm:pt>
    <dgm:pt modelId="{C231AFF3-EF5A-4D4F-9C4B-7A1A5B3B6AF2}" type="pres">
      <dgm:prSet presAssocID="{678E0C91-C899-4D3F-82E3-80AE8A22787F}" presName="hierChild5" presStyleCnt="0"/>
      <dgm:spPr/>
    </dgm:pt>
    <dgm:pt modelId="{50873A6B-929C-4FD8-80D3-0DC6986AB362}" type="pres">
      <dgm:prSet presAssocID="{4ED7D3BF-9AAE-4C0A-AAC1-B7878E2CA424}" presName="Name37" presStyleLbl="parChTrans1D2" presStyleIdx="1" presStyleCnt="4"/>
      <dgm:spPr/>
    </dgm:pt>
    <dgm:pt modelId="{874EFAC7-910D-4BC9-ADD2-6FBCA96CF8FB}" type="pres">
      <dgm:prSet presAssocID="{F3078078-7B4D-4EF6-AC2A-DF6E4B1BD2E8}" presName="hierRoot2" presStyleCnt="0">
        <dgm:presLayoutVars>
          <dgm:hierBranch val="init"/>
        </dgm:presLayoutVars>
      </dgm:prSet>
      <dgm:spPr/>
    </dgm:pt>
    <dgm:pt modelId="{D3F3400A-57C8-43EE-8072-F1473961F5CA}" type="pres">
      <dgm:prSet presAssocID="{F3078078-7B4D-4EF6-AC2A-DF6E4B1BD2E8}" presName="rootComposite" presStyleCnt="0"/>
      <dgm:spPr/>
    </dgm:pt>
    <dgm:pt modelId="{C1B8E74E-B575-49D4-B541-602561EE9B33}" type="pres">
      <dgm:prSet presAssocID="{F3078078-7B4D-4EF6-AC2A-DF6E4B1BD2E8}" presName="rootText" presStyleLbl="node2" presStyleIdx="1" presStyleCnt="3" custScaleX="147021">
        <dgm:presLayoutVars>
          <dgm:chPref val="3"/>
        </dgm:presLayoutVars>
      </dgm:prSet>
      <dgm:spPr/>
    </dgm:pt>
    <dgm:pt modelId="{8A4ECFFC-84ED-4D2F-95B0-78C94C20832E}" type="pres">
      <dgm:prSet presAssocID="{F3078078-7B4D-4EF6-AC2A-DF6E4B1BD2E8}" presName="rootConnector" presStyleLbl="node2" presStyleIdx="1" presStyleCnt="3"/>
      <dgm:spPr/>
    </dgm:pt>
    <dgm:pt modelId="{45AAD590-9720-4840-8CFA-B42BD47FE0D8}" type="pres">
      <dgm:prSet presAssocID="{F3078078-7B4D-4EF6-AC2A-DF6E4B1BD2E8}" presName="hierChild4" presStyleCnt="0"/>
      <dgm:spPr/>
    </dgm:pt>
    <dgm:pt modelId="{34F76FDD-A960-44D9-8225-DE88B0E53A45}" type="pres">
      <dgm:prSet presAssocID="{F3078078-7B4D-4EF6-AC2A-DF6E4B1BD2E8}" presName="hierChild5" presStyleCnt="0"/>
      <dgm:spPr/>
    </dgm:pt>
    <dgm:pt modelId="{999B5C84-AF93-4512-BAF8-B78A19BF50EF}" type="pres">
      <dgm:prSet presAssocID="{6CB46A52-EB94-4616-9C70-8B6F7EA87E9E}" presName="Name37" presStyleLbl="parChTrans1D2" presStyleIdx="2" presStyleCnt="4"/>
      <dgm:spPr/>
    </dgm:pt>
    <dgm:pt modelId="{1A76D76E-467A-482F-8B99-4681814E30BD}" type="pres">
      <dgm:prSet presAssocID="{09EECCAD-5275-498C-9E0A-3307ECCD37D6}" presName="hierRoot2" presStyleCnt="0">
        <dgm:presLayoutVars>
          <dgm:hierBranch val="init"/>
        </dgm:presLayoutVars>
      </dgm:prSet>
      <dgm:spPr/>
    </dgm:pt>
    <dgm:pt modelId="{8C490EB1-13FE-490B-9AD1-F5720D2F8953}" type="pres">
      <dgm:prSet presAssocID="{09EECCAD-5275-498C-9E0A-3307ECCD37D6}" presName="rootComposite" presStyleCnt="0"/>
      <dgm:spPr/>
    </dgm:pt>
    <dgm:pt modelId="{AA84D6D7-1560-402D-A514-FDA8C331B0D5}" type="pres">
      <dgm:prSet presAssocID="{09EECCAD-5275-498C-9E0A-3307ECCD37D6}" presName="rootText" presStyleLbl="node2" presStyleIdx="2" presStyleCnt="3" custScaleX="200056">
        <dgm:presLayoutVars>
          <dgm:chPref val="3"/>
        </dgm:presLayoutVars>
      </dgm:prSet>
      <dgm:spPr/>
    </dgm:pt>
    <dgm:pt modelId="{C07077C5-C285-4695-B682-9C27D9CBA8C4}" type="pres">
      <dgm:prSet presAssocID="{09EECCAD-5275-498C-9E0A-3307ECCD37D6}" presName="rootConnector" presStyleLbl="node2" presStyleIdx="2" presStyleCnt="3"/>
      <dgm:spPr/>
    </dgm:pt>
    <dgm:pt modelId="{929C7647-0211-45CB-AC32-858B9B104588}" type="pres">
      <dgm:prSet presAssocID="{09EECCAD-5275-498C-9E0A-3307ECCD37D6}" presName="hierChild4" presStyleCnt="0"/>
      <dgm:spPr/>
    </dgm:pt>
    <dgm:pt modelId="{86733A92-9754-4D64-8AFD-C05F97EEA5B7}" type="pres">
      <dgm:prSet presAssocID="{09EECCAD-5275-498C-9E0A-3307ECCD37D6}" presName="hierChild5" presStyleCnt="0"/>
      <dgm:spPr/>
    </dgm:pt>
    <dgm:pt modelId="{2FF353B6-8EF1-4256-9275-95C55B7D8B76}" type="pres">
      <dgm:prSet presAssocID="{EC2E995F-AF8C-4BA9-BC03-72225A7AB33D}" presName="hierChild3" presStyleCnt="0"/>
      <dgm:spPr/>
    </dgm:pt>
    <dgm:pt modelId="{E4326DBB-D498-494E-A486-CFF1F4E28EDA}" type="pres">
      <dgm:prSet presAssocID="{79B0B092-4D01-406D-80F6-6E3117553321}" presName="Name111" presStyleLbl="parChTrans1D2" presStyleIdx="3" presStyleCnt="4"/>
      <dgm:spPr/>
    </dgm:pt>
    <dgm:pt modelId="{C2254EA1-F5D5-4411-B653-7FCE9C2E58B7}" type="pres">
      <dgm:prSet presAssocID="{486A45EE-68ED-4D6F-BC56-A7AA9B024A23}" presName="hierRoot3" presStyleCnt="0">
        <dgm:presLayoutVars>
          <dgm:hierBranch val="init"/>
        </dgm:presLayoutVars>
      </dgm:prSet>
      <dgm:spPr/>
    </dgm:pt>
    <dgm:pt modelId="{4E6A6482-FF57-40B4-B8FA-FA77000D489E}" type="pres">
      <dgm:prSet presAssocID="{486A45EE-68ED-4D6F-BC56-A7AA9B024A23}" presName="rootComposite3" presStyleCnt="0"/>
      <dgm:spPr/>
    </dgm:pt>
    <dgm:pt modelId="{9E3A2353-A609-498F-90B8-66A9C8D5DE34}" type="pres">
      <dgm:prSet presAssocID="{486A45EE-68ED-4D6F-BC56-A7AA9B024A23}" presName="rootText3" presStyleLbl="asst1" presStyleIdx="0" presStyleCnt="1" custScaleX="156772">
        <dgm:presLayoutVars>
          <dgm:chPref val="3"/>
        </dgm:presLayoutVars>
      </dgm:prSet>
      <dgm:spPr/>
    </dgm:pt>
    <dgm:pt modelId="{25B8E097-56EE-4CC8-8171-C7BEA637D5BE}" type="pres">
      <dgm:prSet presAssocID="{486A45EE-68ED-4D6F-BC56-A7AA9B024A23}" presName="rootConnector3" presStyleLbl="asst1" presStyleIdx="0" presStyleCnt="1"/>
      <dgm:spPr/>
    </dgm:pt>
    <dgm:pt modelId="{73C0C9BE-7376-4A2F-BB37-2C69C5A7C164}" type="pres">
      <dgm:prSet presAssocID="{486A45EE-68ED-4D6F-BC56-A7AA9B024A23}" presName="hierChild6" presStyleCnt="0"/>
      <dgm:spPr/>
    </dgm:pt>
    <dgm:pt modelId="{C13409BD-68BF-49DB-AEF0-C3D8443CA688}" type="pres">
      <dgm:prSet presAssocID="{486A45EE-68ED-4D6F-BC56-A7AA9B024A23}" presName="hierChild7" presStyleCnt="0"/>
      <dgm:spPr/>
    </dgm:pt>
  </dgm:ptLst>
  <dgm:cxnLst>
    <dgm:cxn modelId="{917DAC02-2E40-4C57-B4CE-9A57E60CDF3A}" srcId="{EC2E995F-AF8C-4BA9-BC03-72225A7AB33D}" destId="{F3078078-7B4D-4EF6-AC2A-DF6E4B1BD2E8}" srcOrd="2" destOrd="0" parTransId="{4ED7D3BF-9AAE-4C0A-AAC1-B7878E2CA424}" sibTransId="{629B7C4D-2DC4-4665-B55F-86680713A826}"/>
    <dgm:cxn modelId="{82DFD324-5CD2-4A1E-8DD5-AFB997C5417A}" type="presOf" srcId="{7004F596-210B-4414-BF5E-BA60B91B6677}" destId="{0D54C913-A0D4-4B73-BB09-4BA6A0E6AAE1}" srcOrd="0" destOrd="0" presId="urn:microsoft.com/office/officeart/2005/8/layout/orgChart1"/>
    <dgm:cxn modelId="{435EE33A-B020-47B5-A38D-03D3B941493D}" type="presOf" srcId="{678E0C91-C899-4D3F-82E3-80AE8A22787F}" destId="{675BB6B6-D495-412A-8D2D-452D9F21D3B7}" srcOrd="0" destOrd="0" presId="urn:microsoft.com/office/officeart/2005/8/layout/orgChart1"/>
    <dgm:cxn modelId="{882E6B3C-77E3-469E-94F1-82FE0977BAE8}" srcId="{EC2E995F-AF8C-4BA9-BC03-72225A7AB33D}" destId="{09EECCAD-5275-498C-9E0A-3307ECCD37D6}" srcOrd="3" destOrd="0" parTransId="{6CB46A52-EB94-4616-9C70-8B6F7EA87E9E}" sibTransId="{265F2F2C-6DCF-4CDE-A1C7-C0B55CD40160}"/>
    <dgm:cxn modelId="{108AA769-6252-41BA-AB47-679A3E348D16}" srcId="{D5BA9CDD-04B9-4B3C-8110-6EC2372B814D}" destId="{EC2E995F-AF8C-4BA9-BC03-72225A7AB33D}" srcOrd="0" destOrd="0" parTransId="{C2907239-48FE-498F-8A80-2FEF44E7FB8F}" sibTransId="{D304392B-5E25-4A8D-8731-137D3409B322}"/>
    <dgm:cxn modelId="{C2522750-0AB3-41C9-918B-C1B59097C542}" srcId="{EC2E995F-AF8C-4BA9-BC03-72225A7AB33D}" destId="{486A45EE-68ED-4D6F-BC56-A7AA9B024A23}" srcOrd="0" destOrd="0" parTransId="{79B0B092-4D01-406D-80F6-6E3117553321}" sibTransId="{73AF1118-FD24-44D5-BC27-113C66C1AF5E}"/>
    <dgm:cxn modelId="{B9A52752-F936-4B8B-974C-E14108044CA1}" type="presOf" srcId="{486A45EE-68ED-4D6F-BC56-A7AA9B024A23}" destId="{25B8E097-56EE-4CC8-8171-C7BEA637D5BE}" srcOrd="1" destOrd="0" presId="urn:microsoft.com/office/officeart/2005/8/layout/orgChart1"/>
    <dgm:cxn modelId="{42FC6F7B-2FBA-4DD9-9671-554EF821DA7C}" srcId="{EC2E995F-AF8C-4BA9-BC03-72225A7AB33D}" destId="{678E0C91-C899-4D3F-82E3-80AE8A22787F}" srcOrd="1" destOrd="0" parTransId="{7004F596-210B-4414-BF5E-BA60B91B6677}" sibTransId="{17CDCCE9-7F03-4C4A-856A-9E8886789927}"/>
    <dgm:cxn modelId="{4AADF086-6E58-4C11-87F2-9A758CB7F175}" type="presOf" srcId="{79B0B092-4D01-406D-80F6-6E3117553321}" destId="{E4326DBB-D498-494E-A486-CFF1F4E28EDA}" srcOrd="0" destOrd="0" presId="urn:microsoft.com/office/officeart/2005/8/layout/orgChart1"/>
    <dgm:cxn modelId="{2D746D8C-E934-4710-A8DF-2D5D32A3F025}" type="presOf" srcId="{09EECCAD-5275-498C-9E0A-3307ECCD37D6}" destId="{C07077C5-C285-4695-B682-9C27D9CBA8C4}" srcOrd="1" destOrd="0" presId="urn:microsoft.com/office/officeart/2005/8/layout/orgChart1"/>
    <dgm:cxn modelId="{C9572CA3-7A65-4D89-984E-E08E9D396CA3}" type="presOf" srcId="{F3078078-7B4D-4EF6-AC2A-DF6E4B1BD2E8}" destId="{8A4ECFFC-84ED-4D2F-95B0-78C94C20832E}" srcOrd="1" destOrd="0" presId="urn:microsoft.com/office/officeart/2005/8/layout/orgChart1"/>
    <dgm:cxn modelId="{597588B0-E139-4DFE-BC3D-1C7AD83E4D1E}" type="presOf" srcId="{D5BA9CDD-04B9-4B3C-8110-6EC2372B814D}" destId="{A89A117A-4819-40E6-AAEC-327404AA1538}" srcOrd="0" destOrd="0" presId="urn:microsoft.com/office/officeart/2005/8/layout/orgChart1"/>
    <dgm:cxn modelId="{34C218C2-0582-44B3-B8D3-1F8F608E5B0F}" type="presOf" srcId="{678E0C91-C899-4D3F-82E3-80AE8A22787F}" destId="{CA60CD42-37E6-4D8A-94DB-E483B8E8ABFA}" srcOrd="1" destOrd="0" presId="urn:microsoft.com/office/officeart/2005/8/layout/orgChart1"/>
    <dgm:cxn modelId="{E1E6DFD8-8195-42CB-AEE7-6F9889EA7556}" type="presOf" srcId="{4ED7D3BF-9AAE-4C0A-AAC1-B7878E2CA424}" destId="{50873A6B-929C-4FD8-80D3-0DC6986AB362}" srcOrd="0" destOrd="0" presId="urn:microsoft.com/office/officeart/2005/8/layout/orgChart1"/>
    <dgm:cxn modelId="{792A43E4-C546-4DBF-8EB1-4E2F9A2F5D31}" type="presOf" srcId="{486A45EE-68ED-4D6F-BC56-A7AA9B024A23}" destId="{9E3A2353-A609-498F-90B8-66A9C8D5DE34}" srcOrd="0" destOrd="0" presId="urn:microsoft.com/office/officeart/2005/8/layout/orgChart1"/>
    <dgm:cxn modelId="{D910E2E6-32DC-46D4-A2FB-FAEBDEC534ED}" type="presOf" srcId="{EC2E995F-AF8C-4BA9-BC03-72225A7AB33D}" destId="{92C649CD-E297-45CE-B5FE-C34414C2F0DE}" srcOrd="1" destOrd="0" presId="urn:microsoft.com/office/officeart/2005/8/layout/orgChart1"/>
    <dgm:cxn modelId="{FA6644EE-E21A-4E9A-A93A-F2D69B54F302}" type="presOf" srcId="{6CB46A52-EB94-4616-9C70-8B6F7EA87E9E}" destId="{999B5C84-AF93-4512-BAF8-B78A19BF50EF}" srcOrd="0" destOrd="0" presId="urn:microsoft.com/office/officeart/2005/8/layout/orgChart1"/>
    <dgm:cxn modelId="{B7DF5FEF-9DDC-491C-87EC-D8471F24AE0B}" type="presOf" srcId="{09EECCAD-5275-498C-9E0A-3307ECCD37D6}" destId="{AA84D6D7-1560-402D-A514-FDA8C331B0D5}" srcOrd="0" destOrd="0" presId="urn:microsoft.com/office/officeart/2005/8/layout/orgChart1"/>
    <dgm:cxn modelId="{4911ABF2-1DCB-4DC1-AB15-812A1991BD56}" type="presOf" srcId="{EC2E995F-AF8C-4BA9-BC03-72225A7AB33D}" destId="{A2548766-23CA-40B5-96CF-4EEF56A0E757}" srcOrd="0" destOrd="0" presId="urn:microsoft.com/office/officeart/2005/8/layout/orgChart1"/>
    <dgm:cxn modelId="{B8D026F3-8731-4CEC-8AB5-5005CE2701FD}" type="presOf" srcId="{F3078078-7B4D-4EF6-AC2A-DF6E4B1BD2E8}" destId="{C1B8E74E-B575-49D4-B541-602561EE9B33}" srcOrd="0" destOrd="0" presId="urn:microsoft.com/office/officeart/2005/8/layout/orgChart1"/>
    <dgm:cxn modelId="{22568A17-82F2-486C-85B0-5F9C4E269266}" type="presParOf" srcId="{A89A117A-4819-40E6-AAEC-327404AA1538}" destId="{1C335BF1-9EAD-4605-8BE8-FF77B97F6849}" srcOrd="0" destOrd="0" presId="urn:microsoft.com/office/officeart/2005/8/layout/orgChart1"/>
    <dgm:cxn modelId="{7D40E45E-597B-4F7F-9443-68F23BA8FD6A}" type="presParOf" srcId="{1C335BF1-9EAD-4605-8BE8-FF77B97F6849}" destId="{59563E07-5A93-462F-A423-BA93822083EF}" srcOrd="0" destOrd="0" presId="urn:microsoft.com/office/officeart/2005/8/layout/orgChart1"/>
    <dgm:cxn modelId="{B124FF96-356D-4BF7-BD89-C0D872904A9E}" type="presParOf" srcId="{59563E07-5A93-462F-A423-BA93822083EF}" destId="{A2548766-23CA-40B5-96CF-4EEF56A0E757}" srcOrd="0" destOrd="0" presId="urn:microsoft.com/office/officeart/2005/8/layout/orgChart1"/>
    <dgm:cxn modelId="{B4FCE11B-B289-4141-828D-47C38AE2FA48}" type="presParOf" srcId="{59563E07-5A93-462F-A423-BA93822083EF}" destId="{92C649CD-E297-45CE-B5FE-C34414C2F0DE}" srcOrd="1" destOrd="0" presId="urn:microsoft.com/office/officeart/2005/8/layout/orgChart1"/>
    <dgm:cxn modelId="{E7E4DBC3-9D26-43CD-B5F6-D61C012D4D39}" type="presParOf" srcId="{1C335BF1-9EAD-4605-8BE8-FF77B97F6849}" destId="{46657326-747F-4A83-86AF-4EDFEE3D64CA}" srcOrd="1" destOrd="0" presId="urn:microsoft.com/office/officeart/2005/8/layout/orgChart1"/>
    <dgm:cxn modelId="{DFBF7D1E-2A5C-449F-A1F1-B6E5415D9875}" type="presParOf" srcId="{46657326-747F-4A83-86AF-4EDFEE3D64CA}" destId="{0D54C913-A0D4-4B73-BB09-4BA6A0E6AAE1}" srcOrd="0" destOrd="0" presId="urn:microsoft.com/office/officeart/2005/8/layout/orgChart1"/>
    <dgm:cxn modelId="{2205DCE1-F7C6-47AD-BE73-FE53287A92EE}" type="presParOf" srcId="{46657326-747F-4A83-86AF-4EDFEE3D64CA}" destId="{A0592940-BBC9-49F3-BDB0-3DEDC369958C}" srcOrd="1" destOrd="0" presId="urn:microsoft.com/office/officeart/2005/8/layout/orgChart1"/>
    <dgm:cxn modelId="{A3A4B83C-7D7B-4C7A-8A4F-8F4076F915D7}" type="presParOf" srcId="{A0592940-BBC9-49F3-BDB0-3DEDC369958C}" destId="{B3FEA395-6D3A-434B-B562-71CC00EA326E}" srcOrd="0" destOrd="0" presId="urn:microsoft.com/office/officeart/2005/8/layout/orgChart1"/>
    <dgm:cxn modelId="{1AD5D319-8BF7-44BE-AFC6-CDFF671A7D85}" type="presParOf" srcId="{B3FEA395-6D3A-434B-B562-71CC00EA326E}" destId="{675BB6B6-D495-412A-8D2D-452D9F21D3B7}" srcOrd="0" destOrd="0" presId="urn:microsoft.com/office/officeart/2005/8/layout/orgChart1"/>
    <dgm:cxn modelId="{67BD0FFD-A597-478A-AE3C-C971BC5CF7B8}" type="presParOf" srcId="{B3FEA395-6D3A-434B-B562-71CC00EA326E}" destId="{CA60CD42-37E6-4D8A-94DB-E483B8E8ABFA}" srcOrd="1" destOrd="0" presId="urn:microsoft.com/office/officeart/2005/8/layout/orgChart1"/>
    <dgm:cxn modelId="{757E6726-0E27-43BC-B011-B4DF1FC71ED3}" type="presParOf" srcId="{A0592940-BBC9-49F3-BDB0-3DEDC369958C}" destId="{EF97FEC6-D256-469B-B9A1-9195F07D847B}" srcOrd="1" destOrd="0" presId="urn:microsoft.com/office/officeart/2005/8/layout/orgChart1"/>
    <dgm:cxn modelId="{5978CAE6-0BC8-492B-A4E3-B07B3A4666CB}" type="presParOf" srcId="{A0592940-BBC9-49F3-BDB0-3DEDC369958C}" destId="{C231AFF3-EF5A-4D4F-9C4B-7A1A5B3B6AF2}" srcOrd="2" destOrd="0" presId="urn:microsoft.com/office/officeart/2005/8/layout/orgChart1"/>
    <dgm:cxn modelId="{6DCADBEE-79B7-47B8-9770-F36515CB3DB8}" type="presParOf" srcId="{46657326-747F-4A83-86AF-4EDFEE3D64CA}" destId="{50873A6B-929C-4FD8-80D3-0DC6986AB362}" srcOrd="2" destOrd="0" presId="urn:microsoft.com/office/officeart/2005/8/layout/orgChart1"/>
    <dgm:cxn modelId="{701227F2-C8AB-4D88-977A-00E06613B557}" type="presParOf" srcId="{46657326-747F-4A83-86AF-4EDFEE3D64CA}" destId="{874EFAC7-910D-4BC9-ADD2-6FBCA96CF8FB}" srcOrd="3" destOrd="0" presId="urn:microsoft.com/office/officeart/2005/8/layout/orgChart1"/>
    <dgm:cxn modelId="{B3843D20-45CA-4E52-9840-21E0995E8B96}" type="presParOf" srcId="{874EFAC7-910D-4BC9-ADD2-6FBCA96CF8FB}" destId="{D3F3400A-57C8-43EE-8072-F1473961F5CA}" srcOrd="0" destOrd="0" presId="urn:microsoft.com/office/officeart/2005/8/layout/orgChart1"/>
    <dgm:cxn modelId="{E90CE407-7B6E-4E9F-8E1B-8A33B39EB7DC}" type="presParOf" srcId="{D3F3400A-57C8-43EE-8072-F1473961F5CA}" destId="{C1B8E74E-B575-49D4-B541-602561EE9B33}" srcOrd="0" destOrd="0" presId="urn:microsoft.com/office/officeart/2005/8/layout/orgChart1"/>
    <dgm:cxn modelId="{3AA918DC-E784-4586-BC70-0D2EFABF7B6E}" type="presParOf" srcId="{D3F3400A-57C8-43EE-8072-F1473961F5CA}" destId="{8A4ECFFC-84ED-4D2F-95B0-78C94C20832E}" srcOrd="1" destOrd="0" presId="urn:microsoft.com/office/officeart/2005/8/layout/orgChart1"/>
    <dgm:cxn modelId="{50A6E723-7FC2-4B6B-8C98-06A66B6E7BC5}" type="presParOf" srcId="{874EFAC7-910D-4BC9-ADD2-6FBCA96CF8FB}" destId="{45AAD590-9720-4840-8CFA-B42BD47FE0D8}" srcOrd="1" destOrd="0" presId="urn:microsoft.com/office/officeart/2005/8/layout/orgChart1"/>
    <dgm:cxn modelId="{0E0293E2-A93E-4A35-8F50-9C25C2A92322}" type="presParOf" srcId="{874EFAC7-910D-4BC9-ADD2-6FBCA96CF8FB}" destId="{34F76FDD-A960-44D9-8225-DE88B0E53A45}" srcOrd="2" destOrd="0" presId="urn:microsoft.com/office/officeart/2005/8/layout/orgChart1"/>
    <dgm:cxn modelId="{3087DE57-11C6-4E38-9C74-A7E8AF5A0DF7}" type="presParOf" srcId="{46657326-747F-4A83-86AF-4EDFEE3D64CA}" destId="{999B5C84-AF93-4512-BAF8-B78A19BF50EF}" srcOrd="4" destOrd="0" presId="urn:microsoft.com/office/officeart/2005/8/layout/orgChart1"/>
    <dgm:cxn modelId="{3D5881BB-02A1-4DB5-8207-ABDFAB97EE87}" type="presParOf" srcId="{46657326-747F-4A83-86AF-4EDFEE3D64CA}" destId="{1A76D76E-467A-482F-8B99-4681814E30BD}" srcOrd="5" destOrd="0" presId="urn:microsoft.com/office/officeart/2005/8/layout/orgChart1"/>
    <dgm:cxn modelId="{282569D2-3200-42F5-934C-32B1D5D40DA3}" type="presParOf" srcId="{1A76D76E-467A-482F-8B99-4681814E30BD}" destId="{8C490EB1-13FE-490B-9AD1-F5720D2F8953}" srcOrd="0" destOrd="0" presId="urn:microsoft.com/office/officeart/2005/8/layout/orgChart1"/>
    <dgm:cxn modelId="{124FF9BF-95EB-4C24-84A2-6D11FFEC7356}" type="presParOf" srcId="{8C490EB1-13FE-490B-9AD1-F5720D2F8953}" destId="{AA84D6D7-1560-402D-A514-FDA8C331B0D5}" srcOrd="0" destOrd="0" presId="urn:microsoft.com/office/officeart/2005/8/layout/orgChart1"/>
    <dgm:cxn modelId="{203ABEDC-FDB8-45E0-99C1-46068F365C0A}" type="presParOf" srcId="{8C490EB1-13FE-490B-9AD1-F5720D2F8953}" destId="{C07077C5-C285-4695-B682-9C27D9CBA8C4}" srcOrd="1" destOrd="0" presId="urn:microsoft.com/office/officeart/2005/8/layout/orgChart1"/>
    <dgm:cxn modelId="{56DB82E4-7682-4D58-8682-A504F22BC0D4}" type="presParOf" srcId="{1A76D76E-467A-482F-8B99-4681814E30BD}" destId="{929C7647-0211-45CB-AC32-858B9B104588}" srcOrd="1" destOrd="0" presId="urn:microsoft.com/office/officeart/2005/8/layout/orgChart1"/>
    <dgm:cxn modelId="{2981065A-26A1-4CE7-A43B-BE0429550031}" type="presParOf" srcId="{1A76D76E-467A-482F-8B99-4681814E30BD}" destId="{86733A92-9754-4D64-8AFD-C05F97EEA5B7}" srcOrd="2" destOrd="0" presId="urn:microsoft.com/office/officeart/2005/8/layout/orgChart1"/>
    <dgm:cxn modelId="{407C4176-4E63-4270-A6DF-5D49DD43F9A6}" type="presParOf" srcId="{1C335BF1-9EAD-4605-8BE8-FF77B97F6849}" destId="{2FF353B6-8EF1-4256-9275-95C55B7D8B76}" srcOrd="2" destOrd="0" presId="urn:microsoft.com/office/officeart/2005/8/layout/orgChart1"/>
    <dgm:cxn modelId="{F782E029-6887-4AAE-BC4E-E2368E1CBECB}" type="presParOf" srcId="{2FF353B6-8EF1-4256-9275-95C55B7D8B76}" destId="{E4326DBB-D498-494E-A486-CFF1F4E28EDA}" srcOrd="0" destOrd="0" presId="urn:microsoft.com/office/officeart/2005/8/layout/orgChart1"/>
    <dgm:cxn modelId="{C243A024-AD77-4450-A9C4-806234607933}" type="presParOf" srcId="{2FF353B6-8EF1-4256-9275-95C55B7D8B76}" destId="{C2254EA1-F5D5-4411-B653-7FCE9C2E58B7}" srcOrd="1" destOrd="0" presId="urn:microsoft.com/office/officeart/2005/8/layout/orgChart1"/>
    <dgm:cxn modelId="{85538A13-40B5-4601-841C-8AD0179C25C5}" type="presParOf" srcId="{C2254EA1-F5D5-4411-B653-7FCE9C2E58B7}" destId="{4E6A6482-FF57-40B4-B8FA-FA77000D489E}" srcOrd="0" destOrd="0" presId="urn:microsoft.com/office/officeart/2005/8/layout/orgChart1"/>
    <dgm:cxn modelId="{DC325041-6E8D-4B48-BBF1-D259559DC755}" type="presParOf" srcId="{4E6A6482-FF57-40B4-B8FA-FA77000D489E}" destId="{9E3A2353-A609-498F-90B8-66A9C8D5DE34}" srcOrd="0" destOrd="0" presId="urn:microsoft.com/office/officeart/2005/8/layout/orgChart1"/>
    <dgm:cxn modelId="{68442EA7-3F5D-468F-A652-F255A46902BF}" type="presParOf" srcId="{4E6A6482-FF57-40B4-B8FA-FA77000D489E}" destId="{25B8E097-56EE-4CC8-8171-C7BEA637D5BE}" srcOrd="1" destOrd="0" presId="urn:microsoft.com/office/officeart/2005/8/layout/orgChart1"/>
    <dgm:cxn modelId="{4B1BDE89-F42D-451E-9CB0-014549798096}" type="presParOf" srcId="{C2254EA1-F5D5-4411-B653-7FCE9C2E58B7}" destId="{73C0C9BE-7376-4A2F-BB37-2C69C5A7C164}" srcOrd="1" destOrd="0" presId="urn:microsoft.com/office/officeart/2005/8/layout/orgChart1"/>
    <dgm:cxn modelId="{1D05F8D8-83C9-4170-BE3F-284ECDA5A7E3}" type="presParOf" srcId="{C2254EA1-F5D5-4411-B653-7FCE9C2E58B7}" destId="{C13409BD-68BF-49DB-AEF0-C3D8443CA68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26DBB-D498-494E-A486-CFF1F4E28EDA}">
      <dsp:nvSpPr>
        <dsp:cNvPr id="0" name=""/>
        <dsp:cNvSpPr/>
      </dsp:nvSpPr>
      <dsp:spPr>
        <a:xfrm>
          <a:off x="2100400" y="336002"/>
          <a:ext cx="91440" cy="341567"/>
        </a:xfrm>
        <a:custGeom>
          <a:avLst/>
          <a:gdLst/>
          <a:ahLst/>
          <a:cxnLst/>
          <a:rect l="0" t="0" r="0" b="0"/>
          <a:pathLst>
            <a:path>
              <a:moveTo>
                <a:pt x="123686" y="0"/>
              </a:moveTo>
              <a:lnTo>
                <a:pt x="123686" y="341567"/>
              </a:lnTo>
              <a:lnTo>
                <a:pt x="45720" y="34156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99B5C84-AF93-4512-BAF8-B78A19BF50EF}">
      <dsp:nvSpPr>
        <dsp:cNvPr id="0" name=""/>
        <dsp:cNvSpPr/>
      </dsp:nvSpPr>
      <dsp:spPr>
        <a:xfrm>
          <a:off x="2224087" y="336002"/>
          <a:ext cx="1319413" cy="683135"/>
        </a:xfrm>
        <a:custGeom>
          <a:avLst/>
          <a:gdLst/>
          <a:ahLst/>
          <a:cxnLst/>
          <a:rect l="0" t="0" r="0" b="0"/>
          <a:pathLst>
            <a:path>
              <a:moveTo>
                <a:pt x="0" y="0"/>
              </a:moveTo>
              <a:lnTo>
                <a:pt x="0" y="605169"/>
              </a:lnTo>
              <a:lnTo>
                <a:pt x="1319413" y="605169"/>
              </a:lnTo>
              <a:lnTo>
                <a:pt x="1319413"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873A6B-929C-4FD8-80D3-0DC6986AB362}">
      <dsp:nvSpPr>
        <dsp:cNvPr id="0" name=""/>
        <dsp:cNvSpPr/>
      </dsp:nvSpPr>
      <dsp:spPr>
        <a:xfrm>
          <a:off x="2098977" y="336002"/>
          <a:ext cx="125110" cy="683135"/>
        </a:xfrm>
        <a:custGeom>
          <a:avLst/>
          <a:gdLst/>
          <a:ahLst/>
          <a:cxnLst/>
          <a:rect l="0" t="0" r="0" b="0"/>
          <a:pathLst>
            <a:path>
              <a:moveTo>
                <a:pt x="125110" y="0"/>
              </a:moveTo>
              <a:lnTo>
                <a:pt x="125110"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54C913-A0D4-4B73-BB09-4BA6A0E6AAE1}">
      <dsp:nvSpPr>
        <dsp:cNvPr id="0" name=""/>
        <dsp:cNvSpPr/>
      </dsp:nvSpPr>
      <dsp:spPr>
        <a:xfrm>
          <a:off x="779563" y="336002"/>
          <a:ext cx="1444524" cy="683135"/>
        </a:xfrm>
        <a:custGeom>
          <a:avLst/>
          <a:gdLst/>
          <a:ahLst/>
          <a:cxnLst/>
          <a:rect l="0" t="0" r="0" b="0"/>
          <a:pathLst>
            <a:path>
              <a:moveTo>
                <a:pt x="1444524" y="0"/>
              </a:moveTo>
              <a:lnTo>
                <a:pt x="1444524"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2548766-23CA-40B5-96CF-4EEF56A0E757}">
      <dsp:nvSpPr>
        <dsp:cNvPr id="0" name=""/>
        <dsp:cNvSpPr/>
      </dsp:nvSpPr>
      <dsp:spPr>
        <a:xfrm>
          <a:off x="1603362" y="241"/>
          <a:ext cx="1241450" cy="3357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ysClr val="window" lastClr="FFFFFF"/>
              </a:solidFill>
              <a:latin typeface="Calibri" panose="020F0502020204030204"/>
              <a:ea typeface="+mn-ea"/>
              <a:cs typeface="+mn-cs"/>
            </a:rPr>
            <a:t>Head</a:t>
          </a:r>
        </a:p>
        <a:p>
          <a:pPr marL="0" lvl="0" indent="0" algn="ctr" defTabSz="400050">
            <a:lnSpc>
              <a:spcPct val="90000"/>
            </a:lnSpc>
            <a:spcBef>
              <a:spcPct val="0"/>
            </a:spcBef>
            <a:spcAft>
              <a:spcPct val="35000"/>
            </a:spcAft>
            <a:buNone/>
          </a:pPr>
          <a:r>
            <a:rPr lang="es-ES" sz="900" kern="1200" dirty="0">
              <a:solidFill>
                <a:sysClr val="window" lastClr="FFFFFF"/>
              </a:solidFill>
              <a:latin typeface="Calibri" panose="020F0502020204030204"/>
              <a:ea typeface="+mn-ea"/>
              <a:cs typeface="+mn-cs"/>
            </a:rPr>
            <a:t>Master </a:t>
          </a:r>
          <a:r>
            <a:rPr lang="es-ES" sz="900" kern="1200" dirty="0" err="1">
              <a:solidFill>
                <a:sysClr val="window" lastClr="FFFFFF"/>
              </a:solidFill>
              <a:latin typeface="Calibri" panose="020F0502020204030204"/>
              <a:ea typeface="+mn-ea"/>
              <a:cs typeface="+mn-cs"/>
            </a:rPr>
            <a:t>Craftsman</a:t>
          </a:r>
          <a:endParaRPr lang="es-ES" sz="900" kern="1200" dirty="0">
            <a:solidFill>
              <a:sysClr val="window" lastClr="FFFFFF"/>
            </a:solidFill>
            <a:latin typeface="Calibri" panose="020F0502020204030204"/>
            <a:ea typeface="+mn-ea"/>
            <a:cs typeface="+mn-cs"/>
          </a:endParaRPr>
        </a:p>
      </dsp:txBody>
      <dsp:txXfrm>
        <a:off x="1603362" y="241"/>
        <a:ext cx="1241450" cy="335761"/>
      </dsp:txXfrm>
    </dsp:sp>
    <dsp:sp modelId="{675BB6B6-D495-412A-8D2D-452D9F21D3B7}">
      <dsp:nvSpPr>
        <dsp:cNvPr id="0" name=""/>
        <dsp:cNvSpPr/>
      </dsp:nvSpPr>
      <dsp:spPr>
        <a:xfrm>
          <a:off x="161926" y="1019138"/>
          <a:ext cx="1235272"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Designer </a:t>
          </a:r>
        </a:p>
      </dsp:txBody>
      <dsp:txXfrm>
        <a:off x="161926" y="1019138"/>
        <a:ext cx="1235272" cy="371269"/>
      </dsp:txXfrm>
    </dsp:sp>
    <dsp:sp modelId="{C1B8E74E-B575-49D4-B541-602561EE9B33}">
      <dsp:nvSpPr>
        <dsp:cNvPr id="0" name=""/>
        <dsp:cNvSpPr/>
      </dsp:nvSpPr>
      <dsp:spPr>
        <a:xfrm>
          <a:off x="1553132" y="1019138"/>
          <a:ext cx="1091688"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Craftsman 1</a:t>
          </a:r>
        </a:p>
      </dsp:txBody>
      <dsp:txXfrm>
        <a:off x="1553132" y="1019138"/>
        <a:ext cx="1091688" cy="371269"/>
      </dsp:txXfrm>
    </dsp:sp>
    <dsp:sp modelId="{AA84D6D7-1560-402D-A514-FDA8C331B0D5}">
      <dsp:nvSpPr>
        <dsp:cNvPr id="0" name=""/>
        <dsp:cNvSpPr/>
      </dsp:nvSpPr>
      <dsp:spPr>
        <a:xfrm>
          <a:off x="2800754" y="1019138"/>
          <a:ext cx="14854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Craftsman 2</a:t>
          </a:r>
        </a:p>
      </dsp:txBody>
      <dsp:txXfrm>
        <a:off x="2800754" y="1019138"/>
        <a:ext cx="1485493" cy="371269"/>
      </dsp:txXfrm>
    </dsp:sp>
    <dsp:sp modelId="{9E3A2353-A609-498F-90B8-66A9C8D5DE34}">
      <dsp:nvSpPr>
        <dsp:cNvPr id="0" name=""/>
        <dsp:cNvSpPr/>
      </dsp:nvSpPr>
      <dsp:spPr>
        <a:xfrm>
          <a:off x="982027" y="491936"/>
          <a:ext cx="11640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Accounting and billing clerk</a:t>
          </a:r>
        </a:p>
      </dsp:txBody>
      <dsp:txXfrm>
        <a:off x="982027" y="491936"/>
        <a:ext cx="1164093" cy="3712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err="1">
                <a:solidFill>
                  <a:srgbClr val="F24F4F"/>
                </a:solidFill>
                <a:latin typeface="Cambria" panose="02040503050406030204" pitchFamily="18" charset="0"/>
              </a:rPr>
              <a:t>Functional</a:t>
            </a:r>
            <a:r>
              <a:rPr lang="es-ES" sz="3200" dirty="0">
                <a:solidFill>
                  <a:srgbClr val="F24F4F"/>
                </a:solidFill>
                <a:latin typeface="Cambria" panose="02040503050406030204" pitchFamily="18" charset="0"/>
              </a:rPr>
              <a:t> and </a:t>
            </a:r>
            <a:r>
              <a:rPr lang="es-ES" sz="3200" dirty="0" err="1">
                <a:solidFill>
                  <a:srgbClr val="F24F4F"/>
                </a:solidFill>
                <a:latin typeface="Cambria" panose="02040503050406030204" pitchFamily="18" charset="0"/>
              </a:rPr>
              <a:t>operational</a:t>
            </a:r>
            <a:r>
              <a:rPr lang="es-ES" sz="3200" dirty="0">
                <a:solidFill>
                  <a:srgbClr val="F24F4F"/>
                </a:solidFill>
                <a:latin typeface="Cambria" panose="02040503050406030204" pitchFamily="18" charset="0"/>
              </a:rPr>
              <a:t> </a:t>
            </a:r>
            <a:r>
              <a:rPr lang="es-ES" sz="3200" dirty="0" err="1">
                <a:solidFill>
                  <a:srgbClr val="F24F4F"/>
                </a:solidFill>
                <a:latin typeface="Cambria" panose="02040503050406030204" pitchFamily="18" charset="0"/>
              </a:rPr>
              <a:t>planning</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en-US" sz="1600" dirty="0"/>
              <a:t>For implementing the strategic plan, several activities must be develop, such as production, marketing, procurement, investment, financing, HRM, etc.</a:t>
            </a:r>
          </a:p>
          <a:p>
            <a:pPr lvl="0" algn="l"/>
            <a:r>
              <a:rPr lang="en-US" sz="1600" dirty="0"/>
              <a:t>These functional and operational activities must be planned by the </a:t>
            </a:r>
            <a:r>
              <a:rPr lang="en-US" sz="1600" dirty="0" err="1"/>
              <a:t>ART&amp;Crafts</a:t>
            </a:r>
            <a:r>
              <a:rPr lang="en-US" sz="1600" dirty="0"/>
              <a:t> microenterprise, according to the following the cycle:</a:t>
            </a:r>
          </a:p>
          <a:p>
            <a:pPr marL="596900" lvl="1" indent="0" algn="l">
              <a:spcBef>
                <a:spcPts val="0"/>
              </a:spcBef>
              <a:buNone/>
              <a:tabLst>
                <a:tab pos="539750" algn="l"/>
              </a:tabLst>
            </a:pPr>
            <a:r>
              <a:rPr lang="en-US" sz="1400" dirty="0"/>
              <a:t>1.	Commercial and sales plans</a:t>
            </a:r>
          </a:p>
          <a:p>
            <a:pPr marL="596900" lvl="1" indent="0" algn="l">
              <a:spcBef>
                <a:spcPts val="0"/>
              </a:spcBef>
              <a:buNone/>
              <a:tabLst>
                <a:tab pos="539750" algn="l"/>
              </a:tabLst>
            </a:pPr>
            <a:r>
              <a:rPr lang="en-US" sz="1400" dirty="0"/>
              <a:t>2.	Production plans</a:t>
            </a:r>
          </a:p>
          <a:p>
            <a:pPr marL="596900" lvl="1" indent="0" algn="l">
              <a:spcBef>
                <a:spcPts val="0"/>
              </a:spcBef>
              <a:buNone/>
              <a:tabLst>
                <a:tab pos="539750" algn="l"/>
              </a:tabLst>
            </a:pPr>
            <a:r>
              <a:rPr lang="en-US" sz="1400" dirty="0"/>
              <a:t>3.	Procurement and investment plans</a:t>
            </a:r>
          </a:p>
          <a:p>
            <a:pPr marL="596900" lvl="1" indent="0" algn="l">
              <a:spcBef>
                <a:spcPts val="0"/>
              </a:spcBef>
              <a:buNone/>
              <a:tabLst>
                <a:tab pos="539750" algn="l"/>
              </a:tabLst>
            </a:pPr>
            <a:r>
              <a:rPr lang="en-US" sz="1400" dirty="0"/>
              <a:t>4.	Personnel plans</a:t>
            </a:r>
          </a:p>
          <a:p>
            <a:pPr marL="596900" lvl="1" indent="0" algn="l">
              <a:spcBef>
                <a:spcPts val="0"/>
              </a:spcBef>
              <a:buNone/>
              <a:tabLst>
                <a:tab pos="539750" algn="l"/>
              </a:tabLst>
            </a:pPr>
            <a:r>
              <a:rPr lang="en-US" sz="1400" dirty="0"/>
              <a:t>5.	Financing plans</a:t>
            </a:r>
          </a:p>
          <a:p>
            <a:pPr lvl="0" algn="l"/>
            <a:r>
              <a:rPr lang="en-US" sz="1600" dirty="0"/>
              <a:t>There also must be set the dates on which the activities will be carried out (temporary programming) and the revenue and expenditure streams that they will entail (budgeting).</a:t>
            </a:r>
          </a:p>
        </p:txBody>
      </p:sp>
    </p:spTree>
    <p:extLst>
      <p:ext uri="{BB962C8B-B14F-4D97-AF65-F5344CB8AC3E}">
        <p14:creationId xmlns:p14="http://schemas.microsoft.com/office/powerpoint/2010/main" val="112828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Basic </a:t>
            </a:r>
            <a:r>
              <a:rPr lang="es-ES" dirty="0" err="1">
                <a:solidFill>
                  <a:srgbClr val="F24F4F"/>
                </a:solidFill>
                <a:latin typeface="Cambria" panose="02040503050406030204" pitchFamily="18" charset="0"/>
              </a:rPr>
              <a:t>activities</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26473" y="1469756"/>
            <a:ext cx="8222672" cy="3123651"/>
          </a:xfrm>
        </p:spPr>
        <p:txBody>
          <a:bodyPr/>
          <a:lstStyle/>
          <a:p>
            <a:pPr lvl="0" algn="l"/>
            <a:r>
              <a:rPr lang="en-US" sz="1600" dirty="0"/>
              <a:t>Every business has to carry out three basic activities to create value: development, production and marketing. They are called functional activities.</a:t>
            </a:r>
          </a:p>
          <a:p>
            <a:pPr lvl="0" algn="l"/>
            <a:r>
              <a:rPr lang="en-US" sz="1600" dirty="0"/>
              <a:t>Referred to the artisanal sector, the functional basic activities will be the artistic / artisanal design, the manufacture of the products in the artisan workshop and their placing on the market by whatever means.</a:t>
            </a:r>
          </a:p>
          <a:p>
            <a:pPr lvl="0" algn="l"/>
            <a:r>
              <a:rPr lang="en-US" sz="1600" dirty="0"/>
              <a:t>In addition to these basic activities, there are others that are necessary to support the former: procurement / acquisition of materials, financial management, billing and accounting, maintenance, after-sales services, personnel management, etc.</a:t>
            </a:r>
          </a:p>
          <a:p>
            <a:pPr lvl="0" algn="l"/>
            <a:r>
              <a:rPr lang="en-US" sz="1600" dirty="0"/>
              <a:t>Sometimes, complementary activities are critical, such as procurement of special or exclusive materials</a:t>
            </a:r>
          </a:p>
        </p:txBody>
      </p:sp>
    </p:spTree>
    <p:extLst>
      <p:ext uri="{BB962C8B-B14F-4D97-AF65-F5344CB8AC3E}">
        <p14:creationId xmlns:p14="http://schemas.microsoft.com/office/powerpoint/2010/main" val="21909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err="1">
                <a:solidFill>
                  <a:srgbClr val="F24F4F"/>
                </a:solidFill>
                <a:latin typeface="Cambria" panose="02040503050406030204" pitchFamily="18" charset="0"/>
              </a:rPr>
              <a:t>Coordination</a:t>
            </a:r>
            <a:r>
              <a:rPr lang="es-ES" dirty="0">
                <a:solidFill>
                  <a:srgbClr val="F24F4F"/>
                </a:solidFill>
                <a:latin typeface="Cambria" panose="02040503050406030204" pitchFamily="18" charset="0"/>
              </a:rPr>
              <a:t> of </a:t>
            </a:r>
            <a:r>
              <a:rPr lang="es-ES" dirty="0" err="1">
                <a:solidFill>
                  <a:srgbClr val="F24F4F"/>
                </a:solidFill>
                <a:latin typeface="Cambria" panose="02040503050406030204" pitchFamily="18" charset="0"/>
              </a:rPr>
              <a:t>activities</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lvl="0" algn="l"/>
            <a:r>
              <a:rPr lang="en-US" sz="1600" dirty="0"/>
              <a:t>The basic activities are normally carried out by the master craftsman or artist, since they reflect his/her experience and know-how, the expertise on the trade.</a:t>
            </a:r>
          </a:p>
          <a:p>
            <a:pPr lvl="0" algn="l"/>
            <a:r>
              <a:rPr lang="en-US" sz="1600" dirty="0"/>
              <a:t>Transversal activities should be delegated or outsourced: financial and accounting management, billing or website management for marketing, including the sale itself through association with commercial networks or distributors.</a:t>
            </a:r>
          </a:p>
          <a:p>
            <a:pPr lvl="0" algn="l"/>
            <a:r>
              <a:rPr lang="en-US" sz="1600" dirty="0"/>
              <a:t>Coordination between these activities is essential and a good initial planning is basic, but then it must be ensured that the key activities do communicate with each other to combine their efforts for the common purpose. </a:t>
            </a:r>
          </a:p>
          <a:p>
            <a:pPr lvl="0" algn="l"/>
            <a:r>
              <a:rPr lang="en-US" sz="1600" dirty="0"/>
              <a:t>In microenterprises, coordination is basically obtained from communication, which must be constant and fluid among the key activities, and from the authority that manages the whole.</a:t>
            </a:r>
          </a:p>
        </p:txBody>
      </p:sp>
    </p:spTree>
    <p:extLst>
      <p:ext uri="{BB962C8B-B14F-4D97-AF65-F5344CB8AC3E}">
        <p14:creationId xmlns:p14="http://schemas.microsoft.com/office/powerpoint/2010/main" val="21458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err="1">
                <a:solidFill>
                  <a:srgbClr val="F24F4F"/>
                </a:solidFill>
                <a:latin typeface="Cambria" panose="02040503050406030204" pitchFamily="18" charset="0"/>
              </a:rPr>
              <a:t>Organisational</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design</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lvl="0" algn="l"/>
            <a:r>
              <a:rPr lang="en-US" sz="1600" dirty="0"/>
              <a:t>The design of the organization consists in establishing the tasks to be performed, the relations between them and the hierarchy that will supervise and ensure the coordination</a:t>
            </a:r>
          </a:p>
          <a:p>
            <a:pPr lvl="0" algn="l"/>
            <a:r>
              <a:rPr lang="en-US" sz="1600" dirty="0"/>
              <a:t>The organizational structure is represented in the organizational chart, which reflects </a:t>
            </a:r>
            <a:r>
              <a:rPr lang="en-US" sz="1600"/>
              <a:t>the positions and </a:t>
            </a:r>
            <a:r>
              <a:rPr lang="en-US" sz="1600" dirty="0"/>
              <a:t>organs and the hierarchical </a:t>
            </a:r>
            <a:r>
              <a:rPr lang="en-US" sz="1600"/>
              <a:t>and work relationship </a:t>
            </a:r>
            <a:r>
              <a:rPr lang="en-US" sz="1600" dirty="0"/>
              <a:t>between them</a:t>
            </a:r>
          </a:p>
        </p:txBody>
      </p:sp>
      <p:graphicFrame>
        <p:nvGraphicFramePr>
          <p:cNvPr id="10" name="Diagrama 9">
            <a:extLst>
              <a:ext uri="{FF2B5EF4-FFF2-40B4-BE49-F238E27FC236}">
                <a16:creationId xmlns:a16="http://schemas.microsoft.com/office/drawing/2014/main" id="{5F9A3C28-66A4-448C-B8AC-0C9B9DC90861}"/>
              </a:ext>
            </a:extLst>
          </p:cNvPr>
          <p:cNvGraphicFramePr/>
          <p:nvPr>
            <p:extLst>
              <p:ext uri="{D42A27DB-BD31-4B8C-83A1-F6EECF244321}">
                <p14:modId xmlns:p14="http://schemas.microsoft.com/office/powerpoint/2010/main" val="697631181"/>
              </p:ext>
            </p:extLst>
          </p:nvPr>
        </p:nvGraphicFramePr>
        <p:xfrm>
          <a:off x="2136937" y="2935037"/>
          <a:ext cx="4448175" cy="1390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25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Management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733445" cy="3123651"/>
          </a:xfrm>
        </p:spPr>
        <p:txBody>
          <a:bodyPr/>
          <a:lstStyle/>
          <a:p>
            <a:pPr lvl="0" algn="l"/>
            <a:r>
              <a:rPr lang="en-US" sz="1600" dirty="0"/>
              <a:t>In every organization, management is necessary to ensure coordination and the achievement of the goals.</a:t>
            </a:r>
          </a:p>
          <a:p>
            <a:pPr lvl="0" algn="l"/>
            <a:r>
              <a:rPr lang="en-US" sz="1600" dirty="0"/>
              <a:t>In microenterprises usually all the managerial activities usually correspond to the master craftsman, since there are not specialized managers in the functional areas.</a:t>
            </a:r>
          </a:p>
          <a:p>
            <a:pPr lvl="0" algn="l"/>
            <a:r>
              <a:rPr lang="en-US" sz="1600" dirty="0"/>
              <a:t>Management consists in planning, </a:t>
            </a:r>
            <a:r>
              <a:rPr lang="en-US" sz="1600" dirty="0" err="1"/>
              <a:t>organising</a:t>
            </a:r>
            <a:r>
              <a:rPr lang="en-US" sz="1600" dirty="0"/>
              <a:t>, directing people’s performance and control:</a:t>
            </a:r>
          </a:p>
          <a:p>
            <a:pPr marL="596900" lvl="1" indent="0" algn="l">
              <a:spcBef>
                <a:spcPts val="300"/>
              </a:spcBef>
              <a:buNone/>
              <a:tabLst>
                <a:tab pos="539750" algn="l"/>
              </a:tabLst>
            </a:pPr>
            <a:r>
              <a:rPr lang="en-US" sz="1400" dirty="0"/>
              <a:t>−	plans are established (goals, strategies, activities)</a:t>
            </a:r>
          </a:p>
          <a:p>
            <a:pPr marL="596900" lvl="1" indent="0" algn="l">
              <a:spcBef>
                <a:spcPts val="300"/>
              </a:spcBef>
              <a:buNone/>
              <a:tabLst>
                <a:tab pos="539750" algn="l"/>
              </a:tabLst>
            </a:pPr>
            <a:r>
              <a:rPr lang="en-US" sz="1400" dirty="0"/>
              <a:t>−	resources are available (work areas, people, tasks, responsibilities)</a:t>
            </a:r>
          </a:p>
          <a:p>
            <a:pPr marL="596900" lvl="1" indent="0" algn="l">
              <a:spcBef>
                <a:spcPts val="300"/>
              </a:spcBef>
              <a:buNone/>
              <a:tabLst>
                <a:tab pos="539750" algn="l"/>
              </a:tabLst>
            </a:pPr>
            <a:r>
              <a:rPr lang="en-US" sz="1400" dirty="0"/>
              <a:t>−	people’s performance is stimulated and enhanced (leading, communicating, motivating)</a:t>
            </a:r>
          </a:p>
          <a:p>
            <a:pPr marL="596900" lvl="1" indent="0" algn="l">
              <a:spcBef>
                <a:spcPts val="300"/>
              </a:spcBef>
              <a:buNone/>
              <a:tabLst>
                <a:tab pos="539750" algn="l"/>
              </a:tabLst>
            </a:pPr>
            <a:r>
              <a:rPr lang="en-US" sz="1400" dirty="0"/>
              <a:t>−	the results are checked to see if they correspond to what was planned (control and correction of deviations from the goals).</a:t>
            </a:r>
          </a:p>
        </p:txBody>
      </p:sp>
    </p:spTree>
    <p:extLst>
      <p:ext uri="{BB962C8B-B14F-4D97-AF65-F5344CB8AC3E}">
        <p14:creationId xmlns:p14="http://schemas.microsoft.com/office/powerpoint/2010/main" val="290361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Control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609600" y="1381108"/>
            <a:ext cx="7689272" cy="3123651"/>
          </a:xfrm>
        </p:spPr>
        <p:txBody>
          <a:bodyPr/>
          <a:lstStyle/>
          <a:p>
            <a:pPr lvl="0" algn="l"/>
            <a:r>
              <a:rPr lang="en-US" sz="1600" dirty="0"/>
              <a:t>Control is the managerial function that ensures that the business progresses towards its goals according to plan. It also involves several activities, such as:</a:t>
            </a:r>
          </a:p>
          <a:p>
            <a:pPr marL="596900" lvl="1" indent="0" algn="l" defTabSz="450850">
              <a:spcBef>
                <a:spcPts val="300"/>
              </a:spcBef>
              <a:buNone/>
            </a:pPr>
            <a:r>
              <a:rPr lang="en-US" sz="1600" dirty="0"/>
              <a:t>−	verify, as the results are observed,</a:t>
            </a:r>
          </a:p>
          <a:p>
            <a:pPr marL="596900" lvl="1" indent="0" algn="l" defTabSz="450850">
              <a:spcBef>
                <a:spcPts val="300"/>
              </a:spcBef>
              <a:buNone/>
            </a:pPr>
            <a:r>
              <a:rPr lang="en-US" sz="1600" dirty="0"/>
              <a:t>−	compare, as they are faced to the planned objectives,</a:t>
            </a:r>
          </a:p>
          <a:p>
            <a:pPr marL="596900" lvl="1" indent="0" algn="l" defTabSz="450850">
              <a:spcBef>
                <a:spcPts val="300"/>
              </a:spcBef>
              <a:buNone/>
            </a:pPr>
            <a:r>
              <a:rPr lang="en-US" sz="1600" dirty="0"/>
              <a:t>−	evaluate, because it is assessed if there is deviation and its eventual importance, and finally</a:t>
            </a:r>
          </a:p>
          <a:p>
            <a:pPr marL="596900" lvl="1" indent="0" algn="l" defTabSz="450850">
              <a:spcBef>
                <a:spcPts val="300"/>
              </a:spcBef>
              <a:buNone/>
            </a:pPr>
            <a:r>
              <a:rPr lang="en-US" sz="1600" dirty="0"/>
              <a:t>−	correct, since decisions are made to correct what is not working properly.</a:t>
            </a:r>
          </a:p>
        </p:txBody>
      </p:sp>
    </p:spTree>
    <p:extLst>
      <p:ext uri="{BB962C8B-B14F-4D97-AF65-F5344CB8AC3E}">
        <p14:creationId xmlns:p14="http://schemas.microsoft.com/office/powerpoint/2010/main" val="134147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err="1">
                <a:solidFill>
                  <a:srgbClr val="F24F4F"/>
                </a:solidFill>
                <a:latin typeface="Cambria" panose="02040503050406030204" pitchFamily="18" charset="0"/>
              </a:rPr>
              <a:t>Indicators</a:t>
            </a:r>
            <a:r>
              <a:rPr lang="es-ES" dirty="0">
                <a:solidFill>
                  <a:srgbClr val="F24F4F"/>
                </a:solidFill>
                <a:latin typeface="Cambria" panose="02040503050406030204" pitchFamily="18" charset="0"/>
              </a:rPr>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665018" y="1381108"/>
            <a:ext cx="7689272" cy="3123651"/>
          </a:xfrm>
        </p:spPr>
        <p:txBody>
          <a:bodyPr/>
          <a:lstStyle/>
          <a:p>
            <a:pPr lvl="0" algn="l"/>
            <a:r>
              <a:rPr lang="en-US" sz="1600" dirty="0"/>
              <a:t>The control is based on indicators (KPI – </a:t>
            </a:r>
            <a:r>
              <a:rPr lang="en-US" sz="1600" b="1" dirty="0"/>
              <a:t>k</a:t>
            </a:r>
            <a:r>
              <a:rPr lang="en-US" sz="1600" dirty="0"/>
              <a:t>ey performance </a:t>
            </a:r>
            <a:r>
              <a:rPr lang="en-US" sz="1600" b="1" dirty="0"/>
              <a:t>i</a:t>
            </a:r>
            <a:r>
              <a:rPr lang="en-US" sz="1600" dirty="0"/>
              <a:t>ndicator), which are measures taken from variables that are important for a good business progress.</a:t>
            </a:r>
          </a:p>
          <a:p>
            <a:pPr lvl="0" algn="l"/>
            <a:r>
              <a:rPr lang="en-US" sz="1600" dirty="0"/>
              <a:t>Examples of indicators: sales figures, treasury ratios, indebtedness, product turnover, average sales time, production costs, staff hourly cost, etc.</a:t>
            </a:r>
          </a:p>
          <a:p>
            <a:pPr lvl="0" algn="l"/>
            <a:r>
              <a:rPr lang="en-US" sz="1600" dirty="0"/>
              <a:t>Knowing how to establish the most appropriate indicators for our craft business is essential and requires a good knowledge of our work processes and a good understanding of what makes it succeed or fail in it, that is, what are the </a:t>
            </a:r>
            <a:r>
              <a:rPr lang="en-US" sz="1600" i="1" dirty="0"/>
              <a:t>critical factors </a:t>
            </a:r>
            <a:r>
              <a:rPr lang="en-US" sz="1600" dirty="0"/>
              <a:t>for business success</a:t>
            </a:r>
          </a:p>
        </p:txBody>
      </p:sp>
    </p:spTree>
    <p:extLst>
      <p:ext uri="{BB962C8B-B14F-4D97-AF65-F5344CB8AC3E}">
        <p14:creationId xmlns:p14="http://schemas.microsoft.com/office/powerpoint/2010/main" val="383616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Module 2</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n-US" sz="3200" b="0" dirty="0">
                <a:solidFill>
                  <a:srgbClr val="E06666"/>
                </a:solidFill>
                <a:latin typeface="Cambria"/>
                <a:ea typeface="Cambria"/>
                <a:cs typeface="Cambria"/>
                <a:sym typeface="Cambria"/>
              </a:rPr>
              <a:t>STRATEGY FOR ART-STARTUPS &amp; ART-PRENEURS &amp; ART-FIRMS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9" y="1282730"/>
            <a:ext cx="6506264" cy="2304230"/>
          </a:xfrm>
        </p:spPr>
        <p:txBody>
          <a:bodyPr/>
          <a:lstStyle/>
          <a:p>
            <a:r>
              <a:rPr lang="es-ES" b="0" dirty="0">
                <a:solidFill>
                  <a:srgbClr val="F24F4F"/>
                </a:solidFill>
                <a:latin typeface="Cambria" panose="02040503050406030204" pitchFamily="18" charset="0"/>
              </a:rPr>
              <a:t>UNIT 1</a:t>
            </a:r>
            <a:br>
              <a:rPr lang="es-ES" b="0" dirty="0">
                <a:solidFill>
                  <a:srgbClr val="F24F4F"/>
                </a:solidFill>
                <a:latin typeface="Cambria" panose="02040503050406030204" pitchFamily="18" charset="0"/>
              </a:rPr>
            </a:br>
            <a:r>
              <a:rPr lang="en-US" b="0" dirty="0">
                <a:solidFill>
                  <a:srgbClr val="F24F4F"/>
                </a:solidFill>
                <a:latin typeface="Cambria" panose="02040503050406030204" pitchFamily="18" charset="0"/>
              </a:rPr>
              <a:t>BUSINESS MODEL, BUSINESS PLAN AND ORGANISATIONAL DESIGN</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Learning</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objectives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613073" cy="2212249"/>
          </a:xfrm>
        </p:spPr>
        <p:txBody>
          <a:bodyPr/>
          <a:lstStyle/>
          <a:p>
            <a:pPr lvl="0" algn="l"/>
            <a:r>
              <a:rPr lang="es-ES" sz="1600" dirty="0" err="1"/>
              <a:t>How</a:t>
            </a:r>
            <a:r>
              <a:rPr lang="es-ES" sz="1600" dirty="0"/>
              <a:t> </a:t>
            </a:r>
            <a:r>
              <a:rPr lang="es-ES" sz="1600" dirty="0" err="1"/>
              <a:t>to</a:t>
            </a:r>
            <a:r>
              <a:rPr lang="es-ES" sz="1600" dirty="0"/>
              <a:t> </a:t>
            </a:r>
            <a:r>
              <a:rPr lang="es-ES" sz="1600" dirty="0" err="1"/>
              <a:t>propose</a:t>
            </a:r>
            <a:r>
              <a:rPr lang="es-ES" sz="1600" dirty="0"/>
              <a:t> a </a:t>
            </a:r>
            <a:r>
              <a:rPr lang="es-ES" sz="1600" dirty="0" err="1"/>
              <a:t>business</a:t>
            </a:r>
            <a:r>
              <a:rPr lang="es-ES" sz="1600" dirty="0"/>
              <a:t> idea as a </a:t>
            </a:r>
            <a:r>
              <a:rPr lang="es-ES" sz="1600" dirty="0" err="1"/>
              <a:t>value</a:t>
            </a:r>
            <a:r>
              <a:rPr lang="es-ES" sz="1600" dirty="0"/>
              <a:t> </a:t>
            </a:r>
            <a:r>
              <a:rPr lang="es-ES" sz="1600" dirty="0" err="1"/>
              <a:t>offer</a:t>
            </a:r>
            <a:endParaRPr lang="es-ES" sz="1600" dirty="0"/>
          </a:p>
          <a:p>
            <a:pPr lvl="0" algn="l"/>
            <a:r>
              <a:rPr lang="en-US" sz="1600" dirty="0"/>
              <a:t>The business model canvas and its elements</a:t>
            </a:r>
          </a:p>
          <a:p>
            <a:pPr lvl="0" algn="l"/>
            <a:r>
              <a:rPr lang="en-US" sz="1600" dirty="0"/>
              <a:t>How to apply the canvas methodology to the own business</a:t>
            </a:r>
          </a:p>
          <a:p>
            <a:pPr lvl="0" algn="l"/>
            <a:r>
              <a:rPr lang="en-US" sz="1600" dirty="0"/>
              <a:t>How to build an elementary business strategic plan</a:t>
            </a:r>
          </a:p>
          <a:p>
            <a:pPr lvl="0" algn="l"/>
            <a:r>
              <a:rPr lang="en-US" sz="1600" dirty="0"/>
              <a:t>Development of the functional and operational plans</a:t>
            </a:r>
          </a:p>
          <a:p>
            <a:pPr lvl="0" algn="l"/>
            <a:r>
              <a:rPr lang="en-US" sz="1600" dirty="0"/>
              <a:t>Design the organization chart and the basic decision-making processes for management</a:t>
            </a:r>
          </a:p>
          <a:p>
            <a:pPr lvl="0" algn="l"/>
            <a:endParaRPr lang="es-ES" sz="1600" dirty="0"/>
          </a:p>
          <a:p>
            <a:endParaRPr lang="es-ES" sz="1600"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sz="3200" dirty="0">
                <a:solidFill>
                  <a:srgbClr val="F24F4F"/>
                </a:solidFill>
                <a:latin typeface="Cambria" panose="02040503050406030204" pitchFamily="18" charset="0"/>
              </a:rPr>
              <a:t>Business model canvas for </a:t>
            </a:r>
            <a:r>
              <a:rPr lang="en-GB" sz="3200" dirty="0" err="1">
                <a:solidFill>
                  <a:srgbClr val="F24F4F"/>
                </a:solidFill>
                <a:latin typeface="Cambria" panose="02040503050406030204" pitchFamily="18" charset="0"/>
              </a:rPr>
              <a:t>ART&amp;Crafts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microentreprises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64127" y="1757987"/>
            <a:ext cx="7994072" cy="2433840"/>
          </a:xfrm>
        </p:spPr>
        <p:txBody>
          <a:bodyPr/>
          <a:lstStyle/>
          <a:p>
            <a:pPr lvl="0" algn="l"/>
            <a:r>
              <a:rPr lang="en-US" sz="1600" dirty="0"/>
              <a:t>All successful business is based on a key idea, that is the offer of value made to the market, a product or a service that could satisfy a need</a:t>
            </a:r>
            <a:endParaRPr lang="es-ES" sz="1600" dirty="0"/>
          </a:p>
          <a:p>
            <a:pPr algn="l"/>
            <a:r>
              <a:rPr lang="en-US" sz="1600" dirty="0"/>
              <a:t>The business model expresses the value proposition that a company makes to the market, and it describes the way in which that value is created, distributed and retained</a:t>
            </a:r>
          </a:p>
          <a:p>
            <a:pPr algn="l"/>
            <a:r>
              <a:rPr lang="en-US" sz="1600" dirty="0"/>
              <a:t>For</a:t>
            </a:r>
            <a:r>
              <a:rPr lang="en-GB" sz="1600" dirty="0"/>
              <a:t> </a:t>
            </a:r>
            <a:r>
              <a:rPr lang="en-GB" sz="1600" dirty="0" err="1"/>
              <a:t>Art&amp;Craft</a:t>
            </a:r>
            <a:r>
              <a:rPr lang="en-GB" sz="1600" dirty="0"/>
              <a:t> microenterprises, the value proposition must turn around the artistic, artisanal or traditional attributes of the product, such as originality, creativity, heritage value, natural or original materials, ancestral knowledge used for its elaboration, etc., that could set their differential against industrial products.</a:t>
            </a:r>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pPr algn="ctr"/>
            <a:r>
              <a:rPr lang="en-GB" sz="3200" b="1" dirty="0">
                <a:solidFill>
                  <a:srgbClr val="F24F4F"/>
                </a:solidFill>
                <a:latin typeface="Cambria" panose="02040503050406030204" pitchFamily="18" charset="0"/>
              </a:rPr>
              <a:t>Market needs and target audience</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lvl="0" algn="l"/>
            <a:r>
              <a:rPr lang="en-GB" sz="1600" dirty="0"/>
              <a:t>In a global market, the consumption needs are practically endless, and it is possible to find a niche or a market segment for any type of product. </a:t>
            </a:r>
          </a:p>
          <a:p>
            <a:pPr lvl="0" algn="l"/>
            <a:r>
              <a:rPr lang="en-GB" sz="1600" dirty="0"/>
              <a:t>This gives great opportunities for the commercialization of handmade and original products </a:t>
            </a:r>
          </a:p>
          <a:p>
            <a:pPr lvl="0" algn="l"/>
            <a:r>
              <a:rPr lang="en-GB" sz="1600" dirty="0"/>
              <a:t>Therefore, the most important thing is to know which target audience we aim for and address them through the appropriate channels</a:t>
            </a:r>
            <a:endParaRPr lang="es-ES" sz="1600" dirty="0"/>
          </a:p>
          <a:p>
            <a:pPr lvl="0" algn="l"/>
            <a:r>
              <a:rPr lang="en-US" sz="1600" dirty="0"/>
              <a:t>For this purpose, the canvas business model is a great tool, that could help to identify the target market, the means for reach the audience and the key activities for developing the operations successfully.</a:t>
            </a:r>
            <a:endParaRPr lang="es-ES" sz="1600" dirty="0"/>
          </a:p>
          <a:p>
            <a:pPr lvl="0" algn="l"/>
            <a:endParaRPr lang="es-ES" sz="1600" dirty="0"/>
          </a:p>
          <a:p>
            <a:pPr lvl="1" algn="l"/>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03909" y="433560"/>
            <a:ext cx="8992513" cy="77363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b="1" dirty="0">
                <a:solidFill>
                  <a:srgbClr val="F24F4F"/>
                </a:solidFill>
                <a:latin typeface="Cambria" panose="02040503050406030204" pitchFamily="18" charset="0"/>
              </a:rPr>
              <a:t>Elements and activities of the business model canvas</a:t>
            </a:r>
            <a:endParaRPr lang="es-ES" b="1" dirty="0">
              <a:solidFill>
                <a:srgbClr val="F24F4F"/>
              </a:solidFill>
              <a:latin typeface="Cambria" panose="02040503050406030204" pitchFamily="18" charset="0"/>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7"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158141" y="115967"/>
            <a:ext cx="1828688" cy="397966"/>
          </a:xfrm>
          <a:prstGeom prst="rect">
            <a:avLst/>
          </a:prstGeom>
          <a:noFill/>
          <a:ln>
            <a:noFill/>
          </a:ln>
        </p:spPr>
      </p:pic>
      <p:sp>
        <p:nvSpPr>
          <p:cNvPr id="23" name="3 CuadroTexto">
            <a:extLst>
              <a:ext uri="{FF2B5EF4-FFF2-40B4-BE49-F238E27FC236}">
                <a16:creationId xmlns:a16="http://schemas.microsoft.com/office/drawing/2014/main" id="{258AE2C4-8ECA-4F44-8C61-17854F8B68A2}"/>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grpSp>
        <p:nvGrpSpPr>
          <p:cNvPr id="27" name="Grupo 26">
            <a:extLst>
              <a:ext uri="{FF2B5EF4-FFF2-40B4-BE49-F238E27FC236}">
                <a16:creationId xmlns:a16="http://schemas.microsoft.com/office/drawing/2014/main" id="{19D90B24-BBBB-4404-8AF4-91BE36CEF123}"/>
              </a:ext>
            </a:extLst>
          </p:cNvPr>
          <p:cNvGrpSpPr/>
          <p:nvPr/>
        </p:nvGrpSpPr>
        <p:grpSpPr>
          <a:xfrm>
            <a:off x="784450" y="1001782"/>
            <a:ext cx="7950841" cy="3521417"/>
            <a:chOff x="555850" y="1012183"/>
            <a:chExt cx="8118756" cy="3631452"/>
          </a:xfrm>
        </p:grpSpPr>
        <p:grpSp>
          <p:nvGrpSpPr>
            <p:cNvPr id="22" name="Grupo 21">
              <a:extLst>
                <a:ext uri="{FF2B5EF4-FFF2-40B4-BE49-F238E27FC236}">
                  <a16:creationId xmlns:a16="http://schemas.microsoft.com/office/drawing/2014/main" id="{CFCC5E04-C9E6-4291-B55D-1A4BB2792CB2}"/>
                </a:ext>
              </a:extLst>
            </p:cNvPr>
            <p:cNvGrpSpPr/>
            <p:nvPr/>
          </p:nvGrpSpPr>
          <p:grpSpPr>
            <a:xfrm>
              <a:off x="555850" y="1333573"/>
              <a:ext cx="8032300" cy="3059967"/>
              <a:chOff x="574963" y="1384766"/>
              <a:chExt cx="8032300" cy="3059967"/>
            </a:xfrm>
          </p:grpSpPr>
          <p:sp>
            <p:nvSpPr>
              <p:cNvPr id="11" name="Rectángulo 10">
                <a:extLst>
                  <a:ext uri="{FF2B5EF4-FFF2-40B4-BE49-F238E27FC236}">
                    <a16:creationId xmlns:a16="http://schemas.microsoft.com/office/drawing/2014/main" id="{8D2858E5-2DAD-4210-8812-D880843125A1}"/>
                  </a:ext>
                </a:extLst>
              </p:cNvPr>
              <p:cNvSpPr/>
              <p:nvPr/>
            </p:nvSpPr>
            <p:spPr>
              <a:xfrm>
                <a:off x="574963" y="1384766"/>
                <a:ext cx="1524000" cy="22696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Key </a:t>
                </a:r>
                <a:r>
                  <a:rPr lang="es-ES" sz="1100" b="1" dirty="0" err="1">
                    <a:solidFill>
                      <a:schemeClr val="accent1">
                        <a:lumMod val="50000"/>
                      </a:schemeClr>
                    </a:solidFill>
                  </a:rPr>
                  <a:t>partners</a:t>
                </a:r>
                <a:endParaRPr lang="es-ES" sz="1100" b="1" dirty="0">
                  <a:solidFill>
                    <a:schemeClr val="accent1">
                      <a:lumMod val="50000"/>
                    </a:schemeClr>
                  </a:solidFill>
                </a:endParaRPr>
              </a:p>
              <a:p>
                <a:pPr algn="ctr"/>
                <a:r>
                  <a:rPr lang="en-US" sz="1000" dirty="0">
                    <a:solidFill>
                      <a:schemeClr val="accent1">
                        <a:lumMod val="50000"/>
                      </a:schemeClr>
                    </a:solidFill>
                  </a:rPr>
                  <a:t>Who are your most important partners? Which key resources do you acquire from partners? Which key activities do your partners perform?</a:t>
                </a:r>
                <a:endParaRPr lang="es-ES" sz="1000" dirty="0">
                  <a:solidFill>
                    <a:schemeClr val="accent1">
                      <a:lumMod val="50000"/>
                    </a:schemeClr>
                  </a:solidFill>
                </a:endParaRPr>
              </a:p>
            </p:txBody>
          </p:sp>
          <p:sp>
            <p:nvSpPr>
              <p:cNvPr id="12" name="Rectángulo 11">
                <a:extLst>
                  <a:ext uri="{FF2B5EF4-FFF2-40B4-BE49-F238E27FC236}">
                    <a16:creationId xmlns:a16="http://schemas.microsoft.com/office/drawing/2014/main" id="{D888B089-94C5-4F75-897F-F95005393597}"/>
                  </a:ext>
                </a:extLst>
              </p:cNvPr>
              <p:cNvSpPr/>
              <p:nvPr/>
            </p:nvSpPr>
            <p:spPr>
              <a:xfrm>
                <a:off x="7083263" y="1387874"/>
                <a:ext cx="1524000" cy="22696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err="1">
                    <a:solidFill>
                      <a:schemeClr val="accent5">
                        <a:lumMod val="75000"/>
                      </a:schemeClr>
                    </a:solidFill>
                  </a:rPr>
                  <a:t>Customer</a:t>
                </a:r>
                <a:r>
                  <a:rPr lang="es-ES" sz="1100" b="1" dirty="0">
                    <a:solidFill>
                      <a:schemeClr val="accent5">
                        <a:lumMod val="75000"/>
                      </a:schemeClr>
                    </a:solidFill>
                  </a:rPr>
                  <a:t> </a:t>
                </a:r>
                <a:r>
                  <a:rPr lang="es-ES" sz="1100" b="1" dirty="0" err="1">
                    <a:solidFill>
                      <a:schemeClr val="accent5">
                        <a:lumMod val="75000"/>
                      </a:schemeClr>
                    </a:solidFill>
                  </a:rPr>
                  <a:t>segments</a:t>
                </a:r>
                <a:endParaRPr lang="es-ES" sz="1100" b="1" dirty="0">
                  <a:solidFill>
                    <a:schemeClr val="accent5">
                      <a:lumMod val="75000"/>
                    </a:schemeClr>
                  </a:solidFill>
                </a:endParaRPr>
              </a:p>
              <a:p>
                <a:pPr algn="ctr"/>
                <a:r>
                  <a:rPr lang="en-US" sz="900" dirty="0">
                    <a:solidFill>
                      <a:schemeClr val="accent5">
                        <a:lumMod val="75000"/>
                      </a:schemeClr>
                    </a:solidFill>
                  </a:rPr>
                  <a:t>For whom are you creating value?</a:t>
                </a:r>
              </a:p>
              <a:p>
                <a:pPr algn="ctr"/>
                <a:r>
                  <a:rPr lang="en-US" sz="900" dirty="0">
                    <a:solidFill>
                      <a:schemeClr val="accent5">
                        <a:lumMod val="75000"/>
                      </a:schemeClr>
                    </a:solidFill>
                  </a:rPr>
                  <a:t>What are the customer segments that</a:t>
                </a:r>
              </a:p>
              <a:p>
                <a:pPr algn="ctr"/>
                <a:r>
                  <a:rPr lang="en-US" sz="900" dirty="0">
                    <a:solidFill>
                      <a:schemeClr val="accent5">
                        <a:lumMod val="75000"/>
                      </a:schemeClr>
                    </a:solidFill>
                  </a:rPr>
                  <a:t>either pay, receive or decide on your</a:t>
                </a:r>
              </a:p>
              <a:p>
                <a:pPr algn="ctr"/>
                <a:r>
                  <a:rPr lang="en-US" sz="900" dirty="0">
                    <a:solidFill>
                      <a:schemeClr val="accent5">
                        <a:lumMod val="75000"/>
                      </a:schemeClr>
                    </a:solidFill>
                  </a:rPr>
                  <a:t>value proposition?</a:t>
                </a:r>
                <a:endParaRPr lang="es-ES" sz="900" dirty="0">
                  <a:solidFill>
                    <a:schemeClr val="accent5">
                      <a:lumMod val="75000"/>
                    </a:schemeClr>
                  </a:solidFill>
                </a:endParaRPr>
              </a:p>
            </p:txBody>
          </p:sp>
          <p:sp>
            <p:nvSpPr>
              <p:cNvPr id="14" name="Rectángulo 13">
                <a:extLst>
                  <a:ext uri="{FF2B5EF4-FFF2-40B4-BE49-F238E27FC236}">
                    <a16:creationId xmlns:a16="http://schemas.microsoft.com/office/drawing/2014/main" id="{065EE000-011E-4360-9791-550E3A53B8B3}"/>
                  </a:ext>
                </a:extLst>
              </p:cNvPr>
              <p:cNvSpPr/>
              <p:nvPr/>
            </p:nvSpPr>
            <p:spPr>
              <a:xfrm>
                <a:off x="2098963" y="1394092"/>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Key </a:t>
                </a:r>
                <a:r>
                  <a:rPr lang="es-ES" sz="1100" b="1" dirty="0" err="1">
                    <a:solidFill>
                      <a:schemeClr val="accent1">
                        <a:lumMod val="50000"/>
                      </a:schemeClr>
                    </a:solidFill>
                  </a:rPr>
                  <a:t>activities</a:t>
                </a:r>
                <a:endParaRPr lang="es-ES" sz="1100" b="1" dirty="0">
                  <a:solidFill>
                    <a:schemeClr val="accent1">
                      <a:lumMod val="50000"/>
                    </a:schemeClr>
                  </a:solidFill>
                </a:endParaRPr>
              </a:p>
              <a:p>
                <a:pPr algn="ctr"/>
                <a:r>
                  <a:rPr lang="en-US" sz="1000" dirty="0">
                    <a:solidFill>
                      <a:schemeClr val="accent1">
                        <a:lumMod val="50000"/>
                      </a:schemeClr>
                    </a:solidFill>
                  </a:rPr>
                  <a:t>What are the activities you perform every day to create &amp; deliver your value proposition?</a:t>
                </a:r>
                <a:endParaRPr lang="es-ES" sz="1000" dirty="0">
                  <a:solidFill>
                    <a:schemeClr val="accent1">
                      <a:lumMod val="50000"/>
                    </a:schemeClr>
                  </a:solidFill>
                </a:endParaRPr>
              </a:p>
            </p:txBody>
          </p:sp>
          <p:sp>
            <p:nvSpPr>
              <p:cNvPr id="15" name="Rectángulo 14">
                <a:extLst>
                  <a:ext uri="{FF2B5EF4-FFF2-40B4-BE49-F238E27FC236}">
                    <a16:creationId xmlns:a16="http://schemas.microsoft.com/office/drawing/2014/main" id="{DEA08FA5-0D08-4D5F-B0F6-47796082C7F6}"/>
                  </a:ext>
                </a:extLst>
              </p:cNvPr>
              <p:cNvSpPr/>
              <p:nvPr/>
            </p:nvSpPr>
            <p:spPr>
              <a:xfrm>
                <a:off x="2101465" y="2533094"/>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Key </a:t>
                </a:r>
                <a:r>
                  <a:rPr lang="es-ES" sz="1100" b="1" dirty="0" err="1">
                    <a:solidFill>
                      <a:schemeClr val="accent1">
                        <a:lumMod val="50000"/>
                      </a:schemeClr>
                    </a:solidFill>
                  </a:rPr>
                  <a:t>resources</a:t>
                </a:r>
                <a:endParaRPr lang="es-ES" sz="1100" b="1" dirty="0">
                  <a:solidFill>
                    <a:schemeClr val="accent1">
                      <a:lumMod val="50000"/>
                    </a:schemeClr>
                  </a:solidFill>
                </a:endParaRPr>
              </a:p>
              <a:p>
                <a:pPr algn="ctr"/>
                <a:r>
                  <a:rPr lang="en-US" sz="1000" dirty="0">
                    <a:solidFill>
                      <a:schemeClr val="accent1">
                        <a:lumMod val="50000"/>
                      </a:schemeClr>
                    </a:solidFill>
                  </a:rPr>
                  <a:t>What are the resources you need to create &amp; deliver your value proposition?</a:t>
                </a:r>
                <a:endParaRPr lang="es-ES" sz="1000" dirty="0">
                  <a:solidFill>
                    <a:schemeClr val="accent1">
                      <a:lumMod val="50000"/>
                    </a:schemeClr>
                  </a:solidFill>
                </a:endParaRPr>
              </a:p>
            </p:txBody>
          </p:sp>
          <p:sp>
            <p:nvSpPr>
              <p:cNvPr id="16" name="Rectángulo 15">
                <a:extLst>
                  <a:ext uri="{FF2B5EF4-FFF2-40B4-BE49-F238E27FC236}">
                    <a16:creationId xmlns:a16="http://schemas.microsoft.com/office/drawing/2014/main" id="{02220660-F0FC-4C9C-91E7-B0F879E57325}"/>
                  </a:ext>
                </a:extLst>
              </p:cNvPr>
              <p:cNvSpPr/>
              <p:nvPr/>
            </p:nvSpPr>
            <p:spPr>
              <a:xfrm>
                <a:off x="5401345" y="2519602"/>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err="1">
                    <a:solidFill>
                      <a:schemeClr val="accent5">
                        <a:lumMod val="75000"/>
                      </a:schemeClr>
                    </a:solidFill>
                  </a:rPr>
                  <a:t>Channels</a:t>
                </a:r>
                <a:endParaRPr lang="es-ES" sz="1100" b="1" dirty="0">
                  <a:solidFill>
                    <a:schemeClr val="accent5">
                      <a:lumMod val="75000"/>
                    </a:schemeClr>
                  </a:solidFill>
                </a:endParaRPr>
              </a:p>
              <a:p>
                <a:pPr algn="ctr"/>
                <a:r>
                  <a:rPr lang="en-US" sz="900" dirty="0">
                    <a:solidFill>
                      <a:schemeClr val="accent5">
                        <a:lumMod val="75000"/>
                      </a:schemeClr>
                    </a:solidFill>
                  </a:rPr>
                  <a:t>How does your value proposition reach your customer? Where can your customer buy or use your products or services?</a:t>
                </a:r>
                <a:endParaRPr lang="es-ES" sz="900" dirty="0">
                  <a:solidFill>
                    <a:schemeClr val="accent5">
                      <a:lumMod val="75000"/>
                    </a:schemeClr>
                  </a:solidFill>
                </a:endParaRPr>
              </a:p>
            </p:txBody>
          </p:sp>
          <p:sp>
            <p:nvSpPr>
              <p:cNvPr id="17" name="Rectángulo 16">
                <a:extLst>
                  <a:ext uri="{FF2B5EF4-FFF2-40B4-BE49-F238E27FC236}">
                    <a16:creationId xmlns:a16="http://schemas.microsoft.com/office/drawing/2014/main" id="{59E321B4-02DA-4719-BF55-D23A17BF3606}"/>
                  </a:ext>
                </a:extLst>
              </p:cNvPr>
              <p:cNvSpPr/>
              <p:nvPr/>
            </p:nvSpPr>
            <p:spPr>
              <a:xfrm>
                <a:off x="5396341" y="1387875"/>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 </a:t>
                </a:r>
                <a:r>
                  <a:rPr lang="es-ES" sz="1100" b="1" dirty="0" err="1">
                    <a:solidFill>
                      <a:schemeClr val="accent5">
                        <a:lumMod val="75000"/>
                      </a:schemeClr>
                    </a:solidFill>
                  </a:rPr>
                  <a:t>Customer</a:t>
                </a:r>
                <a:r>
                  <a:rPr lang="es-ES" sz="1100" b="1" dirty="0">
                    <a:solidFill>
                      <a:schemeClr val="accent5">
                        <a:lumMod val="75000"/>
                      </a:schemeClr>
                    </a:solidFill>
                  </a:rPr>
                  <a:t> </a:t>
                </a:r>
                <a:r>
                  <a:rPr lang="es-ES" sz="1100" b="1" dirty="0" err="1">
                    <a:solidFill>
                      <a:schemeClr val="accent5">
                        <a:lumMod val="75000"/>
                      </a:schemeClr>
                    </a:solidFill>
                  </a:rPr>
                  <a:t>relationships</a:t>
                </a:r>
                <a:endParaRPr lang="es-ES" sz="1100" b="1" dirty="0">
                  <a:solidFill>
                    <a:schemeClr val="accent5">
                      <a:lumMod val="75000"/>
                    </a:schemeClr>
                  </a:solidFill>
                </a:endParaRPr>
              </a:p>
              <a:p>
                <a:pPr algn="ctr"/>
                <a:r>
                  <a:rPr lang="en-US" sz="1000" dirty="0">
                    <a:solidFill>
                      <a:schemeClr val="accent5">
                        <a:lumMod val="75000"/>
                      </a:schemeClr>
                    </a:solidFill>
                  </a:rPr>
                  <a:t>What relationship does each customer segment</a:t>
                </a:r>
              </a:p>
              <a:p>
                <a:pPr algn="ctr"/>
                <a:r>
                  <a:rPr lang="en-US" sz="1000" dirty="0">
                    <a:solidFill>
                      <a:schemeClr val="accent5">
                        <a:lumMod val="75000"/>
                      </a:schemeClr>
                    </a:solidFill>
                  </a:rPr>
                  <a:t>expect you to establish and maintain?</a:t>
                </a:r>
                <a:endParaRPr lang="es-ES" sz="1000" dirty="0">
                  <a:solidFill>
                    <a:schemeClr val="accent5">
                      <a:lumMod val="75000"/>
                    </a:schemeClr>
                  </a:solidFill>
                </a:endParaRPr>
              </a:p>
            </p:txBody>
          </p:sp>
          <p:sp>
            <p:nvSpPr>
              <p:cNvPr id="18" name="Rectángulo 17">
                <a:extLst>
                  <a:ext uri="{FF2B5EF4-FFF2-40B4-BE49-F238E27FC236}">
                    <a16:creationId xmlns:a16="http://schemas.microsoft.com/office/drawing/2014/main" id="{470B7A57-F84C-4007-BEA7-A1377ED9D22D}"/>
                  </a:ext>
                </a:extLst>
              </p:cNvPr>
              <p:cNvSpPr/>
              <p:nvPr/>
            </p:nvSpPr>
            <p:spPr>
              <a:xfrm>
                <a:off x="574963" y="3671097"/>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err="1">
                    <a:solidFill>
                      <a:srgbClr val="552579"/>
                    </a:solidFill>
                  </a:rPr>
                  <a:t>Cost</a:t>
                </a:r>
                <a:r>
                  <a:rPr lang="es-ES" sz="1100" b="1" dirty="0">
                    <a:solidFill>
                      <a:srgbClr val="552579"/>
                    </a:solidFill>
                  </a:rPr>
                  <a:t> </a:t>
                </a:r>
                <a:r>
                  <a:rPr lang="es-ES" sz="1100" b="1" dirty="0" err="1">
                    <a:solidFill>
                      <a:srgbClr val="552579"/>
                    </a:solidFill>
                  </a:rPr>
                  <a:t>structure</a:t>
                </a:r>
                <a:endParaRPr lang="es-ES" sz="1100" b="1" dirty="0">
                  <a:solidFill>
                    <a:srgbClr val="552579"/>
                  </a:solidFill>
                </a:endParaRPr>
              </a:p>
              <a:p>
                <a:pPr algn="ctr"/>
                <a:r>
                  <a:rPr lang="en-US" sz="1050" dirty="0">
                    <a:solidFill>
                      <a:srgbClr val="552579"/>
                    </a:solidFill>
                  </a:rPr>
                  <a:t>What are the important costs you make to create &amp; delivery your value proposition?</a:t>
                </a:r>
                <a:endParaRPr lang="es-ES" sz="1050" dirty="0">
                  <a:solidFill>
                    <a:srgbClr val="552579"/>
                  </a:solidFill>
                </a:endParaRPr>
              </a:p>
            </p:txBody>
          </p:sp>
          <p:sp>
            <p:nvSpPr>
              <p:cNvPr id="19" name="Rectángulo 18">
                <a:extLst>
                  <a:ext uri="{FF2B5EF4-FFF2-40B4-BE49-F238E27FC236}">
                    <a16:creationId xmlns:a16="http://schemas.microsoft.com/office/drawing/2014/main" id="{A66A3751-3F1E-44EF-852B-FDF573984022}"/>
                  </a:ext>
                </a:extLst>
              </p:cNvPr>
              <p:cNvSpPr/>
              <p:nvPr/>
            </p:nvSpPr>
            <p:spPr>
              <a:xfrm>
                <a:off x="4963517" y="3664414"/>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err="1">
                    <a:solidFill>
                      <a:srgbClr val="552579"/>
                    </a:solidFill>
                  </a:rPr>
                  <a:t>Revenue</a:t>
                </a:r>
                <a:r>
                  <a:rPr lang="es-ES" sz="1100" b="1" dirty="0">
                    <a:solidFill>
                      <a:srgbClr val="552579"/>
                    </a:solidFill>
                  </a:rPr>
                  <a:t> </a:t>
                </a:r>
                <a:r>
                  <a:rPr lang="es-ES" sz="1100" b="1" dirty="0" err="1">
                    <a:solidFill>
                      <a:srgbClr val="552579"/>
                    </a:solidFill>
                  </a:rPr>
                  <a:t>streams</a:t>
                </a:r>
                <a:endParaRPr lang="es-ES" sz="1100" b="1" dirty="0">
                  <a:solidFill>
                    <a:srgbClr val="552579"/>
                  </a:solidFill>
                </a:endParaRPr>
              </a:p>
              <a:p>
                <a:pPr algn="ctr"/>
                <a:r>
                  <a:rPr lang="en-US" sz="1050" dirty="0">
                    <a:solidFill>
                      <a:srgbClr val="552579"/>
                    </a:solidFill>
                  </a:rPr>
                  <a:t>How do customers reward you for the value you provide to them? What are the different revenue models?</a:t>
                </a:r>
                <a:endParaRPr lang="es-ES" sz="1050" dirty="0">
                  <a:solidFill>
                    <a:srgbClr val="552579"/>
                  </a:solidFill>
                </a:endParaRPr>
              </a:p>
            </p:txBody>
          </p:sp>
          <p:sp>
            <p:nvSpPr>
              <p:cNvPr id="20" name="Rectángulo 19">
                <a:extLst>
                  <a:ext uri="{FF2B5EF4-FFF2-40B4-BE49-F238E27FC236}">
                    <a16:creationId xmlns:a16="http://schemas.microsoft.com/office/drawing/2014/main" id="{A6321411-443F-4CE0-BCE5-4E0E4532A9B2}"/>
                  </a:ext>
                </a:extLst>
              </p:cNvPr>
              <p:cNvSpPr/>
              <p:nvPr/>
            </p:nvSpPr>
            <p:spPr>
              <a:xfrm>
                <a:off x="4218709" y="3654439"/>
                <a:ext cx="744808" cy="790294"/>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rgbClr val="008000"/>
                    </a:solidFill>
                    <a:latin typeface="Arial Rounded MT Bold" panose="020F0704030504030204" pitchFamily="34" charset="0"/>
                  </a:rPr>
                  <a:t>Benefit</a:t>
                </a:r>
                <a:r>
                  <a:rPr lang="es-ES" dirty="0">
                    <a:solidFill>
                      <a:srgbClr val="008000"/>
                    </a:solidFill>
                  </a:rPr>
                  <a:t> </a:t>
                </a:r>
              </a:p>
            </p:txBody>
          </p:sp>
          <p:sp>
            <p:nvSpPr>
              <p:cNvPr id="13" name="Rectángulo 12">
                <a:extLst>
                  <a:ext uri="{FF2B5EF4-FFF2-40B4-BE49-F238E27FC236}">
                    <a16:creationId xmlns:a16="http://schemas.microsoft.com/office/drawing/2014/main" id="{22AB9D27-AA2B-45A9-ADA6-E3E208DABD8C}"/>
                  </a:ext>
                </a:extLst>
              </p:cNvPr>
              <p:cNvSpPr/>
              <p:nvPr/>
            </p:nvSpPr>
            <p:spPr>
              <a:xfrm>
                <a:off x="3742656" y="1384766"/>
                <a:ext cx="1725146" cy="22797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rPr>
                  <a:t> </a:t>
                </a:r>
                <a:r>
                  <a:rPr lang="es-ES" sz="1100" b="1" dirty="0" err="1">
                    <a:solidFill>
                      <a:schemeClr val="bg1"/>
                    </a:solidFill>
                  </a:rPr>
                  <a:t>Value</a:t>
                </a:r>
                <a:r>
                  <a:rPr lang="es-ES" sz="1100" b="1" dirty="0">
                    <a:solidFill>
                      <a:schemeClr val="bg1"/>
                    </a:solidFill>
                  </a:rPr>
                  <a:t> </a:t>
                </a:r>
                <a:r>
                  <a:rPr lang="es-ES" sz="1100" b="1" dirty="0" err="1">
                    <a:solidFill>
                      <a:schemeClr val="bg1"/>
                    </a:solidFill>
                  </a:rPr>
                  <a:t>propositions</a:t>
                </a:r>
                <a:endParaRPr lang="es-ES" sz="1100" b="1" dirty="0">
                  <a:solidFill>
                    <a:schemeClr val="bg1"/>
                  </a:solidFill>
                </a:endParaRPr>
              </a:p>
              <a:p>
                <a:pPr algn="ctr"/>
                <a:r>
                  <a:rPr lang="en-US" sz="1000" dirty="0"/>
                  <a:t>What is the value you delivery to your customer? Which of your customer’s problems are you helping to solve? What is the customer need that your value proposition addresses? What is your promise to your customers? What are the products and services you create for your customers? </a:t>
                </a:r>
                <a:endParaRPr lang="es-ES" sz="1000" dirty="0">
                  <a:solidFill>
                    <a:schemeClr val="bg1"/>
                  </a:solidFill>
                </a:endParaRPr>
              </a:p>
              <a:p>
                <a:pPr algn="ctr"/>
                <a:endParaRPr lang="es-ES" sz="900" dirty="0">
                  <a:solidFill>
                    <a:schemeClr val="bg1"/>
                  </a:solidFill>
                </a:endParaRPr>
              </a:p>
            </p:txBody>
          </p:sp>
        </p:grpSp>
        <p:sp>
          <p:nvSpPr>
            <p:cNvPr id="24" name="CuadroTexto 23">
              <a:extLst>
                <a:ext uri="{FF2B5EF4-FFF2-40B4-BE49-F238E27FC236}">
                  <a16:creationId xmlns:a16="http://schemas.microsoft.com/office/drawing/2014/main" id="{3D18D0CB-92A2-4782-BEA2-CDC6A2148153}"/>
                </a:ext>
              </a:extLst>
            </p:cNvPr>
            <p:cNvSpPr txBox="1"/>
            <p:nvPr/>
          </p:nvSpPr>
          <p:spPr>
            <a:xfrm>
              <a:off x="3068278" y="4335858"/>
              <a:ext cx="2770909" cy="307777"/>
            </a:xfrm>
            <a:prstGeom prst="rect">
              <a:avLst/>
            </a:prstGeom>
            <a:noFill/>
          </p:spPr>
          <p:txBody>
            <a:bodyPr wrap="square" rtlCol="0">
              <a:spAutoFit/>
            </a:bodyPr>
            <a:lstStyle/>
            <a:p>
              <a:pPr algn="ctr"/>
              <a:r>
                <a:rPr lang="es-ES" dirty="0"/>
                <a:t>Financial </a:t>
              </a:r>
              <a:r>
                <a:rPr lang="es-ES" dirty="0" err="1"/>
                <a:t>perspective</a:t>
              </a:r>
              <a:endParaRPr lang="es-ES" dirty="0"/>
            </a:p>
          </p:txBody>
        </p:sp>
        <p:sp>
          <p:nvSpPr>
            <p:cNvPr id="25" name="CuadroTexto 24">
              <a:extLst>
                <a:ext uri="{FF2B5EF4-FFF2-40B4-BE49-F238E27FC236}">
                  <a16:creationId xmlns:a16="http://schemas.microsoft.com/office/drawing/2014/main" id="{0B1D87AF-73F8-4157-8461-B68A2EB08D5B}"/>
                </a:ext>
              </a:extLst>
            </p:cNvPr>
            <p:cNvSpPr txBox="1"/>
            <p:nvPr/>
          </p:nvSpPr>
          <p:spPr>
            <a:xfrm>
              <a:off x="555850" y="1012183"/>
              <a:ext cx="2885325" cy="307777"/>
            </a:xfrm>
            <a:prstGeom prst="rect">
              <a:avLst/>
            </a:prstGeom>
            <a:noFill/>
          </p:spPr>
          <p:txBody>
            <a:bodyPr wrap="square" rtlCol="0">
              <a:spAutoFit/>
            </a:bodyPr>
            <a:lstStyle/>
            <a:p>
              <a:pPr algn="ctr"/>
              <a:r>
                <a:rPr lang="es-ES" dirty="0" err="1"/>
                <a:t>Operational</a:t>
              </a:r>
              <a:r>
                <a:rPr lang="es-ES" dirty="0"/>
                <a:t> </a:t>
              </a:r>
              <a:r>
                <a:rPr lang="es-ES" dirty="0" err="1"/>
                <a:t>perspective</a:t>
              </a:r>
              <a:endParaRPr lang="es-ES" dirty="0"/>
            </a:p>
          </p:txBody>
        </p:sp>
        <p:sp>
          <p:nvSpPr>
            <p:cNvPr id="26" name="CuadroTexto 25">
              <a:extLst>
                <a:ext uri="{FF2B5EF4-FFF2-40B4-BE49-F238E27FC236}">
                  <a16:creationId xmlns:a16="http://schemas.microsoft.com/office/drawing/2014/main" id="{C30B3EB8-BE29-45EC-837A-556EDEA7D9BC}"/>
                </a:ext>
              </a:extLst>
            </p:cNvPr>
            <p:cNvSpPr txBox="1"/>
            <p:nvPr/>
          </p:nvSpPr>
          <p:spPr>
            <a:xfrm>
              <a:off x="5702826" y="1039184"/>
              <a:ext cx="2971780" cy="307777"/>
            </a:xfrm>
            <a:prstGeom prst="rect">
              <a:avLst/>
            </a:prstGeom>
            <a:noFill/>
          </p:spPr>
          <p:txBody>
            <a:bodyPr wrap="square" rtlCol="0">
              <a:spAutoFit/>
            </a:bodyPr>
            <a:lstStyle/>
            <a:p>
              <a:pPr algn="ctr"/>
              <a:r>
                <a:rPr lang="es-ES" dirty="0" err="1"/>
                <a:t>Commercial</a:t>
              </a:r>
              <a:r>
                <a:rPr lang="es-ES" dirty="0"/>
                <a:t> </a:t>
              </a:r>
              <a:r>
                <a:rPr lang="es-ES" dirty="0" err="1"/>
                <a:t>perspective</a:t>
              </a:r>
              <a:endParaRPr lang="es-ES" dirty="0"/>
            </a:p>
          </p:txBody>
        </p:sp>
      </p:grpSp>
    </p:spTree>
    <p:extLst>
      <p:ext uri="{BB962C8B-B14F-4D97-AF65-F5344CB8AC3E}">
        <p14:creationId xmlns:p14="http://schemas.microsoft.com/office/powerpoint/2010/main" val="286378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Business </a:t>
            </a:r>
            <a:r>
              <a:rPr lang="es-ES" dirty="0" err="1">
                <a:solidFill>
                  <a:srgbClr val="F24F4F"/>
                </a:solidFill>
                <a:latin typeface="Cambria" panose="02040503050406030204" pitchFamily="18" charset="0"/>
              </a:rPr>
              <a:t>planning</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lvl="0" algn="l"/>
            <a:r>
              <a:rPr lang="en-US" sz="1600" dirty="0"/>
              <a:t>Planning is necessary to ensure that an </a:t>
            </a:r>
            <a:r>
              <a:rPr lang="en-US" sz="1600" dirty="0" err="1"/>
              <a:t>ART&amp;Crafts</a:t>
            </a:r>
            <a:r>
              <a:rPr lang="en-US" sz="1600" dirty="0"/>
              <a:t> microenterprise follows a certain course and is heading towards its objectives, without being swept away by circumstances. </a:t>
            </a:r>
            <a:endParaRPr lang="es-ES" sz="1600" dirty="0"/>
          </a:p>
          <a:p>
            <a:pPr lvl="0" algn="l"/>
            <a:r>
              <a:rPr lang="en-US" sz="1600" b="1" dirty="0"/>
              <a:t>Planning</a:t>
            </a:r>
            <a:r>
              <a:rPr lang="en-US" sz="1600" dirty="0"/>
              <a:t> bridges the current situation and a better future situation and involves making decisions in advance, analyzing alternatives, pros and cons and choosing the best options. </a:t>
            </a:r>
            <a:endParaRPr lang="es-ES" sz="1600" dirty="0"/>
          </a:p>
          <a:p>
            <a:pPr lvl="0" algn="l"/>
            <a:r>
              <a:rPr lang="en-US" sz="1600" dirty="0"/>
              <a:t>When planning we consider the conditions of the business and those of the environment, trying to achieve the best fit between the two and that helps us to be prepared to act.</a:t>
            </a:r>
            <a:endParaRPr lang="es-ES" sz="1600" dirty="0"/>
          </a:p>
          <a:p>
            <a:pPr algn="l"/>
            <a:endParaRPr lang="es-ES" sz="1600" dirty="0"/>
          </a:p>
        </p:txBody>
      </p:sp>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Strategic</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planning</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2. </a:t>
            </a:r>
            <a:r>
              <a:rPr lang="en-GB" dirty="0"/>
              <a:t>BUSINESS MODEL AND PLANNING</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r>
              <a:rPr lang="en-US" sz="1600" dirty="0"/>
              <a:t>The highest planning is strategic planning, for deciding in which businesses and markets the </a:t>
            </a:r>
            <a:r>
              <a:rPr lang="en-US" sz="1600" dirty="0" err="1"/>
              <a:t>ART&amp;Crafts</a:t>
            </a:r>
            <a:r>
              <a:rPr lang="en-US" sz="1600" dirty="0"/>
              <a:t> microenterprise will operate.</a:t>
            </a:r>
          </a:p>
          <a:p>
            <a:pPr lvl="0" algn="l"/>
            <a:r>
              <a:rPr lang="en-US" sz="1600" dirty="0"/>
              <a:t>These long-term objectives are set taking into account the competitive environment where success does not only depend on own decisions</a:t>
            </a:r>
          </a:p>
          <a:p>
            <a:pPr lvl="0" algn="l"/>
            <a:r>
              <a:rPr lang="en-US" sz="1600" dirty="0"/>
              <a:t>Strategic planning involves several phases:</a:t>
            </a:r>
          </a:p>
          <a:p>
            <a:pPr marL="952500" lvl="1" indent="-342900" algn="l">
              <a:spcBef>
                <a:spcPts val="0"/>
              </a:spcBef>
              <a:buFont typeface="+mj-lt"/>
              <a:buAutoNum type="arabicPeriod"/>
            </a:pPr>
            <a:r>
              <a:rPr lang="es-ES" sz="1600" dirty="0" err="1"/>
              <a:t>Strategic</a:t>
            </a:r>
            <a:r>
              <a:rPr lang="es-ES" sz="1600" dirty="0"/>
              <a:t> </a:t>
            </a:r>
            <a:r>
              <a:rPr lang="es-ES" sz="1600" dirty="0" err="1"/>
              <a:t>analysis</a:t>
            </a:r>
            <a:r>
              <a:rPr lang="es-ES" sz="1600" dirty="0"/>
              <a:t>: </a:t>
            </a:r>
            <a:r>
              <a:rPr lang="es-ES" sz="1600" dirty="0" err="1"/>
              <a:t>internal</a:t>
            </a:r>
            <a:r>
              <a:rPr lang="es-ES" sz="1600" dirty="0"/>
              <a:t> and </a:t>
            </a:r>
            <a:r>
              <a:rPr lang="es-ES" sz="1600" dirty="0" err="1"/>
              <a:t>external</a:t>
            </a:r>
            <a:r>
              <a:rPr lang="es-ES" sz="1600" dirty="0"/>
              <a:t>, SWOT análisis</a:t>
            </a:r>
          </a:p>
          <a:p>
            <a:pPr marL="952500" lvl="1" indent="-342900" algn="l">
              <a:spcBef>
                <a:spcPts val="0"/>
              </a:spcBef>
              <a:buFont typeface="+mj-lt"/>
              <a:buAutoNum type="arabicPeriod"/>
            </a:pPr>
            <a:r>
              <a:rPr lang="es-ES" sz="1600" dirty="0" err="1"/>
              <a:t>Setting</a:t>
            </a:r>
            <a:r>
              <a:rPr lang="es-ES" sz="1600" dirty="0"/>
              <a:t> of </a:t>
            </a:r>
            <a:r>
              <a:rPr lang="es-ES" sz="1600" dirty="0" err="1"/>
              <a:t>strategic</a:t>
            </a:r>
            <a:r>
              <a:rPr lang="es-ES" sz="1600" dirty="0"/>
              <a:t> </a:t>
            </a:r>
            <a:r>
              <a:rPr lang="es-ES" sz="1600" dirty="0" err="1"/>
              <a:t>objectives</a:t>
            </a:r>
            <a:r>
              <a:rPr lang="es-ES" sz="1600" dirty="0"/>
              <a:t> –</a:t>
            </a:r>
            <a:r>
              <a:rPr lang="es-ES" sz="1600" dirty="0" err="1"/>
              <a:t>commercial</a:t>
            </a:r>
            <a:r>
              <a:rPr lang="es-ES" sz="1600" dirty="0"/>
              <a:t> and </a:t>
            </a:r>
            <a:r>
              <a:rPr lang="es-ES" sz="1600" dirty="0" err="1"/>
              <a:t>financial</a:t>
            </a:r>
            <a:r>
              <a:rPr lang="es-ES" sz="1600" dirty="0"/>
              <a:t> </a:t>
            </a:r>
            <a:r>
              <a:rPr lang="es-ES" sz="1600" dirty="0" err="1"/>
              <a:t>objectives</a:t>
            </a:r>
            <a:endParaRPr lang="es-ES" sz="1600" dirty="0"/>
          </a:p>
          <a:p>
            <a:pPr marL="952500" lvl="1" indent="-342900" algn="l">
              <a:spcBef>
                <a:spcPts val="0"/>
              </a:spcBef>
              <a:buFont typeface="+mj-lt"/>
              <a:buAutoNum type="arabicPeriod"/>
            </a:pPr>
            <a:r>
              <a:rPr lang="en-US" sz="1600" dirty="0"/>
              <a:t>Analyzing feasible strategies and selection of the best one</a:t>
            </a:r>
          </a:p>
          <a:p>
            <a:pPr marL="952500" lvl="1" indent="-342900" algn="l">
              <a:spcBef>
                <a:spcPts val="0"/>
              </a:spcBef>
              <a:buFont typeface="+mj-lt"/>
              <a:buAutoNum type="arabicPeriod"/>
            </a:pPr>
            <a:r>
              <a:rPr lang="en-US" sz="1600" dirty="0"/>
              <a:t>Development of functional and operational plans to implement the strategy </a:t>
            </a:r>
            <a:endParaRPr lang="es-ES" sz="1600" dirty="0"/>
          </a:p>
        </p:txBody>
      </p:sp>
    </p:spTree>
    <p:extLst>
      <p:ext uri="{BB962C8B-B14F-4D97-AF65-F5344CB8AC3E}">
        <p14:creationId xmlns:p14="http://schemas.microsoft.com/office/powerpoint/2010/main" val="33970353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2000</Words>
  <Application>Microsoft Office PowerPoint</Application>
  <PresentationFormat>Presentación en pantalla (16:9)</PresentationFormat>
  <Paragraphs>159</Paragraphs>
  <Slides>17</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EB Garamond</vt:lpstr>
      <vt:lpstr>Garamond</vt:lpstr>
      <vt:lpstr>EB Garamond Medium</vt:lpstr>
      <vt:lpstr>Arial</vt:lpstr>
      <vt:lpstr>Calibri</vt:lpstr>
      <vt:lpstr>Arial Rounded MT Bold</vt:lpstr>
      <vt:lpstr>Century Gothic</vt:lpstr>
      <vt:lpstr>Cambria</vt:lpstr>
      <vt:lpstr>Simple Light</vt:lpstr>
      <vt:lpstr> ARTCademy “Arts and Crafts Academy”</vt:lpstr>
      <vt:lpstr>Module 2  STRATEGY FOR ART-STARTUPS &amp; ART-PRENEURS &amp; ART-FIRMS</vt:lpstr>
      <vt:lpstr>UNIT 1 BUSINESS MODEL, BUSINESS PLAN AND ORGANISATIONAL DESIGN</vt:lpstr>
      <vt:lpstr>Learning objectives</vt:lpstr>
      <vt:lpstr>Business model canvas for ART&amp;Crafts microentreprises</vt:lpstr>
      <vt:lpstr>Market needs and target audience</vt:lpstr>
      <vt:lpstr>Presentación de PowerPoint</vt:lpstr>
      <vt:lpstr>Business planning</vt:lpstr>
      <vt:lpstr>Strategic planning</vt:lpstr>
      <vt:lpstr>Functional and operational planning</vt:lpstr>
      <vt:lpstr>Basic activities</vt:lpstr>
      <vt:lpstr>Coordination of activities</vt:lpstr>
      <vt:lpstr>Organisational design</vt:lpstr>
      <vt:lpstr>Management </vt:lpstr>
      <vt:lpstr>Control </vt:lpstr>
      <vt:lpstr>Indicators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ANA MARIA CASTILLO CLAVERO</cp:lastModifiedBy>
  <cp:revision>41</cp:revision>
  <dcterms:modified xsi:type="dcterms:W3CDTF">2019-12-03T12:51:37Z</dcterms:modified>
</cp:coreProperties>
</file>