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3"/>
  </p:notesMasterIdLst>
  <p:sldIdLst>
    <p:sldId id="256" r:id="rId2"/>
    <p:sldId id="272" r:id="rId3"/>
    <p:sldId id="283" r:id="rId4"/>
    <p:sldId id="275" r:id="rId5"/>
    <p:sldId id="276" r:id="rId6"/>
    <p:sldId id="286" r:id="rId7"/>
    <p:sldId id="285" r:id="rId8"/>
    <p:sldId id="282" r:id="rId9"/>
    <p:sldId id="295" r:id="rId10"/>
    <p:sldId id="296" r:id="rId11"/>
    <p:sldId id="289" r:id="rId12"/>
    <p:sldId id="290" r:id="rId13"/>
    <p:sldId id="310" r:id="rId14"/>
    <p:sldId id="311" r:id="rId15"/>
    <p:sldId id="292" r:id="rId16"/>
    <p:sldId id="293" r:id="rId17"/>
    <p:sldId id="303" r:id="rId18"/>
    <p:sldId id="313" r:id="rId19"/>
    <p:sldId id="314" r:id="rId20"/>
    <p:sldId id="315" r:id="rId21"/>
    <p:sldId id="274" r:id="rId22"/>
  </p:sldIdLst>
  <p:sldSz cx="9144000" cy="5143500" type="screen16x9"/>
  <p:notesSz cx="6858000" cy="9144000"/>
  <p:embeddedFontLst>
    <p:embeddedFont>
      <p:font typeface="Cambria" panose="02040503050406030204" pitchFamily="18" charset="0"/>
      <p:regular r:id="rId24"/>
      <p:bold r:id="rId25"/>
      <p:italic r:id="rId26"/>
      <p:boldItalic r:id="rId27"/>
    </p:embeddedFont>
    <p:embeddedFont>
      <p:font typeface="Century Gothic" panose="020B0502020202020204" pitchFamily="34" charset="0"/>
      <p:regular r:id="rId28"/>
      <p:bold r:id="rId29"/>
      <p:italic r:id="rId30"/>
      <p:boldItalic r:id="rId31"/>
    </p:embeddedFont>
    <p:embeddedFont>
      <p:font typeface="EB Garamond" panose="020B0604020202020204" charset="0"/>
      <p:regular r:id="rId32"/>
      <p:bold r:id="rId33"/>
      <p:italic r:id="rId34"/>
      <p:boldItalic r:id="rId35"/>
    </p:embeddedFont>
    <p:embeddedFont>
      <p:font typeface="EB Garamond Medium" panose="020B0604020202020204" charset="0"/>
      <p:regular r:id="rId36"/>
      <p:bold r:id="rId37"/>
      <p:italic r:id="rId38"/>
      <p:boldItalic r:id="rId39"/>
    </p:embeddedFont>
    <p:embeddedFont>
      <p:font typeface="Garamond" panose="02020404030301010803" pitchFamily="18" charset="0"/>
      <p:regular r:id="rId40"/>
      <p:bold r:id="rId41"/>
      <p: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4" d="100"/>
          <a:sy n="54" d="100"/>
        </p:scale>
        <p:origin x="62" y="30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font" Target="fonts/font1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font" Target="fonts/font1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41"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771132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480d10309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480d10309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82768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481a02bcd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481a02bcd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63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seño personalizado">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2105247" y="1"/>
            <a:ext cx="7038765" cy="5138761"/>
            <a:chOff x="3388636" y="43347"/>
            <a:chExt cx="5755327" cy="4201767"/>
          </a:xfrm>
        </p:grpSpPr>
        <p:sp>
          <p:nvSpPr>
            <p:cNvPr id="53" name="Google Shape;53;p13"/>
            <p:cNvSpPr/>
            <p:nvPr/>
          </p:nvSpPr>
          <p:spPr>
            <a:xfrm>
              <a:off x="3837147"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85658"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73416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518268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5631192"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07970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6528215"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976726"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7425229"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7873740"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8322251"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8770763" y="1754163"/>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3837147"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4285658"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473416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518268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5631192"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607970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528215"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6976726"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425229"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7873740"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322251"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8770763" y="1326459"/>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3837147"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a:off x="4285658"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a:off x="473416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a:off x="518268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5631192"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a:off x="607970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a:off x="6528215"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a:off x="6976726"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7425229"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7873740"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8322251"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8770763" y="898755"/>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338863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3837147"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4285658"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a:off x="473416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a:off x="518268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5631192"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a:off x="607970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a:off x="6528215"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a:off x="6976726"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7425229"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7873740"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a:off x="8322251"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8770763" y="471051"/>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338863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3837147"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a:off x="4285658"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a:off x="4734169" y="4336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a:off x="518268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a:off x="5631192"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a:off x="607970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a:off x="6528215"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a:off x="6976726"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7425229"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a:off x="7873740"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a:off x="8322251"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a:off x="8770763" y="43347"/>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a:off x="3837147"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a:off x="4285658"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a:off x="473416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a:off x="518268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a:off x="5631192"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a:off x="607970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a:off x="6528215"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a:off x="6976726"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a:off x="7425229"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a:off x="7873740"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a:off x="8322251"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a:off x="8770763" y="3871914"/>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a:off x="3837147"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a:off x="4285658"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a:off x="473416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a:off x="518268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a:off x="5631192"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a:off x="607970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a:off x="6528215"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a:off x="6976726"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a:off x="7425229"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a:off x="7873740"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a:off x="8322251"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8770763" y="3444210"/>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3837147"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4285658"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473416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518268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5631192"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607970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528215"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976726"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7425229"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7873740"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8322251"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8770763" y="3016506"/>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3837147"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4285658"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473416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a:off x="518268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5631192"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607970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a:off x="6528215"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6976726"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7425229"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7873740"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8322251"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8770763" y="2588802"/>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837147"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285658"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473416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18268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631192"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607970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a:off x="6528215"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a:off x="6976726"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7425229"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7873740"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8322251"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a:off x="8770763" y="2161098"/>
              <a:ext cx="373200" cy="373200"/>
            </a:xfrm>
            <a:prstGeom prst="ellipse">
              <a:avLst/>
            </a:prstGeom>
            <a:solidFill>
              <a:srgbClr val="DEDEDE">
                <a:alpha val="11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13"/>
          <p:cNvSpPr/>
          <p:nvPr/>
        </p:nvSpPr>
        <p:spPr>
          <a:xfrm>
            <a:off x="3396590" y="0"/>
            <a:ext cx="3250800" cy="5143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0" y="0"/>
            <a:ext cx="3415800" cy="5143500"/>
          </a:xfrm>
          <a:prstGeom prst="rect">
            <a:avLst/>
          </a:prstGeom>
          <a:solidFill>
            <a:schemeClr val="lt1"/>
          </a:solid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77" name="Google Shape;177;p13"/>
          <p:cNvSpPr/>
          <p:nvPr/>
        </p:nvSpPr>
        <p:spPr>
          <a:xfrm>
            <a:off x="685175" y="1799775"/>
            <a:ext cx="61200" cy="23871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txBox="1">
            <a:spLocks noGrp="1"/>
          </p:cNvSpPr>
          <p:nvPr>
            <p:ph type="ctrTitle"/>
          </p:nvPr>
        </p:nvSpPr>
        <p:spPr>
          <a:xfrm>
            <a:off x="992425" y="1799775"/>
            <a:ext cx="3136800" cy="1739100"/>
          </a:xfrm>
          <a:prstGeom prst="rect">
            <a:avLst/>
          </a:prstGeom>
          <a:noFill/>
        </p:spPr>
        <p:txBody>
          <a:bodyPr spcFirstLastPara="1" wrap="square" lIns="91425" tIns="91425" rIns="91425" bIns="91425" anchor="b" anchorCtr="0"/>
          <a:lstStyle>
            <a:lvl1pPr lvl="0" algn="l" rtl="0">
              <a:lnSpc>
                <a:spcPct val="100000"/>
              </a:lnSpc>
              <a:spcBef>
                <a:spcPts val="0"/>
              </a:spcBef>
              <a:spcAft>
                <a:spcPts val="0"/>
              </a:spcAft>
              <a:buClr>
                <a:schemeClr val="dk1"/>
              </a:buClr>
              <a:buSzPts val="3600"/>
              <a:buNone/>
              <a:defRPr sz="3600" b="1">
                <a:solidFill>
                  <a:srgbClr val="E06666"/>
                </a:solidFill>
              </a:defRPr>
            </a:lvl1pPr>
            <a:lvl2pPr lvl="1" algn="l" rtl="0">
              <a:lnSpc>
                <a:spcPct val="100000"/>
              </a:lnSpc>
              <a:spcBef>
                <a:spcPts val="0"/>
              </a:spcBef>
              <a:spcAft>
                <a:spcPts val="0"/>
              </a:spcAft>
              <a:buClr>
                <a:schemeClr val="dk1"/>
              </a:buClr>
              <a:buSzPts val="3600"/>
              <a:buNone/>
              <a:defRPr sz="3600" b="1">
                <a:solidFill>
                  <a:srgbClr val="E06666"/>
                </a:solidFill>
              </a:defRPr>
            </a:lvl2pPr>
            <a:lvl3pPr lvl="2" algn="l" rtl="0">
              <a:lnSpc>
                <a:spcPct val="100000"/>
              </a:lnSpc>
              <a:spcBef>
                <a:spcPts val="0"/>
              </a:spcBef>
              <a:spcAft>
                <a:spcPts val="0"/>
              </a:spcAft>
              <a:buClr>
                <a:schemeClr val="dk1"/>
              </a:buClr>
              <a:buSzPts val="3600"/>
              <a:buNone/>
              <a:defRPr sz="3600" b="1">
                <a:solidFill>
                  <a:srgbClr val="E06666"/>
                </a:solidFill>
              </a:defRPr>
            </a:lvl3pPr>
            <a:lvl4pPr lvl="3" algn="l" rtl="0">
              <a:lnSpc>
                <a:spcPct val="100000"/>
              </a:lnSpc>
              <a:spcBef>
                <a:spcPts val="0"/>
              </a:spcBef>
              <a:spcAft>
                <a:spcPts val="0"/>
              </a:spcAft>
              <a:buClr>
                <a:schemeClr val="dk1"/>
              </a:buClr>
              <a:buSzPts val="3600"/>
              <a:buNone/>
              <a:defRPr sz="3600" b="1">
                <a:solidFill>
                  <a:srgbClr val="E06666"/>
                </a:solidFill>
              </a:defRPr>
            </a:lvl4pPr>
            <a:lvl5pPr lvl="4" algn="l" rtl="0">
              <a:lnSpc>
                <a:spcPct val="100000"/>
              </a:lnSpc>
              <a:spcBef>
                <a:spcPts val="0"/>
              </a:spcBef>
              <a:spcAft>
                <a:spcPts val="0"/>
              </a:spcAft>
              <a:buClr>
                <a:schemeClr val="dk1"/>
              </a:buClr>
              <a:buSzPts val="3600"/>
              <a:buNone/>
              <a:defRPr sz="3600" b="1">
                <a:solidFill>
                  <a:srgbClr val="E06666"/>
                </a:solidFill>
              </a:defRPr>
            </a:lvl5pPr>
            <a:lvl6pPr lvl="5" algn="l" rtl="0">
              <a:lnSpc>
                <a:spcPct val="100000"/>
              </a:lnSpc>
              <a:spcBef>
                <a:spcPts val="0"/>
              </a:spcBef>
              <a:spcAft>
                <a:spcPts val="0"/>
              </a:spcAft>
              <a:buClr>
                <a:schemeClr val="dk1"/>
              </a:buClr>
              <a:buSzPts val="3600"/>
              <a:buNone/>
              <a:defRPr sz="3600" b="1">
                <a:solidFill>
                  <a:srgbClr val="E06666"/>
                </a:solidFill>
              </a:defRPr>
            </a:lvl6pPr>
            <a:lvl7pPr lvl="6" algn="l" rtl="0">
              <a:lnSpc>
                <a:spcPct val="100000"/>
              </a:lnSpc>
              <a:spcBef>
                <a:spcPts val="0"/>
              </a:spcBef>
              <a:spcAft>
                <a:spcPts val="0"/>
              </a:spcAft>
              <a:buClr>
                <a:schemeClr val="dk1"/>
              </a:buClr>
              <a:buSzPts val="3600"/>
              <a:buNone/>
              <a:defRPr sz="3600" b="1">
                <a:solidFill>
                  <a:srgbClr val="E06666"/>
                </a:solidFill>
              </a:defRPr>
            </a:lvl7pPr>
            <a:lvl8pPr lvl="7" algn="l" rtl="0">
              <a:lnSpc>
                <a:spcPct val="100000"/>
              </a:lnSpc>
              <a:spcBef>
                <a:spcPts val="0"/>
              </a:spcBef>
              <a:spcAft>
                <a:spcPts val="0"/>
              </a:spcAft>
              <a:buClr>
                <a:schemeClr val="dk1"/>
              </a:buClr>
              <a:buSzPts val="3600"/>
              <a:buNone/>
              <a:defRPr sz="3600" b="1">
                <a:solidFill>
                  <a:srgbClr val="E06666"/>
                </a:solidFill>
              </a:defRPr>
            </a:lvl8pPr>
            <a:lvl9pPr lvl="8" algn="l" rtl="0">
              <a:lnSpc>
                <a:spcPct val="100000"/>
              </a:lnSpc>
              <a:spcBef>
                <a:spcPts val="0"/>
              </a:spcBef>
              <a:spcAft>
                <a:spcPts val="0"/>
              </a:spcAft>
              <a:buClr>
                <a:schemeClr val="dk1"/>
              </a:buClr>
              <a:buSzPts val="3600"/>
              <a:buNone/>
              <a:defRPr sz="3600" b="1">
                <a:solidFill>
                  <a:srgbClr val="E06666"/>
                </a:solidFill>
              </a:defRPr>
            </a:lvl9pPr>
          </a:lstStyle>
          <a:p>
            <a:endParaRPr/>
          </a:p>
        </p:txBody>
      </p:sp>
      <p:sp>
        <p:nvSpPr>
          <p:cNvPr id="179" name="Google Shape;179;p13"/>
          <p:cNvSpPr txBox="1">
            <a:spLocks noGrp="1"/>
          </p:cNvSpPr>
          <p:nvPr>
            <p:ph type="subTitle" idx="1"/>
          </p:nvPr>
        </p:nvSpPr>
        <p:spPr>
          <a:xfrm>
            <a:off x="992425" y="3579375"/>
            <a:ext cx="3136800" cy="6075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2"/>
              </a:buClr>
              <a:buSzPts val="1800"/>
              <a:buNone/>
              <a:defRPr sz="1800">
                <a:solidFill>
                  <a:schemeClr val="dk2"/>
                </a:solidFill>
              </a:defRPr>
            </a:lvl1pPr>
            <a:lvl2pPr lvl="1" algn="l" rtl="0">
              <a:lnSpc>
                <a:spcPct val="100000"/>
              </a:lnSpc>
              <a:spcBef>
                <a:spcPts val="0"/>
              </a:spcBef>
              <a:spcAft>
                <a:spcPts val="0"/>
              </a:spcAft>
              <a:buClr>
                <a:schemeClr val="dk2"/>
              </a:buClr>
              <a:buSzPts val="1800"/>
              <a:buNone/>
              <a:defRPr sz="1800">
                <a:solidFill>
                  <a:schemeClr val="dk2"/>
                </a:solidFill>
              </a:defRPr>
            </a:lvl2pPr>
            <a:lvl3pPr lvl="2" algn="l" rtl="0">
              <a:lnSpc>
                <a:spcPct val="100000"/>
              </a:lnSpc>
              <a:spcBef>
                <a:spcPts val="0"/>
              </a:spcBef>
              <a:spcAft>
                <a:spcPts val="0"/>
              </a:spcAft>
              <a:buClr>
                <a:schemeClr val="dk2"/>
              </a:buClr>
              <a:buSzPts val="1800"/>
              <a:buNone/>
              <a:defRPr sz="1800">
                <a:solidFill>
                  <a:schemeClr val="dk2"/>
                </a:solidFill>
              </a:defRPr>
            </a:lvl3pPr>
            <a:lvl4pPr lvl="3" algn="l" rtl="0">
              <a:lnSpc>
                <a:spcPct val="100000"/>
              </a:lnSpc>
              <a:spcBef>
                <a:spcPts val="0"/>
              </a:spcBef>
              <a:spcAft>
                <a:spcPts val="0"/>
              </a:spcAft>
              <a:buClr>
                <a:schemeClr val="dk2"/>
              </a:buClr>
              <a:buSzPts val="1800"/>
              <a:buNone/>
              <a:defRPr sz="1800">
                <a:solidFill>
                  <a:schemeClr val="dk2"/>
                </a:solidFill>
              </a:defRPr>
            </a:lvl4pPr>
            <a:lvl5pPr lvl="4" algn="l" rtl="0">
              <a:lnSpc>
                <a:spcPct val="100000"/>
              </a:lnSpc>
              <a:spcBef>
                <a:spcPts val="0"/>
              </a:spcBef>
              <a:spcAft>
                <a:spcPts val="0"/>
              </a:spcAft>
              <a:buClr>
                <a:schemeClr val="dk2"/>
              </a:buClr>
              <a:buSzPts val="1800"/>
              <a:buNone/>
              <a:defRPr sz="1800">
                <a:solidFill>
                  <a:schemeClr val="dk2"/>
                </a:solidFill>
              </a:defRPr>
            </a:lvl5pPr>
            <a:lvl6pPr lvl="5" algn="l" rtl="0">
              <a:lnSpc>
                <a:spcPct val="100000"/>
              </a:lnSpc>
              <a:spcBef>
                <a:spcPts val="0"/>
              </a:spcBef>
              <a:spcAft>
                <a:spcPts val="0"/>
              </a:spcAft>
              <a:buClr>
                <a:schemeClr val="dk2"/>
              </a:buClr>
              <a:buSzPts val="1800"/>
              <a:buNone/>
              <a:defRPr sz="1800">
                <a:solidFill>
                  <a:schemeClr val="dk2"/>
                </a:solidFill>
              </a:defRPr>
            </a:lvl6pPr>
            <a:lvl7pPr lvl="6" algn="l" rtl="0">
              <a:lnSpc>
                <a:spcPct val="100000"/>
              </a:lnSpc>
              <a:spcBef>
                <a:spcPts val="0"/>
              </a:spcBef>
              <a:spcAft>
                <a:spcPts val="0"/>
              </a:spcAft>
              <a:buClr>
                <a:schemeClr val="dk2"/>
              </a:buClr>
              <a:buSzPts val="1800"/>
              <a:buNone/>
              <a:defRPr sz="1800">
                <a:solidFill>
                  <a:schemeClr val="dk2"/>
                </a:solidFill>
              </a:defRPr>
            </a:lvl7pPr>
            <a:lvl8pPr lvl="7" algn="l" rtl="0">
              <a:lnSpc>
                <a:spcPct val="100000"/>
              </a:lnSpc>
              <a:spcBef>
                <a:spcPts val="0"/>
              </a:spcBef>
              <a:spcAft>
                <a:spcPts val="0"/>
              </a:spcAft>
              <a:buClr>
                <a:schemeClr val="dk2"/>
              </a:buClr>
              <a:buSzPts val="1800"/>
              <a:buNone/>
              <a:defRPr sz="1800">
                <a:solidFill>
                  <a:schemeClr val="dk2"/>
                </a:solidFill>
              </a:defRPr>
            </a:lvl8pPr>
            <a:lvl9pPr lvl="8" algn="l" rtl="0">
              <a:lnSpc>
                <a:spcPct val="100000"/>
              </a:lnSpc>
              <a:spcBef>
                <a:spcPts val="0"/>
              </a:spcBef>
              <a:spcAft>
                <a:spcPts val="0"/>
              </a:spcAft>
              <a:buClr>
                <a:schemeClr val="dk2"/>
              </a:buClr>
              <a:buSzPts val="1800"/>
              <a:buNone/>
              <a:defRPr sz="1800">
                <a:solidFill>
                  <a:schemeClr val="dk2"/>
                </a:solidFill>
              </a:defRPr>
            </a:lvl9pPr>
          </a:lstStyle>
          <a:p>
            <a:endParaRPr/>
          </a:p>
        </p:txBody>
      </p:sp>
      <p:sp>
        <p:nvSpPr>
          <p:cNvPr id="180" name="Google Shape;180;p13"/>
          <p:cNvSpPr txBox="1">
            <a:spLocks noGrp="1"/>
          </p:cNvSpPr>
          <p:nvPr>
            <p:ph type="sldNum" idx="12"/>
          </p:nvPr>
        </p:nvSpPr>
        <p:spPr>
          <a:xfrm>
            <a:off x="8472458" y="4706554"/>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lt1"/>
                </a:solidFill>
              </a:defRPr>
            </a:lvl1pPr>
            <a:lvl2pPr lvl="1" algn="r" rtl="0">
              <a:lnSpc>
                <a:spcPct val="100000"/>
              </a:lnSpc>
              <a:spcAft>
                <a:spcPts val="0"/>
              </a:spcAft>
              <a:buNone/>
              <a:defRPr sz="1000">
                <a:solidFill>
                  <a:schemeClr val="lt1"/>
                </a:solidFill>
              </a:defRPr>
            </a:lvl2pPr>
            <a:lvl3pPr lvl="2" algn="r" rtl="0">
              <a:lnSpc>
                <a:spcPct val="100000"/>
              </a:lnSpc>
              <a:spcAft>
                <a:spcPts val="0"/>
              </a:spcAft>
              <a:buNone/>
              <a:defRPr sz="1000">
                <a:solidFill>
                  <a:schemeClr val="lt1"/>
                </a:solidFill>
              </a:defRPr>
            </a:lvl3pPr>
            <a:lvl4pPr lvl="3" algn="r" rtl="0">
              <a:lnSpc>
                <a:spcPct val="100000"/>
              </a:lnSpc>
              <a:spcAft>
                <a:spcPts val="0"/>
              </a:spcAft>
              <a:buNone/>
              <a:defRPr sz="1000">
                <a:solidFill>
                  <a:schemeClr val="lt1"/>
                </a:solidFill>
              </a:defRPr>
            </a:lvl4pPr>
            <a:lvl5pPr lvl="4" algn="r" rtl="0">
              <a:lnSpc>
                <a:spcPct val="100000"/>
              </a:lnSpc>
              <a:spcAft>
                <a:spcPts val="0"/>
              </a:spcAft>
              <a:buNone/>
              <a:defRPr sz="1000">
                <a:solidFill>
                  <a:schemeClr val="lt1"/>
                </a:solidFill>
              </a:defRPr>
            </a:lvl5pPr>
            <a:lvl6pPr lvl="5" algn="r" rtl="0">
              <a:lnSpc>
                <a:spcPct val="100000"/>
              </a:lnSpc>
              <a:spcAft>
                <a:spcPts val="0"/>
              </a:spcAft>
              <a:buNone/>
              <a:defRPr sz="1000">
                <a:solidFill>
                  <a:schemeClr val="lt1"/>
                </a:solidFill>
              </a:defRPr>
            </a:lvl6pPr>
            <a:lvl7pPr lvl="6" algn="r" rtl="0">
              <a:lnSpc>
                <a:spcPct val="100000"/>
              </a:lnSpc>
              <a:spcAft>
                <a:spcPts val="0"/>
              </a:spcAft>
              <a:buNone/>
              <a:defRPr sz="1000">
                <a:solidFill>
                  <a:schemeClr val="lt1"/>
                </a:solidFill>
              </a:defRPr>
            </a:lvl7pPr>
            <a:lvl8pPr lvl="7" algn="r" rtl="0">
              <a:lnSpc>
                <a:spcPct val="100000"/>
              </a:lnSpc>
              <a:spcAft>
                <a:spcPts val="0"/>
              </a:spcAft>
              <a:buNone/>
              <a:defRPr sz="1000">
                <a:solidFill>
                  <a:schemeClr val="lt1"/>
                </a:solidFill>
              </a:defRPr>
            </a:lvl8pPr>
            <a:lvl9pPr lvl="8" algn="r" rtl="0">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seño personalizado 2">
  <p:cSld name="AUTOLAYOUT_2">
    <p:spTree>
      <p:nvGrpSpPr>
        <p:cNvPr id="1" name="Shape 181"/>
        <p:cNvGrpSpPr/>
        <p:nvPr/>
      </p:nvGrpSpPr>
      <p:grpSpPr>
        <a:xfrm>
          <a:off x="0" y="0"/>
          <a:ext cx="0" cy="0"/>
          <a:chOff x="0" y="0"/>
          <a:chExt cx="0" cy="0"/>
        </a:xfrm>
      </p:grpSpPr>
      <p:sp>
        <p:nvSpPr>
          <p:cNvPr id="182" name="Google Shape;182;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2" y="5085675"/>
            <a:ext cx="9144000" cy="57900"/>
          </a:xfrm>
          <a:prstGeom prst="rect">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0" y="5085676"/>
            <a:ext cx="3048000" cy="57900"/>
          </a:xfrm>
          <a:prstGeom prst="rect">
            <a:avLst/>
          </a:prstGeom>
          <a:solidFill>
            <a:srgbClr val="FFFFFF">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047999" y="5085676"/>
            <a:ext cx="3048000" cy="57900"/>
          </a:xfrm>
          <a:prstGeom prst="rect">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txBox="1">
            <a:spLocks noGrp="1"/>
          </p:cNvSpPr>
          <p:nvPr>
            <p:ph type="title"/>
          </p:nvPr>
        </p:nvSpPr>
        <p:spPr>
          <a:xfrm>
            <a:off x="1002900" y="1018675"/>
            <a:ext cx="7138200" cy="1263600"/>
          </a:xfrm>
          <a:prstGeom prst="rect">
            <a:avLst/>
          </a:prstGeom>
          <a:noFill/>
        </p:spPr>
        <p:txBody>
          <a:bodyPr spcFirstLastPara="1" wrap="square" lIns="91425" tIns="91425" rIns="91425" bIns="91425" anchor="b" anchorCtr="0"/>
          <a:lstStyle>
            <a:lvl1pPr lvl="0" algn="ctr" rtl="0">
              <a:lnSpc>
                <a:spcPct val="100000"/>
              </a:lnSpc>
              <a:spcBef>
                <a:spcPts val="0"/>
              </a:spcBef>
              <a:spcAft>
                <a:spcPts val="0"/>
              </a:spcAft>
              <a:buClr>
                <a:srgbClr val="000000"/>
              </a:buClr>
              <a:buSzPts val="3600"/>
              <a:buNone/>
              <a:defRPr sz="3600" b="1">
                <a:solidFill>
                  <a:srgbClr val="000000"/>
                </a:solidFill>
              </a:defRPr>
            </a:lvl1pPr>
            <a:lvl2pPr lvl="1" algn="l" rtl="0">
              <a:lnSpc>
                <a:spcPct val="100000"/>
              </a:lnSpc>
              <a:spcBef>
                <a:spcPts val="0"/>
              </a:spcBef>
              <a:spcAft>
                <a:spcPts val="0"/>
              </a:spcAft>
              <a:buClr>
                <a:srgbClr val="000000"/>
              </a:buClr>
              <a:buSzPts val="3600"/>
              <a:buNone/>
              <a:defRPr sz="3600" b="1">
                <a:solidFill>
                  <a:srgbClr val="000000"/>
                </a:solidFill>
              </a:defRPr>
            </a:lvl2pPr>
            <a:lvl3pPr lvl="2" algn="l" rtl="0">
              <a:lnSpc>
                <a:spcPct val="100000"/>
              </a:lnSpc>
              <a:spcBef>
                <a:spcPts val="0"/>
              </a:spcBef>
              <a:spcAft>
                <a:spcPts val="0"/>
              </a:spcAft>
              <a:buClr>
                <a:srgbClr val="000000"/>
              </a:buClr>
              <a:buSzPts val="3600"/>
              <a:buNone/>
              <a:defRPr sz="3600" b="1">
                <a:solidFill>
                  <a:srgbClr val="000000"/>
                </a:solidFill>
              </a:defRPr>
            </a:lvl3pPr>
            <a:lvl4pPr lvl="3" algn="l" rtl="0">
              <a:lnSpc>
                <a:spcPct val="100000"/>
              </a:lnSpc>
              <a:spcBef>
                <a:spcPts val="0"/>
              </a:spcBef>
              <a:spcAft>
                <a:spcPts val="0"/>
              </a:spcAft>
              <a:buClr>
                <a:srgbClr val="000000"/>
              </a:buClr>
              <a:buSzPts val="3600"/>
              <a:buNone/>
              <a:defRPr sz="3600" b="1">
                <a:solidFill>
                  <a:srgbClr val="000000"/>
                </a:solidFill>
              </a:defRPr>
            </a:lvl4pPr>
            <a:lvl5pPr lvl="4" algn="l" rtl="0">
              <a:lnSpc>
                <a:spcPct val="100000"/>
              </a:lnSpc>
              <a:spcBef>
                <a:spcPts val="0"/>
              </a:spcBef>
              <a:spcAft>
                <a:spcPts val="0"/>
              </a:spcAft>
              <a:buClr>
                <a:srgbClr val="000000"/>
              </a:buClr>
              <a:buSzPts val="3600"/>
              <a:buNone/>
              <a:defRPr sz="3600" b="1">
                <a:solidFill>
                  <a:srgbClr val="000000"/>
                </a:solidFill>
              </a:defRPr>
            </a:lvl5pPr>
            <a:lvl6pPr lvl="5" algn="l" rtl="0">
              <a:lnSpc>
                <a:spcPct val="100000"/>
              </a:lnSpc>
              <a:spcBef>
                <a:spcPts val="0"/>
              </a:spcBef>
              <a:spcAft>
                <a:spcPts val="0"/>
              </a:spcAft>
              <a:buClr>
                <a:srgbClr val="000000"/>
              </a:buClr>
              <a:buSzPts val="3600"/>
              <a:buNone/>
              <a:defRPr sz="3600" b="1">
                <a:solidFill>
                  <a:srgbClr val="000000"/>
                </a:solidFill>
              </a:defRPr>
            </a:lvl6pPr>
            <a:lvl7pPr lvl="6" algn="l" rtl="0">
              <a:lnSpc>
                <a:spcPct val="100000"/>
              </a:lnSpc>
              <a:spcBef>
                <a:spcPts val="0"/>
              </a:spcBef>
              <a:spcAft>
                <a:spcPts val="0"/>
              </a:spcAft>
              <a:buClr>
                <a:srgbClr val="000000"/>
              </a:buClr>
              <a:buSzPts val="3600"/>
              <a:buNone/>
              <a:defRPr sz="3600" b="1">
                <a:solidFill>
                  <a:srgbClr val="000000"/>
                </a:solidFill>
              </a:defRPr>
            </a:lvl7pPr>
            <a:lvl8pPr lvl="7" algn="l" rtl="0">
              <a:lnSpc>
                <a:spcPct val="100000"/>
              </a:lnSpc>
              <a:spcBef>
                <a:spcPts val="0"/>
              </a:spcBef>
              <a:spcAft>
                <a:spcPts val="0"/>
              </a:spcAft>
              <a:buClr>
                <a:srgbClr val="000000"/>
              </a:buClr>
              <a:buSzPts val="3600"/>
              <a:buNone/>
              <a:defRPr sz="3600" b="1">
                <a:solidFill>
                  <a:srgbClr val="000000"/>
                </a:solidFill>
              </a:defRPr>
            </a:lvl8pPr>
            <a:lvl9pPr lvl="8" algn="l" rtl="0">
              <a:lnSpc>
                <a:spcPct val="100000"/>
              </a:lnSpc>
              <a:spcBef>
                <a:spcPts val="0"/>
              </a:spcBef>
              <a:spcAft>
                <a:spcPts val="0"/>
              </a:spcAft>
              <a:buClr>
                <a:srgbClr val="000000"/>
              </a:buClr>
              <a:buSzPts val="3600"/>
              <a:buNone/>
              <a:defRPr sz="3600" b="1">
                <a:solidFill>
                  <a:srgbClr val="000000"/>
                </a:solidFill>
              </a:defRPr>
            </a:lvl9pPr>
          </a:lstStyle>
          <a:p>
            <a:endParaRPr/>
          </a:p>
        </p:txBody>
      </p:sp>
      <p:sp>
        <p:nvSpPr>
          <p:cNvPr id="187" name="Google Shape;187;p14"/>
          <p:cNvSpPr txBox="1">
            <a:spLocks noGrp="1"/>
          </p:cNvSpPr>
          <p:nvPr>
            <p:ph type="body" idx="1"/>
          </p:nvPr>
        </p:nvSpPr>
        <p:spPr>
          <a:xfrm>
            <a:off x="1002900" y="2535725"/>
            <a:ext cx="7138200" cy="1741500"/>
          </a:xfrm>
          <a:prstGeom prst="rect">
            <a:avLst/>
          </a:prstGeom>
          <a:noFill/>
        </p:spPr>
        <p:txBody>
          <a:bodyPr spcFirstLastPara="1" wrap="square" lIns="91425" tIns="91425" rIns="91425" bIns="91425" anchor="t" anchorCtr="0"/>
          <a:lstStyle>
            <a:lvl1pPr marL="457200" lvl="0" indent="-317500" algn="ctr" rtl="0">
              <a:lnSpc>
                <a:spcPct val="115000"/>
              </a:lnSpc>
              <a:spcBef>
                <a:spcPts val="0"/>
              </a:spcBef>
              <a:spcAft>
                <a:spcPts val="0"/>
              </a:spcAft>
              <a:buClr>
                <a:srgbClr val="666666"/>
              </a:buClr>
              <a:buSzPts val="1400"/>
              <a:buChar char="●"/>
              <a:defRPr sz="1400">
                <a:solidFill>
                  <a:srgbClr val="666666"/>
                </a:solidFill>
              </a:defRPr>
            </a:lvl1pPr>
            <a:lvl2pPr marL="914400" lvl="1" indent="-304800" algn="ctr" rtl="0">
              <a:lnSpc>
                <a:spcPct val="115000"/>
              </a:lnSpc>
              <a:spcBef>
                <a:spcPts val="1600"/>
              </a:spcBef>
              <a:spcAft>
                <a:spcPts val="0"/>
              </a:spcAft>
              <a:buClr>
                <a:srgbClr val="666666"/>
              </a:buClr>
              <a:buSzPts val="1200"/>
              <a:buChar char="○"/>
              <a:defRPr sz="1200">
                <a:solidFill>
                  <a:srgbClr val="666666"/>
                </a:solidFill>
              </a:defRPr>
            </a:lvl2pPr>
            <a:lvl3pPr marL="1371600" lvl="2" indent="-304800" algn="ctr" rtl="0">
              <a:lnSpc>
                <a:spcPct val="115000"/>
              </a:lnSpc>
              <a:spcBef>
                <a:spcPts val="1600"/>
              </a:spcBef>
              <a:spcAft>
                <a:spcPts val="0"/>
              </a:spcAft>
              <a:buClr>
                <a:srgbClr val="666666"/>
              </a:buClr>
              <a:buSzPts val="1200"/>
              <a:buChar char="■"/>
              <a:defRPr sz="1200">
                <a:solidFill>
                  <a:srgbClr val="666666"/>
                </a:solidFill>
              </a:defRPr>
            </a:lvl3pPr>
            <a:lvl4pPr marL="1828800" lvl="3" indent="-304800" algn="ctr" rtl="0">
              <a:lnSpc>
                <a:spcPct val="115000"/>
              </a:lnSpc>
              <a:spcBef>
                <a:spcPts val="1600"/>
              </a:spcBef>
              <a:spcAft>
                <a:spcPts val="0"/>
              </a:spcAft>
              <a:buClr>
                <a:srgbClr val="666666"/>
              </a:buClr>
              <a:buSzPts val="1200"/>
              <a:buChar char="●"/>
              <a:defRPr sz="1200">
                <a:solidFill>
                  <a:srgbClr val="666666"/>
                </a:solidFill>
              </a:defRPr>
            </a:lvl4pPr>
            <a:lvl5pPr marL="2286000" lvl="4" indent="-304800" algn="ctr" rtl="0">
              <a:lnSpc>
                <a:spcPct val="115000"/>
              </a:lnSpc>
              <a:spcBef>
                <a:spcPts val="1600"/>
              </a:spcBef>
              <a:spcAft>
                <a:spcPts val="0"/>
              </a:spcAft>
              <a:buClr>
                <a:srgbClr val="666666"/>
              </a:buClr>
              <a:buSzPts val="1200"/>
              <a:buChar char="○"/>
              <a:defRPr sz="1200">
                <a:solidFill>
                  <a:srgbClr val="666666"/>
                </a:solidFill>
              </a:defRPr>
            </a:lvl5pPr>
            <a:lvl6pPr marL="2743200" lvl="5" indent="-304800" algn="ctr" rtl="0">
              <a:lnSpc>
                <a:spcPct val="115000"/>
              </a:lnSpc>
              <a:spcBef>
                <a:spcPts val="1600"/>
              </a:spcBef>
              <a:spcAft>
                <a:spcPts val="0"/>
              </a:spcAft>
              <a:buClr>
                <a:srgbClr val="666666"/>
              </a:buClr>
              <a:buSzPts val="1200"/>
              <a:buChar char="■"/>
              <a:defRPr sz="1200">
                <a:solidFill>
                  <a:srgbClr val="666666"/>
                </a:solidFill>
              </a:defRPr>
            </a:lvl6pPr>
            <a:lvl7pPr marL="3200400" lvl="6" indent="-304800" algn="ctr" rtl="0">
              <a:lnSpc>
                <a:spcPct val="115000"/>
              </a:lnSpc>
              <a:spcBef>
                <a:spcPts val="1600"/>
              </a:spcBef>
              <a:spcAft>
                <a:spcPts val="0"/>
              </a:spcAft>
              <a:buClr>
                <a:srgbClr val="666666"/>
              </a:buClr>
              <a:buSzPts val="1200"/>
              <a:buChar char="●"/>
              <a:defRPr sz="1200">
                <a:solidFill>
                  <a:srgbClr val="666666"/>
                </a:solidFill>
              </a:defRPr>
            </a:lvl7pPr>
            <a:lvl8pPr marL="3657600" lvl="7" indent="-304800" algn="ctr" rtl="0">
              <a:lnSpc>
                <a:spcPct val="115000"/>
              </a:lnSpc>
              <a:spcBef>
                <a:spcPts val="1600"/>
              </a:spcBef>
              <a:spcAft>
                <a:spcPts val="0"/>
              </a:spcAft>
              <a:buClr>
                <a:srgbClr val="666666"/>
              </a:buClr>
              <a:buSzPts val="1200"/>
              <a:buChar char="○"/>
              <a:defRPr sz="1200">
                <a:solidFill>
                  <a:srgbClr val="666666"/>
                </a:solidFill>
              </a:defRPr>
            </a:lvl8pPr>
            <a:lvl9pPr marL="4114800" lvl="8" indent="-304800" algn="ctr" rtl="0">
              <a:lnSpc>
                <a:spcPct val="115000"/>
              </a:lnSpc>
              <a:spcBef>
                <a:spcPts val="1600"/>
              </a:spcBef>
              <a:spcAft>
                <a:spcPts val="1600"/>
              </a:spcAft>
              <a:buClr>
                <a:srgbClr val="666666"/>
              </a:buClr>
              <a:buSzPts val="1200"/>
              <a:buChar char="■"/>
              <a:defRPr sz="1200">
                <a:solidFill>
                  <a:srgbClr val="666666"/>
                </a:solidFill>
              </a:defRPr>
            </a:lvl9pPr>
          </a:lstStyle>
          <a:p>
            <a:endParaRPr/>
          </a:p>
        </p:txBody>
      </p:sp>
      <p:sp>
        <p:nvSpPr>
          <p:cNvPr id="188" name="Google Shape;18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rgbClr val="666666"/>
                </a:solidFill>
              </a:defRPr>
            </a:lvl1pPr>
            <a:lvl2pPr lvl="1" algn="r" rtl="0">
              <a:lnSpc>
                <a:spcPct val="100000"/>
              </a:lnSpc>
              <a:spcAft>
                <a:spcPts val="0"/>
              </a:spcAft>
              <a:buNone/>
              <a:defRPr sz="1000">
                <a:solidFill>
                  <a:srgbClr val="666666"/>
                </a:solidFill>
              </a:defRPr>
            </a:lvl2pPr>
            <a:lvl3pPr lvl="2" algn="r" rtl="0">
              <a:lnSpc>
                <a:spcPct val="100000"/>
              </a:lnSpc>
              <a:spcAft>
                <a:spcPts val="0"/>
              </a:spcAft>
              <a:buNone/>
              <a:defRPr sz="1000">
                <a:solidFill>
                  <a:srgbClr val="666666"/>
                </a:solidFill>
              </a:defRPr>
            </a:lvl3pPr>
            <a:lvl4pPr lvl="3" algn="r" rtl="0">
              <a:lnSpc>
                <a:spcPct val="100000"/>
              </a:lnSpc>
              <a:spcAft>
                <a:spcPts val="0"/>
              </a:spcAft>
              <a:buNone/>
              <a:defRPr sz="1000">
                <a:solidFill>
                  <a:srgbClr val="666666"/>
                </a:solidFill>
              </a:defRPr>
            </a:lvl4pPr>
            <a:lvl5pPr lvl="4" algn="r" rtl="0">
              <a:lnSpc>
                <a:spcPct val="100000"/>
              </a:lnSpc>
              <a:spcAft>
                <a:spcPts val="0"/>
              </a:spcAft>
              <a:buNone/>
              <a:defRPr sz="1000">
                <a:solidFill>
                  <a:srgbClr val="666666"/>
                </a:solidFill>
              </a:defRPr>
            </a:lvl5pPr>
            <a:lvl6pPr lvl="5" algn="r" rtl="0">
              <a:lnSpc>
                <a:spcPct val="100000"/>
              </a:lnSpc>
              <a:spcAft>
                <a:spcPts val="0"/>
              </a:spcAft>
              <a:buNone/>
              <a:defRPr sz="1000">
                <a:solidFill>
                  <a:srgbClr val="666666"/>
                </a:solidFill>
              </a:defRPr>
            </a:lvl6pPr>
            <a:lvl7pPr lvl="6" algn="r" rtl="0">
              <a:lnSpc>
                <a:spcPct val="100000"/>
              </a:lnSpc>
              <a:spcAft>
                <a:spcPts val="0"/>
              </a:spcAft>
              <a:buNone/>
              <a:defRPr sz="1000">
                <a:solidFill>
                  <a:srgbClr val="666666"/>
                </a:solidFill>
              </a:defRPr>
            </a:lvl7pPr>
            <a:lvl8pPr lvl="7" algn="r" rtl="0">
              <a:lnSpc>
                <a:spcPct val="100000"/>
              </a:lnSpc>
              <a:spcAft>
                <a:spcPts val="0"/>
              </a:spcAft>
              <a:buNone/>
              <a:defRPr sz="1000">
                <a:solidFill>
                  <a:srgbClr val="666666"/>
                </a:solidFill>
              </a:defRPr>
            </a:lvl8pPr>
            <a:lvl9pPr lvl="8" algn="r" rtl="0">
              <a:lnSpc>
                <a:spcPct val="100000"/>
              </a:lnSpc>
              <a:spcAft>
                <a:spcPts val="0"/>
              </a:spcAft>
              <a:buNone/>
              <a:defRPr sz="1000">
                <a:solidFill>
                  <a:srgbClr val="666666"/>
                </a:solidFil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ec.europa.eu/growth/single-market/services/services-directive/in-practice/contact_es" TargetMode="Externa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5"/>
          <p:cNvSpPr txBox="1">
            <a:spLocks noGrp="1"/>
          </p:cNvSpPr>
          <p:nvPr>
            <p:ph type="ctrTitle"/>
          </p:nvPr>
        </p:nvSpPr>
        <p:spPr>
          <a:xfrm>
            <a:off x="920675" y="2015800"/>
            <a:ext cx="3863976" cy="64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latin typeface="EB Garamond"/>
              <a:ea typeface="EB Garamond"/>
              <a:cs typeface="EB Garamond"/>
              <a:sym typeface="EB Garamond"/>
            </a:endParaRPr>
          </a:p>
          <a:p>
            <a:pPr marL="0" lvl="0" indent="0" algn="l" rtl="0">
              <a:spcBef>
                <a:spcPts val="0"/>
              </a:spcBef>
              <a:spcAft>
                <a:spcPts val="0"/>
              </a:spcAft>
              <a:buClr>
                <a:schemeClr val="dk1"/>
              </a:buClr>
              <a:buSzPts val="1100"/>
              <a:buFont typeface="Arial"/>
              <a:buNone/>
            </a:pPr>
            <a:r>
              <a:rPr lang="es" sz="2400" b="0" dirty="0">
                <a:latin typeface="Cambria"/>
                <a:ea typeface="Cambria"/>
                <a:cs typeface="Cambria"/>
                <a:sym typeface="Cambria"/>
              </a:rPr>
              <a:t>ARTCademy</a:t>
            </a:r>
            <a:endParaRPr sz="2400" b="0" dirty="0">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2400" b="0" dirty="0">
                <a:solidFill>
                  <a:srgbClr val="E06666"/>
                </a:solidFill>
                <a:latin typeface="Cambria"/>
                <a:ea typeface="Cambria"/>
                <a:cs typeface="Cambria"/>
                <a:sym typeface="Cambria"/>
              </a:rPr>
              <a:t>“Arts and Crafts Academy”</a:t>
            </a:r>
            <a:endParaRPr sz="2400" dirty="0">
              <a:solidFill>
                <a:srgbClr val="E06666"/>
              </a:solidFill>
              <a:latin typeface="Cambria"/>
              <a:ea typeface="Cambria"/>
              <a:cs typeface="Cambria"/>
              <a:sym typeface="Cambria"/>
            </a:endParaRPr>
          </a:p>
        </p:txBody>
      </p:sp>
      <p:sp>
        <p:nvSpPr>
          <p:cNvPr id="194" name="Google Shape;194;p15"/>
          <p:cNvSpPr txBox="1">
            <a:spLocks noGrp="1"/>
          </p:cNvSpPr>
          <p:nvPr>
            <p:ph type="subTitle" idx="1"/>
          </p:nvPr>
        </p:nvSpPr>
        <p:spPr>
          <a:xfrm>
            <a:off x="920675" y="2740325"/>
            <a:ext cx="4976100" cy="1528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lnSpc>
                <a:spcPct val="115000"/>
              </a:lnSpc>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dirty="0">
              <a:solidFill>
                <a:srgbClr val="595959"/>
              </a:solidFill>
              <a:latin typeface="Cambria"/>
              <a:ea typeface="Cambria"/>
              <a:cs typeface="Cambria"/>
              <a:sym typeface="Cambria"/>
            </a:endParaRPr>
          </a:p>
          <a:p>
            <a:pPr marL="0" lvl="0" indent="0" algn="l" rtl="0">
              <a:spcBef>
                <a:spcPts val="0"/>
              </a:spcBef>
              <a:spcAft>
                <a:spcPts val="0"/>
              </a:spcAft>
              <a:buNone/>
            </a:pPr>
            <a:endParaRPr sz="1600" dirty="0">
              <a:solidFill>
                <a:srgbClr val="595959"/>
              </a:solidFill>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solidFill>
                <a:srgbClr val="595959"/>
              </a:solidFill>
            </a:endParaRPr>
          </a:p>
          <a:p>
            <a:pPr marL="0" lvl="0" indent="0" algn="l" rtl="0">
              <a:lnSpc>
                <a:spcPct val="115000"/>
              </a:lnSpc>
              <a:spcBef>
                <a:spcPts val="0"/>
              </a:spcBef>
              <a:spcAft>
                <a:spcPts val="0"/>
              </a:spcAft>
              <a:buNone/>
            </a:pPr>
            <a:endParaRPr dirty="0">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dirty="0">
              <a:latin typeface="Cambria"/>
              <a:ea typeface="Cambria"/>
              <a:cs typeface="Cambria"/>
              <a:sym typeface="Cambria"/>
            </a:endParaRPr>
          </a:p>
          <a:p>
            <a:pPr marL="0" lvl="0" indent="0" algn="l" rtl="0">
              <a:spcBef>
                <a:spcPts val="0"/>
              </a:spcBef>
              <a:spcAft>
                <a:spcPts val="0"/>
              </a:spcAft>
              <a:buNone/>
            </a:pPr>
            <a:endParaRPr dirty="0">
              <a:latin typeface="Cambria"/>
              <a:ea typeface="Cambria"/>
              <a:cs typeface="Cambria"/>
              <a:sym typeface="Cambria"/>
            </a:endParaRPr>
          </a:p>
          <a:p>
            <a:pPr marL="0" lvl="0" indent="0" algn="l" rtl="0">
              <a:spcBef>
                <a:spcPts val="0"/>
              </a:spcBef>
              <a:spcAft>
                <a:spcPts val="0"/>
              </a:spcAft>
              <a:buNone/>
            </a:pPr>
            <a:endParaRPr sz="1600" dirty="0">
              <a:latin typeface="EB Garamond Medium"/>
              <a:ea typeface="EB Garamond Medium"/>
              <a:cs typeface="EB Garamond Medium"/>
              <a:sym typeface="EB Garamond Medium"/>
            </a:endParaRPr>
          </a:p>
          <a:p>
            <a:pPr marL="0" lvl="0" indent="0" algn="l" rtl="0">
              <a:spcBef>
                <a:spcPts val="0"/>
              </a:spcBef>
              <a:spcAft>
                <a:spcPts val="0"/>
              </a:spcAft>
              <a:buNone/>
            </a:pPr>
            <a:endParaRPr sz="1200" dirty="0"/>
          </a:p>
        </p:txBody>
      </p:sp>
      <p:sp>
        <p:nvSpPr>
          <p:cNvPr id="2" name="Rectángulo 1">
            <a:extLst>
              <a:ext uri="{FF2B5EF4-FFF2-40B4-BE49-F238E27FC236}">
                <a16:creationId xmlns:a16="http://schemas.microsoft.com/office/drawing/2014/main" id="{36F06DE5-45FC-444B-8859-B68E60C3FBBD}"/>
              </a:ext>
            </a:extLst>
          </p:cNvPr>
          <p:cNvSpPr/>
          <p:nvPr/>
        </p:nvSpPr>
        <p:spPr>
          <a:xfrm>
            <a:off x="1529012" y="3504425"/>
            <a:ext cx="4325223" cy="677108"/>
          </a:xfrm>
          <a:prstGeom prst="rect">
            <a:avLst/>
          </a:prstGeom>
        </p:spPr>
        <p:txBody>
          <a:bodyPr wrap="none">
            <a:spAutoFit/>
          </a:bodyPr>
          <a:lstStyle/>
          <a:p>
            <a:r>
              <a:rPr lang="es-ES" sz="2400" dirty="0">
                <a:solidFill>
                  <a:srgbClr val="E06666"/>
                </a:solidFill>
                <a:latin typeface="Cambria"/>
              </a:rPr>
              <a:t>ART-herramientas de inicio</a:t>
            </a:r>
          </a:p>
          <a:p>
            <a:r>
              <a:rPr lang="es-ES" dirty="0"/>
              <a:t> </a:t>
            </a:r>
            <a:r>
              <a:rPr lang="en-US" dirty="0">
                <a:solidFill>
                  <a:srgbClr val="E06666"/>
                </a:solidFill>
                <a:latin typeface="Cambria"/>
                <a:ea typeface="Cambria"/>
                <a:cs typeface="Cambria"/>
                <a:sym typeface="Cambria"/>
              </a:rPr>
              <a:t>REQUISITOS LEGALES PARA CREAR UNA EMPRESA</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818872"/>
            <a:ext cx="8881289" cy="3199434"/>
          </a:xfrm>
        </p:spPr>
        <p:txBody>
          <a:bodyPr/>
          <a:lstStyle/>
          <a:p>
            <a:pPr marL="114300" indent="0" algn="just">
              <a:buNone/>
            </a:pPr>
            <a:r>
              <a:rPr lang="es-ES" b="1" dirty="0"/>
              <a:t>4. Sociedad de responsabilidad limitada</a:t>
            </a:r>
          </a:p>
          <a:p>
            <a:pPr marL="114300" indent="0" algn="just">
              <a:buNone/>
            </a:pPr>
            <a:endParaRPr lang="es-ES" b="1" dirty="0"/>
          </a:p>
          <a:p>
            <a:pPr marL="114300" indent="0" algn="just">
              <a:buNone/>
            </a:pPr>
            <a:r>
              <a:rPr lang="es-ES" dirty="0"/>
              <a:t>Las compañías de responsabilidad limitada. Son formas híbridas de negocios que tienen características tanto de una corporación como de una sociedad. Una SL no está incorporada; por lo tanto, no se considera una corporación.</a:t>
            </a:r>
          </a:p>
          <a:p>
            <a:pPr marL="114300" indent="0" algn="just">
              <a:buNone/>
            </a:pPr>
            <a:r>
              <a:rPr lang="es-ES" dirty="0"/>
              <a:t>No obstante, los propietarios disfrutan de responsabilidad limitada como en una corporación. Una SL puede optar por pagar impuestos como una empresa unipersonal, una sociedad o una corporación.</a:t>
            </a:r>
          </a:p>
          <a:p>
            <a:pPr marL="114300" indent="0" algn="just">
              <a:buNone/>
            </a:pPr>
            <a:endParaRPr lang="es-ES" b="1" dirty="0"/>
          </a:p>
          <a:p>
            <a:pPr marL="114300" indent="0" algn="just">
              <a:buNone/>
            </a:pPr>
            <a:r>
              <a:rPr lang="es-ES" b="1" dirty="0"/>
              <a:t>5. Cooperativa</a:t>
            </a:r>
          </a:p>
          <a:p>
            <a:pPr marL="114300" indent="0" algn="just">
              <a:buNone/>
            </a:pPr>
            <a:r>
              <a:rPr lang="es-ES" dirty="0"/>
              <a:t>Una cooperativa es una organización comercial propiedad de un grupo de individuos y se opera para su beneficio mutuo. Las personas que forman el grupo se llaman miembros. Las cooperativas pueden ser incorporadas o no incorporadas.</a:t>
            </a:r>
          </a:p>
          <a:p>
            <a:pPr marL="114300" indent="0" algn="just">
              <a:buNone/>
            </a:pPr>
            <a:r>
              <a:rPr lang="es-ES" dirty="0"/>
              <a:t>Algunos ejemplos de cooperativas son: cooperativas de agua y electricidad (servicios públicos), cooperativas bancarias, cooperativas de crédito y cooperativas de vivienda.</a:t>
            </a:r>
          </a:p>
          <a:p>
            <a:pPr marL="114300" indent="0" algn="just">
              <a:buNone/>
            </a:pPr>
            <a:endParaRPr lang="es-ES" dirty="0"/>
          </a:p>
        </p:txBody>
      </p:sp>
      <p:sp>
        <p:nvSpPr>
          <p:cNvPr id="4" name="3 CuadroTexto"/>
          <p:cNvSpPr txBox="1"/>
          <p:nvPr/>
        </p:nvSpPr>
        <p:spPr>
          <a:xfrm>
            <a:off x="333838" y="239709"/>
            <a:ext cx="2911167" cy="307777"/>
          </a:xfrm>
          <a:prstGeom prst="rect">
            <a:avLst/>
          </a:prstGeom>
          <a:noFill/>
        </p:spPr>
        <p:txBody>
          <a:bodyPr wrap="square" rtlCol="0">
            <a:spAutoFit/>
          </a:bodyPr>
          <a:lstStyle/>
          <a:p>
            <a:r>
              <a:rPr lang="es-ES" dirty="0"/>
              <a:t>Unidad 2. FORMAS LEGALES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862640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s-ES" sz="3600" b="0" dirty="0">
                <a:solidFill>
                  <a:srgbClr val="F24F4F"/>
                </a:solidFill>
                <a:latin typeface="Cambria" panose="02040503050406030204" pitchFamily="18" charset="0"/>
              </a:rPr>
              <a:t>UNIDAD 3. VENTAJAS Y DESVENTAJAS</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835904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Ventajas y desventajas</a:t>
            </a:r>
          </a:p>
        </p:txBody>
      </p:sp>
      <p:sp>
        <p:nvSpPr>
          <p:cNvPr id="3" name="2 Marcador de texto"/>
          <p:cNvSpPr>
            <a:spLocks noGrp="1"/>
          </p:cNvSpPr>
          <p:nvPr>
            <p:ph type="body" idx="1"/>
          </p:nvPr>
        </p:nvSpPr>
        <p:spPr>
          <a:xfrm>
            <a:off x="98612" y="1201434"/>
            <a:ext cx="8881289" cy="3281356"/>
          </a:xfrm>
        </p:spPr>
        <p:txBody>
          <a:bodyPr/>
          <a:lstStyle/>
          <a:p>
            <a:pPr marL="114300" indent="0" algn="l">
              <a:buNone/>
            </a:pPr>
            <a:endParaRPr lang="es-ES" dirty="0"/>
          </a:p>
          <a:p>
            <a:pPr marL="114300" indent="0" algn="just">
              <a:buNone/>
            </a:pPr>
            <a:r>
              <a:rPr lang="es-ES" dirty="0"/>
              <a:t>Ser empresario supone grandes ventajas como las que enumeramos seguidamente, y a la vez es importante analizar las implicaciones de tipo personal que puede suponerle a una persona, o grupo de personas, desarrollar un proyecto empresarial, así como los inconvenientes que comparativamente con otras dedicaciones profesionales pueden presentarse.</a:t>
            </a:r>
          </a:p>
          <a:p>
            <a:pPr marL="114300" indent="0" algn="just">
              <a:buNone/>
            </a:pPr>
            <a:r>
              <a:rPr lang="es-ES" dirty="0"/>
              <a:t>Entre las ventajas que podemos destacar están las siguientes:</a:t>
            </a:r>
          </a:p>
          <a:p>
            <a:pPr marL="114300" indent="0" algn="just">
              <a:buNone/>
            </a:pPr>
            <a:r>
              <a:rPr lang="es-ES" dirty="0"/>
              <a:t>1. Disfrutar de la satisfacción de ser uno su propio jefe, con la facultad de hacer las cosas de la manera que uno desea.</a:t>
            </a:r>
          </a:p>
          <a:p>
            <a:pPr marL="114300" indent="0" algn="just">
              <a:buNone/>
            </a:pPr>
            <a:r>
              <a:rPr lang="es-ES" dirty="0"/>
              <a:t>2. Se crea trabajo para otros, en pro de la mejora de la localidad y comarca, lo cual produce satisfacción a nivel personal y profesional.</a:t>
            </a:r>
          </a:p>
          <a:p>
            <a:pPr marL="114300" indent="0" algn="just">
              <a:buNone/>
            </a:pPr>
            <a:r>
              <a:rPr lang="es-ES" dirty="0"/>
              <a:t>3. En la actualidad, la figura del empresario va ganando prestigio, respeto y admiración social de manera creciente, lo que también recompensa desde un punto de vista social.</a:t>
            </a:r>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Unidad 3. VENTAJAS Y DESVENTAJAS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802808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818872"/>
            <a:ext cx="8881289" cy="3485916"/>
          </a:xfrm>
        </p:spPr>
        <p:txBody>
          <a:bodyPr/>
          <a:lstStyle/>
          <a:p>
            <a:pPr marL="114300" indent="0" algn="just">
              <a:buNone/>
            </a:pPr>
            <a:endParaRPr lang="es-ES" dirty="0"/>
          </a:p>
          <a:p>
            <a:pPr marL="114300" indent="0" algn="just">
              <a:buNone/>
            </a:pPr>
            <a:endParaRPr lang="es-ES" dirty="0"/>
          </a:p>
          <a:p>
            <a:pPr marL="114300" indent="0" algn="just">
              <a:buNone/>
            </a:pPr>
            <a:r>
              <a:rPr lang="es-ES" dirty="0"/>
              <a:t>4. Como empresario se puede colaborar en eventos con la comunidad, lo cual produce satisfacción personal.</a:t>
            </a:r>
          </a:p>
          <a:p>
            <a:pPr marL="114300" indent="0" algn="just">
              <a:buNone/>
            </a:pPr>
            <a:r>
              <a:rPr lang="es-ES" dirty="0"/>
              <a:t>5. Se plasma una iniciativa propia y se estimula el reto personal.</a:t>
            </a:r>
          </a:p>
          <a:p>
            <a:pPr marL="114300" indent="0" algn="just">
              <a:buNone/>
            </a:pPr>
            <a:r>
              <a:rPr lang="es-ES" dirty="0"/>
              <a:t>6. Es una alternativa al empleo por cuenta ajena, y a la vez se trabaja para uno mismo.</a:t>
            </a:r>
          </a:p>
          <a:p>
            <a:pPr marL="114300" indent="0" algn="just">
              <a:buNone/>
            </a:pPr>
            <a:r>
              <a:rPr lang="es-ES" dirty="0"/>
              <a:t>7. Se puede hacer realidad un sueño, proyecto o idea propia.</a:t>
            </a:r>
          </a:p>
          <a:p>
            <a:pPr marL="114300" indent="0" algn="just">
              <a:buNone/>
            </a:pPr>
            <a:r>
              <a:rPr lang="es-ES" dirty="0"/>
              <a:t>8. Aprendizaje y conocimiento diario en "la jungla del mercado".</a:t>
            </a:r>
          </a:p>
          <a:p>
            <a:pPr marL="114300" indent="0" algn="just">
              <a:buNone/>
            </a:pPr>
            <a:r>
              <a:rPr lang="es-ES" dirty="0"/>
              <a:t>9. Aumentar el círculo de relaciones y nuevas amistades del entorno empresarial.</a:t>
            </a:r>
          </a:p>
          <a:p>
            <a:pPr marL="114300" indent="0" algn="just">
              <a:buNone/>
            </a:pPr>
            <a:r>
              <a:rPr lang="es-ES" dirty="0"/>
              <a:t>10. Se pueden obtener recompensas a largo plazo, contribuyendo a asegurar el propio futuro, constituyendo un fondo de ahorro para el retiro o vendiendo el negocio en el momento adecuado en que se obtengan plusvalías.</a:t>
            </a:r>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Unidad 3. VENTAJAS Y DESVENTAJAS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56276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818872"/>
            <a:ext cx="8881289" cy="3485916"/>
          </a:xfrm>
        </p:spPr>
        <p:txBody>
          <a:bodyPr/>
          <a:lstStyle/>
          <a:p>
            <a:pPr marL="114300" indent="0" algn="just">
              <a:buNone/>
            </a:pPr>
            <a:endParaRPr lang="es-ES" dirty="0"/>
          </a:p>
          <a:p>
            <a:pPr marL="114300" indent="0" algn="just">
              <a:buNone/>
            </a:pPr>
            <a:r>
              <a:rPr lang="es-ES" dirty="0"/>
              <a:t>Por contra, en todo proyecto de creación de empresa se presentan inconvenientes, los cuales debemos aprender a enfrentar y asumir con responsabilidad. Entre ellos, enumeramos algunos de los más significativos para la buena marcha del negocio:</a:t>
            </a:r>
          </a:p>
          <a:p>
            <a:pPr marL="114300" indent="0" algn="just">
              <a:buNone/>
            </a:pPr>
            <a:endParaRPr lang="es-ES" dirty="0"/>
          </a:p>
          <a:p>
            <a:pPr marL="114300" indent="0" algn="just">
              <a:buNone/>
            </a:pPr>
            <a:r>
              <a:rPr lang="es-ES" dirty="0"/>
              <a:t>1. Dedicación total al negocio y a los clientes.</a:t>
            </a:r>
          </a:p>
          <a:p>
            <a:pPr marL="114300" indent="0" algn="just">
              <a:buNone/>
            </a:pPr>
            <a:r>
              <a:rPr lang="es-ES" dirty="0"/>
              <a:t>2. El alcance de las operaciones se ve limitado por los recursos de que se dispone o se ha podido captar y, a veces, esto causa frustración.</a:t>
            </a:r>
          </a:p>
          <a:p>
            <a:pPr marL="114300" indent="0" algn="just">
              <a:buNone/>
            </a:pPr>
            <a:r>
              <a:rPr lang="es-ES" dirty="0"/>
              <a:t>3. Se trabaja muchas horas e intensamente.</a:t>
            </a:r>
          </a:p>
          <a:p>
            <a:pPr marL="114300" indent="0" algn="just">
              <a:buNone/>
            </a:pPr>
            <a:r>
              <a:rPr lang="es-ES" dirty="0"/>
              <a:t>4. Nunca tendrás el nivel de seguridad de un asalariado, así como un limitado grado de estrés como pueda tener comparativamente un trabajador por cuenta ajena.</a:t>
            </a:r>
          </a:p>
          <a:p>
            <a:pPr marL="114300" indent="0" algn="just">
              <a:buNone/>
            </a:pPr>
            <a:r>
              <a:rPr lang="es-ES" dirty="0"/>
              <a:t>5. Especialmente se soporta la incertidumbre sobre la marcha del negocio creado y el riesgo económico-financiero derivado.</a:t>
            </a:r>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Unidad 3. VENTAJAS Y DESVENTAJAS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4429509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s-ES" sz="3600" b="0" dirty="0">
                <a:solidFill>
                  <a:srgbClr val="F24F4F"/>
                </a:solidFill>
                <a:latin typeface="Cambria" panose="02040503050406030204" pitchFamily="18" charset="0"/>
              </a:rPr>
              <a:t>UNIDAD 4. </a:t>
            </a:r>
            <a:r>
              <a:rPr lang="es-ES" b="0" dirty="0">
                <a:solidFill>
                  <a:srgbClr val="F24F4F"/>
                </a:solidFill>
                <a:latin typeface="Cambria" panose="02040503050406030204" pitchFamily="18" charset="0"/>
              </a:rPr>
              <a:t>PROCEDIMIENTOS LEGALES</a:t>
            </a:r>
            <a:endParaRPr lang="es-ES" sz="3600" b="0" dirty="0">
              <a:solidFill>
                <a:srgbClr val="F24F4F"/>
              </a:solidFill>
              <a:latin typeface="Cambria" panose="02040503050406030204" pitchFamily="18" charset="0"/>
            </a:endParaRP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584439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Procedimientos legales</a:t>
            </a:r>
          </a:p>
        </p:txBody>
      </p:sp>
      <p:sp>
        <p:nvSpPr>
          <p:cNvPr id="3" name="2 Marcador de texto"/>
          <p:cNvSpPr>
            <a:spLocks noGrp="1"/>
          </p:cNvSpPr>
          <p:nvPr>
            <p:ph type="body" idx="1"/>
          </p:nvPr>
        </p:nvSpPr>
        <p:spPr>
          <a:xfrm>
            <a:off x="98612" y="1201434"/>
            <a:ext cx="8881289" cy="3103354"/>
          </a:xfrm>
        </p:spPr>
        <p:txBody>
          <a:bodyPr/>
          <a:lstStyle/>
          <a:p>
            <a:pPr marL="114300" indent="0" algn="just">
              <a:buNone/>
            </a:pPr>
            <a:r>
              <a:rPr lang="es-ES" dirty="0"/>
              <a:t>Comenzar su propio negocio es emocionante y desafiante. Después de hacer su investigación, escribir un plan de negocio o hoja de ruta, y decidir sobre una estructura comercial, querrá considerar los otros requisitos legales involucrados para que su negocio funcione con todas las licencias y permisos requeridos.</a:t>
            </a:r>
          </a:p>
          <a:p>
            <a:pPr marL="114300" indent="0" algn="just">
              <a:buNone/>
            </a:pPr>
            <a:r>
              <a:rPr lang="es-ES" dirty="0"/>
              <a:t>Aquí hay dos requisitos legales importantes para revisar y comprender antes de lanzar su pequeña empresa.</a:t>
            </a:r>
          </a:p>
          <a:p>
            <a:pPr marL="114300" indent="0" algn="just">
              <a:buNone/>
            </a:pPr>
            <a:endParaRPr lang="es-ES" dirty="0"/>
          </a:p>
          <a:p>
            <a:pPr indent="-342900" algn="just">
              <a:buAutoNum type="arabicPeriod"/>
            </a:pPr>
            <a:r>
              <a:rPr lang="es-ES" dirty="0"/>
              <a:t>Registro de nombre comercial</a:t>
            </a:r>
          </a:p>
          <a:p>
            <a:pPr marL="114300" indent="0" algn="just">
              <a:buNone/>
            </a:pPr>
            <a:endParaRPr lang="es-ES" dirty="0"/>
          </a:p>
          <a:p>
            <a:pPr marL="114300" indent="0" algn="just">
              <a:buNone/>
            </a:pPr>
            <a:r>
              <a:rPr lang="es-ES" dirty="0"/>
              <a:t>Para registrar su nombre comercial, es probable que registre un "</a:t>
            </a:r>
            <a:r>
              <a:rPr lang="es-ES" dirty="0" err="1"/>
              <a:t>Doing</a:t>
            </a:r>
            <a:r>
              <a:rPr lang="es-ES" dirty="0"/>
              <a:t> Business As" (DBA) o un "Nombre comercial ficticio" (FBN). Este proceso le permite a su gobierno estatal o local saber el nombre con el que opera su negocio. Este registro no proporciona protección de marca registrada, pero le permite crear y usar el nombre que desee para fines de marca sin tener que incorporarlo.</a:t>
            </a:r>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Unidad 4. PROCEDIMIENTOS LEGALES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486947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just">
              <a:buNone/>
            </a:pPr>
            <a:r>
              <a:rPr lang="es-ES" dirty="0"/>
              <a:t>2. Compruebe qué licencias, permisos y registros necesita su empresa.</a:t>
            </a:r>
          </a:p>
          <a:p>
            <a:pPr marL="114300" indent="0" algn="just">
              <a:buNone/>
            </a:pPr>
            <a:endParaRPr lang="es-ES" dirty="0"/>
          </a:p>
          <a:p>
            <a:pPr marL="114300" indent="0" algn="just">
              <a:buNone/>
            </a:pPr>
            <a:r>
              <a:rPr lang="es-ES" dirty="0"/>
              <a:t>Dependiendo de su tipo de negocio y de su ubicación, es posible que necesite licencias y permisos comerciales específicos de su país, estado, condado o ciudad. Las licencias, permisos y registros vienen en muchas variaciones. Los ejemplos incluyen licencias de negocios locales, permisos de construcción, permisos relacionados con la seguridad de la salud, permisos para negocios en el hogar, permisos de incendio, permisos relacionados con la industria (como administrar una práctica legal, hospitalidad, construcción o negocios de fabricación), licencias de licor y más.</a:t>
            </a:r>
          </a:p>
          <a:p>
            <a:pPr marL="114300" indent="0" algn="just">
              <a:buNone/>
            </a:pPr>
            <a:r>
              <a:rPr lang="es-ES" dirty="0"/>
              <a:t>Las posibilidades son muchas, así que asegúrese de hacer una investigación exhaustiva, tal vez con la ayuda de su abogado, sobre lo que necesita para cumplir con la ley en su área. La agencia de licencias comerciales de su ciudad o condado también es un buen lugar para comenzar.</a:t>
            </a:r>
          </a:p>
          <a:p>
            <a:pPr marL="114300" indent="0" algn="just">
              <a:buNone/>
            </a:pPr>
            <a:endParaRPr lang="es-ES" dirty="0"/>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Unidad 4. PROCEDIMIENTOS LEGALES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7258489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201434"/>
            <a:ext cx="8881289" cy="3103354"/>
          </a:xfrm>
        </p:spPr>
        <p:txBody>
          <a:bodyPr/>
          <a:lstStyle/>
          <a:p>
            <a:pPr marL="114300" indent="0" algn="just">
              <a:buNone/>
            </a:pPr>
            <a:r>
              <a:rPr lang="es-ES" dirty="0"/>
              <a:t>En el siguiente enlace puede encontrar todos los trámites en función del país de la UE</a:t>
            </a:r>
          </a:p>
          <a:p>
            <a:pPr marL="114300" indent="0" algn="just">
              <a:buNone/>
            </a:pPr>
            <a:endParaRPr lang="es-ES" dirty="0"/>
          </a:p>
          <a:p>
            <a:pPr marL="114300" indent="0" algn="just">
              <a:buNone/>
            </a:pPr>
            <a:endParaRPr lang="es-ES" dirty="0"/>
          </a:p>
          <a:p>
            <a:pPr marL="114300" indent="0" algn="just">
              <a:buNone/>
            </a:pPr>
            <a:r>
              <a:rPr lang="es-ES" dirty="0">
                <a:hlinkClick r:id="rId2"/>
              </a:rPr>
              <a:t>https://ec.europa.eu/growth/single-market/services/services-directive/in-practice/contact_es</a:t>
            </a:r>
            <a:r>
              <a:rPr lang="es-ES" dirty="0"/>
              <a:t> </a:t>
            </a:r>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Unidad 4. PROCEDIMIENTOS LEGALES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456493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584712"/>
            <a:ext cx="7138200" cy="1263600"/>
          </a:xfrm>
        </p:spPr>
        <p:txBody>
          <a:bodyPr/>
          <a:lstStyle/>
          <a:p>
            <a:r>
              <a:rPr lang="es-ES" sz="3600" b="0" dirty="0">
                <a:solidFill>
                  <a:srgbClr val="F24F4F"/>
                </a:solidFill>
                <a:latin typeface="Cambria" panose="02040503050406030204" pitchFamily="18" charset="0"/>
              </a:rPr>
              <a:t>UNIDAD 5. AUTOEMPLEO EN EUROPA</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671761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pic>
        <p:nvPicPr>
          <p:cNvPr id="441" name="Google Shape;441;p31"/>
          <p:cNvPicPr preferRelativeResize="0"/>
          <p:nvPr/>
        </p:nvPicPr>
        <p:blipFill>
          <a:blip r:embed="rId3">
            <a:alphaModFix/>
          </a:blip>
          <a:stretch>
            <a:fillRect/>
          </a:stretch>
        </p:blipFill>
        <p:spPr>
          <a:xfrm>
            <a:off x="5208950" y="-12"/>
            <a:ext cx="1715527" cy="815400"/>
          </a:xfrm>
          <a:prstGeom prst="rect">
            <a:avLst/>
          </a:prstGeom>
          <a:noFill/>
          <a:ln>
            <a:noFill/>
          </a:ln>
        </p:spPr>
      </p:pic>
      <p:pic>
        <p:nvPicPr>
          <p:cNvPr id="442" name="Google Shape;442;p31"/>
          <p:cNvPicPr preferRelativeResize="0"/>
          <p:nvPr/>
        </p:nvPicPr>
        <p:blipFill>
          <a:blip r:embed="rId4">
            <a:alphaModFix/>
          </a:blip>
          <a:stretch>
            <a:fillRect/>
          </a:stretch>
        </p:blipFill>
        <p:spPr>
          <a:xfrm>
            <a:off x="7065975" y="133125"/>
            <a:ext cx="1913926" cy="416680"/>
          </a:xfrm>
          <a:prstGeom prst="rect">
            <a:avLst/>
          </a:prstGeom>
          <a:noFill/>
          <a:ln>
            <a:noFill/>
          </a:ln>
        </p:spPr>
      </p:pic>
      <p:sp>
        <p:nvSpPr>
          <p:cNvPr id="444" name="Google Shape;444;p31"/>
          <p:cNvSpPr txBox="1">
            <a:spLocks noGrp="1"/>
          </p:cNvSpPr>
          <p:nvPr>
            <p:ph type="title"/>
          </p:nvPr>
        </p:nvSpPr>
        <p:spPr>
          <a:xfrm>
            <a:off x="493298" y="1246220"/>
            <a:ext cx="7239345" cy="1586432"/>
          </a:xfrm>
          <a:prstGeom prst="rect">
            <a:avLst/>
          </a:prstGeom>
        </p:spPr>
        <p:txBody>
          <a:bodyPr spcFirstLastPara="1" wrap="square" lIns="91425" tIns="91425" rIns="91425" bIns="91425" anchor="t" anchorCtr="0">
            <a:noAutofit/>
          </a:bodyPr>
          <a:lstStyle/>
          <a:p>
            <a:pPr lvl="0" algn="l"/>
            <a:r>
              <a:rPr lang="es" sz="3200" b="0" dirty="0">
                <a:solidFill>
                  <a:srgbClr val="E06666"/>
                </a:solidFill>
                <a:latin typeface="Cambria"/>
                <a:ea typeface="Cambria"/>
                <a:cs typeface="Cambria"/>
                <a:sym typeface="Cambria"/>
              </a:rPr>
              <a:t>M</a:t>
            </a:r>
            <a:r>
              <a:rPr lang="es-ES" sz="3200" b="0" dirty="0" err="1">
                <a:solidFill>
                  <a:srgbClr val="E06666"/>
                </a:solidFill>
                <a:latin typeface="Cambria"/>
                <a:ea typeface="Cambria"/>
                <a:cs typeface="Cambria"/>
                <a:sym typeface="Cambria"/>
              </a:rPr>
              <a:t>ó</a:t>
            </a:r>
            <a:r>
              <a:rPr lang="es" sz="3200" b="0" dirty="0">
                <a:solidFill>
                  <a:srgbClr val="E06666"/>
                </a:solidFill>
                <a:latin typeface="Cambria"/>
                <a:ea typeface="Cambria"/>
                <a:cs typeface="Cambria"/>
                <a:sym typeface="Cambria"/>
              </a:rPr>
              <a:t>dul</a:t>
            </a:r>
            <a:r>
              <a:rPr lang="es-ES" sz="3200" b="0" dirty="0">
                <a:solidFill>
                  <a:srgbClr val="E06666"/>
                </a:solidFill>
                <a:latin typeface="Cambria"/>
                <a:ea typeface="Cambria"/>
                <a:cs typeface="Cambria"/>
                <a:sym typeface="Cambria"/>
              </a:rPr>
              <a:t>o</a:t>
            </a:r>
            <a:r>
              <a:rPr lang="es" sz="3200" b="0" dirty="0">
                <a:solidFill>
                  <a:srgbClr val="E06666"/>
                </a:solidFill>
                <a:latin typeface="Cambria"/>
                <a:ea typeface="Cambria"/>
                <a:cs typeface="Cambria"/>
                <a:sym typeface="Cambria"/>
              </a:rPr>
              <a:t> 1.</a:t>
            </a:r>
            <a:r>
              <a:rPr lang="es-ES" sz="3200" b="0" dirty="0">
                <a:solidFill>
                  <a:srgbClr val="E06666"/>
                </a:solidFill>
                <a:latin typeface="Cambria"/>
                <a:ea typeface="Cambria"/>
                <a:cs typeface="Cambria"/>
                <a:sym typeface="Cambria"/>
              </a:rPr>
              <a:t> </a:t>
            </a:r>
            <a:r>
              <a:rPr lang="en-US" sz="3200" b="0" dirty="0">
                <a:solidFill>
                  <a:srgbClr val="E06666"/>
                </a:solidFill>
                <a:latin typeface="Cambria"/>
                <a:ea typeface="Cambria"/>
                <a:cs typeface="Cambria"/>
                <a:sym typeface="Cambria"/>
              </a:rPr>
              <a:t>ARTISTA Y EMPRESARIO, CONOCE LOS ASPECTOS LEGALES</a:t>
            </a:r>
            <a:endParaRPr sz="3200" b="0" dirty="0">
              <a:latin typeface="Cambria"/>
              <a:ea typeface="Cambria"/>
              <a:cs typeface="Cambria"/>
              <a:sym typeface="Cambria"/>
            </a:endParaRPr>
          </a:p>
        </p:txBody>
      </p:sp>
      <p:sp>
        <p:nvSpPr>
          <p:cNvPr id="6"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8" name="Google Shape;441;p31"/>
          <p:cNvPicPr preferRelativeResize="0"/>
          <p:nvPr/>
        </p:nvPicPr>
        <p:blipFill>
          <a:blip r:embed="rId3">
            <a:alphaModFix/>
          </a:blip>
          <a:stretch>
            <a:fillRect/>
          </a:stretch>
        </p:blipFill>
        <p:spPr>
          <a:xfrm>
            <a:off x="7380895" y="4325687"/>
            <a:ext cx="1715527" cy="815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Autoempleo en Europa</a:t>
            </a:r>
          </a:p>
        </p:txBody>
      </p:sp>
      <p:sp>
        <p:nvSpPr>
          <p:cNvPr id="3" name="2 Marcador de texto"/>
          <p:cNvSpPr>
            <a:spLocks noGrp="1"/>
          </p:cNvSpPr>
          <p:nvPr>
            <p:ph type="body" idx="1"/>
          </p:nvPr>
        </p:nvSpPr>
        <p:spPr>
          <a:xfrm>
            <a:off x="98612" y="1201434"/>
            <a:ext cx="8881289" cy="3103354"/>
          </a:xfrm>
        </p:spPr>
        <p:txBody>
          <a:bodyPr/>
          <a:lstStyle/>
          <a:p>
            <a:pPr marL="114300" indent="0" algn="just">
              <a:buNone/>
            </a:pPr>
            <a:r>
              <a:rPr lang="es-ES" dirty="0"/>
              <a:t>Aunque es difícil establecer paralelismos entre los diferentes regímenes, debido a que la cobertura difiere mucho, resumimos brevemente la situación de los trabajadores autónomos en Europa.</a:t>
            </a:r>
          </a:p>
          <a:p>
            <a:pPr marL="114300" indent="0" algn="just">
              <a:buNone/>
            </a:pPr>
            <a:endParaRPr lang="es-ES" dirty="0"/>
          </a:p>
          <a:p>
            <a:pPr marL="114300" indent="0" algn="just">
              <a:buNone/>
            </a:pPr>
            <a:r>
              <a:rPr lang="es-ES" dirty="0"/>
              <a:t>España</a:t>
            </a:r>
          </a:p>
          <a:p>
            <a:pPr marL="114300" indent="0" algn="just">
              <a:buNone/>
            </a:pPr>
            <a:r>
              <a:rPr lang="es-ES" dirty="0"/>
              <a:t>Reino Unido</a:t>
            </a:r>
          </a:p>
          <a:p>
            <a:pPr marL="114300" indent="0" algn="just">
              <a:buNone/>
            </a:pPr>
            <a:r>
              <a:rPr lang="es-ES" dirty="0"/>
              <a:t>Holanda</a:t>
            </a:r>
          </a:p>
          <a:p>
            <a:pPr marL="114300" indent="0" algn="just">
              <a:buNone/>
            </a:pPr>
            <a:r>
              <a:rPr lang="es-ES" dirty="0"/>
              <a:t>Irlanda:</a:t>
            </a:r>
          </a:p>
          <a:p>
            <a:pPr marL="114300" indent="0" algn="just">
              <a:buNone/>
            </a:pPr>
            <a:r>
              <a:rPr lang="es-ES" dirty="0"/>
              <a:t>Alemania</a:t>
            </a:r>
          </a:p>
          <a:p>
            <a:pPr marL="114300" indent="0" algn="just">
              <a:buNone/>
            </a:pPr>
            <a:r>
              <a:rPr lang="es-ES" dirty="0"/>
              <a:t>Portugal</a:t>
            </a:r>
          </a:p>
          <a:p>
            <a:pPr marL="114300" indent="0" algn="just">
              <a:buNone/>
            </a:pPr>
            <a:r>
              <a:rPr lang="es-ES" dirty="0"/>
              <a:t>Dinamarca</a:t>
            </a:r>
          </a:p>
          <a:p>
            <a:pPr marL="114300" indent="0" algn="just">
              <a:buNone/>
            </a:pPr>
            <a:r>
              <a:rPr lang="es-ES" dirty="0"/>
              <a:t>Italia</a:t>
            </a:r>
          </a:p>
          <a:p>
            <a:pPr marL="114300" indent="0" algn="just">
              <a:buNone/>
            </a:pPr>
            <a:r>
              <a:rPr lang="es-ES" dirty="0"/>
              <a:t>Francia</a:t>
            </a:r>
          </a:p>
        </p:txBody>
      </p:sp>
      <p:sp>
        <p:nvSpPr>
          <p:cNvPr id="4" name="3 CuadroTexto"/>
          <p:cNvSpPr txBox="1"/>
          <p:nvPr/>
        </p:nvSpPr>
        <p:spPr>
          <a:xfrm>
            <a:off x="333838" y="239709"/>
            <a:ext cx="4026289" cy="307777"/>
          </a:xfrm>
          <a:prstGeom prst="rect">
            <a:avLst/>
          </a:prstGeom>
          <a:noFill/>
        </p:spPr>
        <p:txBody>
          <a:bodyPr wrap="square" rtlCol="0">
            <a:spAutoFit/>
          </a:bodyPr>
          <a:lstStyle/>
          <a:p>
            <a:r>
              <a:rPr lang="es-ES" dirty="0"/>
              <a:t>Unidad 5. AUTOEMPLEO EN EUROPA</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1660763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3"/>
          <p:cNvSpPr txBox="1">
            <a:spLocks noGrp="1"/>
          </p:cNvSpPr>
          <p:nvPr>
            <p:ph type="title"/>
          </p:nvPr>
        </p:nvSpPr>
        <p:spPr>
          <a:xfrm>
            <a:off x="916125" y="1219525"/>
            <a:ext cx="7138200" cy="45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ES" sz="6000" dirty="0">
                <a:solidFill>
                  <a:srgbClr val="E06666"/>
                </a:solidFill>
                <a:latin typeface="Cambria"/>
                <a:ea typeface="Cambria"/>
                <a:cs typeface="Cambria"/>
                <a:sym typeface="Cambria"/>
              </a:rPr>
              <a:t>GRACIAS</a:t>
            </a:r>
            <a:r>
              <a:rPr lang="es" sz="6000" dirty="0">
                <a:solidFill>
                  <a:srgbClr val="E06666"/>
                </a:solidFill>
                <a:latin typeface="Cambria"/>
                <a:ea typeface="Cambria"/>
                <a:cs typeface="Cambria"/>
                <a:sym typeface="Cambria"/>
              </a:rPr>
              <a:t>!</a:t>
            </a:r>
            <a:endParaRPr sz="6000" b="0" dirty="0">
              <a:latin typeface="Cambria"/>
              <a:ea typeface="Cambria"/>
              <a:cs typeface="Cambria"/>
              <a:sym typeface="Cambria"/>
            </a:endParaRPr>
          </a:p>
        </p:txBody>
      </p:sp>
      <p:sp>
        <p:nvSpPr>
          <p:cNvPr id="461" name="Google Shape;461;p33"/>
          <p:cNvSpPr/>
          <p:nvPr/>
        </p:nvSpPr>
        <p:spPr>
          <a:xfrm rot="10800000" flipH="1">
            <a:off x="-31700" y="2916425"/>
            <a:ext cx="9207378" cy="2234250"/>
          </a:xfrm>
          <a:prstGeom prst="flowChartDocument">
            <a:avLst/>
          </a:prstGeom>
          <a:solidFill>
            <a:srgbClr val="E06666"/>
          </a:solidFill>
          <a:ln w="9525" cap="flat" cmpd="sng">
            <a:solidFill>
              <a:srgbClr val="EA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441;p31"/>
          <p:cNvPicPr preferRelativeResize="0"/>
          <p:nvPr/>
        </p:nvPicPr>
        <p:blipFill>
          <a:blip r:embed="rId3">
            <a:alphaModFix/>
          </a:blip>
          <a:stretch>
            <a:fillRect/>
          </a:stretch>
        </p:blipFill>
        <p:spPr>
          <a:xfrm>
            <a:off x="5208950" y="18568"/>
            <a:ext cx="1715527" cy="815400"/>
          </a:xfrm>
          <a:prstGeom prst="rect">
            <a:avLst/>
          </a:prstGeom>
          <a:noFill/>
          <a:ln>
            <a:noFill/>
          </a:ln>
        </p:spPr>
      </p:pic>
      <p:pic>
        <p:nvPicPr>
          <p:cNvPr id="5" name="Google Shape;442;p31"/>
          <p:cNvPicPr preferRelativeResize="0"/>
          <p:nvPr/>
        </p:nvPicPr>
        <p:blipFill>
          <a:blip r:embed="rId4">
            <a:alphaModFix/>
          </a:blip>
          <a:stretch>
            <a:fillRect/>
          </a:stretch>
        </p:blipFill>
        <p:spPr>
          <a:xfrm>
            <a:off x="7065975" y="151705"/>
            <a:ext cx="1913926" cy="4166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2900" y="1670253"/>
            <a:ext cx="7138200" cy="1263600"/>
          </a:xfrm>
        </p:spPr>
        <p:txBody>
          <a:bodyPr/>
          <a:lstStyle/>
          <a:p>
            <a:r>
              <a:rPr lang="es-ES" b="0" dirty="0">
                <a:solidFill>
                  <a:srgbClr val="F24F4F"/>
                </a:solidFill>
                <a:latin typeface="Cambria" panose="02040503050406030204" pitchFamily="18" charset="0"/>
              </a:rPr>
              <a:t>UNIDAD 1. TIPOS DE EMPRESARIO</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2"/>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33125"/>
            <a:ext cx="1913926" cy="416680"/>
          </a:xfrm>
          <a:prstGeom prst="rect">
            <a:avLst/>
          </a:prstGeom>
          <a:noFill/>
          <a:ln>
            <a:noFill/>
          </a:ln>
        </p:spPr>
      </p:pic>
    </p:spTree>
    <p:extLst>
      <p:ext uri="{BB962C8B-B14F-4D97-AF65-F5344CB8AC3E}">
        <p14:creationId xmlns:p14="http://schemas.microsoft.com/office/powerpoint/2010/main" val="332478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325683"/>
            <a:ext cx="7138200" cy="1263600"/>
          </a:xfrm>
        </p:spPr>
        <p:txBody>
          <a:bodyPr/>
          <a:lstStyle/>
          <a:p>
            <a:r>
              <a:rPr lang="es-ES" dirty="0">
                <a:solidFill>
                  <a:srgbClr val="F24F4F"/>
                </a:solidFill>
                <a:latin typeface="Cambria" panose="02040503050406030204" pitchFamily="18" charset="0"/>
              </a:rPr>
              <a:t>Tipos de empresario</a:t>
            </a:r>
          </a:p>
        </p:txBody>
      </p:sp>
      <p:sp>
        <p:nvSpPr>
          <p:cNvPr id="3" name="2 Marcador de texto"/>
          <p:cNvSpPr>
            <a:spLocks noGrp="1"/>
          </p:cNvSpPr>
          <p:nvPr>
            <p:ph type="body" idx="1"/>
          </p:nvPr>
        </p:nvSpPr>
        <p:spPr>
          <a:xfrm>
            <a:off x="1100458" y="1589283"/>
            <a:ext cx="7138200" cy="2848902"/>
          </a:xfrm>
        </p:spPr>
        <p:txBody>
          <a:bodyPr/>
          <a:lstStyle/>
          <a:p>
            <a:pPr marL="139700" indent="0" algn="just">
              <a:buNone/>
            </a:pPr>
            <a:r>
              <a:rPr lang="en-US" dirty="0"/>
              <a:t>CAPITALISTAS</a:t>
            </a:r>
          </a:p>
          <a:p>
            <a:pPr algn="l" eaLnBrk="1" hangingPunct="1">
              <a:spcBef>
                <a:spcPct val="0"/>
              </a:spcBef>
              <a:buClrTx/>
              <a:buFontTx/>
              <a:buNone/>
            </a:pPr>
            <a:r>
              <a:rPr lang="es-ES" altLang="es-ES" dirty="0"/>
              <a:t>Responsabilidad Limitada: </a:t>
            </a:r>
          </a:p>
          <a:p>
            <a:pPr algn="l" eaLnBrk="1" hangingPunct="1">
              <a:spcBef>
                <a:spcPct val="0"/>
              </a:spcBef>
              <a:buClrTx/>
              <a:buFontTx/>
              <a:buNone/>
            </a:pPr>
            <a:r>
              <a:rPr lang="es-ES" altLang="es-ES" dirty="0"/>
              <a:t>-Sociedad Anónima (S.A.)</a:t>
            </a:r>
          </a:p>
          <a:p>
            <a:pPr algn="l" eaLnBrk="1" hangingPunct="1">
              <a:spcBef>
                <a:spcPct val="0"/>
              </a:spcBef>
              <a:buClrTx/>
              <a:buFontTx/>
              <a:buNone/>
            </a:pPr>
            <a:r>
              <a:rPr lang="es-ES" altLang="es-ES" dirty="0"/>
              <a:t>-Sociedad   de responsabilidad limitada (S.L.)</a:t>
            </a:r>
          </a:p>
          <a:p>
            <a:pPr marL="139700" indent="0" algn="just">
              <a:buNone/>
            </a:pPr>
            <a:endParaRPr lang="en-US" dirty="0"/>
          </a:p>
          <a:p>
            <a:pPr marL="139700" indent="0" algn="just">
              <a:buNone/>
            </a:pPr>
            <a:r>
              <a:rPr lang="es-ES" dirty="0"/>
              <a:t>PERSONALISTAS</a:t>
            </a:r>
          </a:p>
          <a:p>
            <a:pPr marL="139700" indent="0" algn="just">
              <a:buNone/>
            </a:pPr>
            <a:r>
              <a:rPr lang="es-ES" dirty="0"/>
              <a:t>Economía Social (Socios = trabajador)</a:t>
            </a:r>
          </a:p>
          <a:p>
            <a:pPr marL="139700" indent="0" algn="just">
              <a:buNone/>
            </a:pPr>
            <a:r>
              <a:rPr lang="es-ES" dirty="0"/>
              <a:t>Responsabilidad limitada: </a:t>
            </a:r>
          </a:p>
          <a:p>
            <a:pPr marL="139700" indent="0" algn="just">
              <a:buNone/>
            </a:pPr>
            <a:r>
              <a:rPr lang="es-ES" dirty="0"/>
              <a:t>- Cooperativas (</a:t>
            </a:r>
            <a:r>
              <a:rPr lang="es-ES" dirty="0" err="1"/>
              <a:t>Soc.Coop</a:t>
            </a:r>
            <a:r>
              <a:rPr lang="es-ES" dirty="0"/>
              <a:t>. And.)</a:t>
            </a:r>
          </a:p>
          <a:p>
            <a:pPr marL="139700" indent="0" algn="just">
              <a:buNone/>
            </a:pPr>
            <a:r>
              <a:rPr lang="es-ES" dirty="0"/>
              <a:t>- Soc. Laborales (S.L.L.) y (S.A.L.)</a:t>
            </a:r>
          </a:p>
          <a:p>
            <a:pPr marL="139700" indent="0" algn="just">
              <a:buNone/>
            </a:pPr>
            <a:endParaRPr lang="es-ES" dirty="0"/>
          </a:p>
        </p:txBody>
      </p:sp>
      <p:sp>
        <p:nvSpPr>
          <p:cNvPr id="4" name="3 CuadroTexto"/>
          <p:cNvSpPr txBox="1"/>
          <p:nvPr/>
        </p:nvSpPr>
        <p:spPr>
          <a:xfrm>
            <a:off x="432450" y="206156"/>
            <a:ext cx="3113638" cy="307777"/>
          </a:xfrm>
          <a:prstGeom prst="rect">
            <a:avLst/>
          </a:prstGeom>
          <a:noFill/>
        </p:spPr>
        <p:txBody>
          <a:bodyPr wrap="square" rtlCol="0">
            <a:spAutoFit/>
          </a:bodyPr>
          <a:lstStyle/>
          <a:p>
            <a:r>
              <a:rPr lang="es-ES" dirty="0"/>
              <a:t>Unidad 1. </a:t>
            </a:r>
            <a:r>
              <a:rPr lang="en-GB" dirty="0"/>
              <a:t>TIPOS DE EMPRESARIO</a:t>
            </a:r>
            <a:endParaRPr lang="es-ES" dirty="0"/>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1719229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899" y="833968"/>
            <a:ext cx="7236639" cy="3469675"/>
          </a:xfrm>
        </p:spPr>
        <p:txBody>
          <a:bodyPr/>
          <a:lstStyle/>
          <a:p>
            <a:pPr marL="139700" indent="0" algn="l">
              <a:buNone/>
            </a:pPr>
            <a:r>
              <a:rPr lang="es-ES" dirty="0"/>
              <a:t>Hay tres tipos principales de empresas:</a:t>
            </a:r>
          </a:p>
          <a:p>
            <a:pPr marL="139700" indent="0" algn="l">
              <a:buNone/>
            </a:pPr>
            <a:endParaRPr lang="es-ES" dirty="0"/>
          </a:p>
          <a:p>
            <a:pPr marL="139700" indent="0" algn="l">
              <a:buNone/>
            </a:pPr>
            <a:r>
              <a:rPr lang="es-ES" dirty="0"/>
              <a:t>1. Servicio de negocios</a:t>
            </a:r>
          </a:p>
          <a:p>
            <a:pPr marL="139700" indent="0" algn="just">
              <a:buNone/>
            </a:pPr>
            <a:r>
              <a:rPr lang="es-ES" dirty="0"/>
              <a:t>Un tipo de negocio de servicios proporciona productos intangibles (productos sin forma física) . Las empresas de tipo de servicio ofrecen habilidades profesionales, experiencia, asesoramiento y otros productos similares.</a:t>
            </a:r>
          </a:p>
          <a:p>
            <a:pPr marL="139700" indent="0" algn="just">
              <a:buNone/>
            </a:pPr>
            <a:r>
              <a:rPr lang="es-ES" dirty="0"/>
              <a:t>Ejemplos de empresas de servicios son: salones, talleres de reparación, escuelas, bancos, firmas de contabilidad y firmas de abogados.</a:t>
            </a:r>
          </a:p>
          <a:p>
            <a:pPr marL="139700" indent="0" algn="just">
              <a:buNone/>
            </a:pPr>
            <a:r>
              <a:rPr lang="es-ES" dirty="0"/>
              <a:t>2. Negocio de comercialización</a:t>
            </a:r>
          </a:p>
          <a:p>
            <a:pPr marL="139700" indent="0" algn="just">
              <a:buNone/>
            </a:pPr>
            <a:r>
              <a:rPr lang="es-ES" dirty="0"/>
              <a:t>Este tipo de negocio compra productos a precio mayorista y los vende a precio minorista. Son conocidos como negocios de "compra y venta". Obtienen ganancias vendiendo los productos a precios más altos que sus costos de compra.</a:t>
            </a:r>
          </a:p>
          <a:p>
            <a:pPr marL="139700" indent="0" algn="just">
              <a:buNone/>
            </a:pPr>
            <a:r>
              <a:rPr lang="es-ES" dirty="0"/>
              <a:t>Un negocio de comercialización vende un producto sin cambiar su forma. Algunos ejemplos son: supermercados, tiendas de conveniencia, distribuidores y otros revendedores.</a:t>
            </a:r>
          </a:p>
          <a:p>
            <a:pPr marL="139700" indent="0" algn="l">
              <a:buNone/>
            </a:pPr>
            <a:endParaRPr lang="es-ES" dirty="0"/>
          </a:p>
        </p:txBody>
      </p:sp>
      <p:sp>
        <p:nvSpPr>
          <p:cNvPr id="4" name="3 CuadroTexto"/>
          <p:cNvSpPr txBox="1"/>
          <p:nvPr/>
        </p:nvSpPr>
        <p:spPr>
          <a:xfrm>
            <a:off x="502025" y="159026"/>
            <a:ext cx="3077516" cy="307777"/>
          </a:xfrm>
          <a:prstGeom prst="rect">
            <a:avLst/>
          </a:prstGeom>
          <a:noFill/>
        </p:spPr>
        <p:txBody>
          <a:bodyPr wrap="square" rtlCol="0">
            <a:spAutoFit/>
          </a:bodyPr>
          <a:lstStyle/>
          <a:p>
            <a:r>
              <a:rPr lang="en-US" dirty="0"/>
              <a:t>Unidad 1. TIPOS DE EMPRESARIO</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4129512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02899" y="833968"/>
            <a:ext cx="7236639" cy="3469675"/>
          </a:xfrm>
        </p:spPr>
        <p:txBody>
          <a:bodyPr/>
          <a:lstStyle/>
          <a:p>
            <a:pPr marL="139700" indent="0" algn="l">
              <a:buNone/>
            </a:pPr>
            <a:r>
              <a:rPr lang="es-ES" dirty="0"/>
              <a:t>3. Negocio de fabricación</a:t>
            </a:r>
          </a:p>
          <a:p>
            <a:pPr marL="139700" indent="0" algn="just">
              <a:buNone/>
            </a:pPr>
            <a:r>
              <a:rPr lang="es-ES" dirty="0"/>
              <a:t>A diferencia de un negocio de comercialización, un negocio de fabricación compra productos con la intención de usarlos como materiales para hacer un nuevo producto. Por lo tanto, hay una transformación de los productos comprados.</a:t>
            </a:r>
          </a:p>
          <a:p>
            <a:pPr marL="139700" indent="0" algn="just">
              <a:buNone/>
            </a:pPr>
            <a:r>
              <a:rPr lang="es-ES" dirty="0"/>
              <a:t>Un negocio de fabricación combina materias primas, mano de obra y gastos generales de fábrica en su proceso de producción. Los productos manufacturados se venderán a los clientes.</a:t>
            </a:r>
          </a:p>
          <a:p>
            <a:pPr marL="139700" indent="0" algn="just">
              <a:buNone/>
            </a:pPr>
            <a:r>
              <a:rPr lang="es-ES" dirty="0"/>
              <a:t>Negocio Híbrido</a:t>
            </a:r>
          </a:p>
          <a:p>
            <a:pPr marL="139700" indent="0" algn="just">
              <a:buNone/>
            </a:pPr>
            <a:r>
              <a:rPr lang="es-ES" dirty="0"/>
              <a:t>Las empresas híbridas son empresas que pueden clasificarse en más de un tipo de empresa. Un restaurante, por ejemplo, combina ingredientes para preparar una buena comida (fabricación), vende una botella fría de vino (comercialización) y llena los pedidos de los clientes (servicio).</a:t>
            </a:r>
          </a:p>
          <a:p>
            <a:pPr marL="139700" indent="0" algn="just">
              <a:buNone/>
            </a:pPr>
            <a:r>
              <a:rPr lang="es-ES" dirty="0"/>
              <a:t>No obstante, estas empresas pueden clasificarse de acuerdo con sus principales intereses comerciales. En ese caso, los restaurantes son más del tipo de servicio</a:t>
            </a:r>
          </a:p>
        </p:txBody>
      </p:sp>
      <p:sp>
        <p:nvSpPr>
          <p:cNvPr id="4" name="3 CuadroTexto"/>
          <p:cNvSpPr txBox="1"/>
          <p:nvPr/>
        </p:nvSpPr>
        <p:spPr>
          <a:xfrm>
            <a:off x="502025" y="159026"/>
            <a:ext cx="3077516" cy="307777"/>
          </a:xfrm>
          <a:prstGeom prst="rect">
            <a:avLst/>
          </a:prstGeom>
          <a:noFill/>
        </p:spPr>
        <p:txBody>
          <a:bodyPr wrap="square" rtlCol="0">
            <a:spAutoFit/>
          </a:bodyPr>
          <a:lstStyle/>
          <a:p>
            <a:r>
              <a:rPr lang="en-US" dirty="0"/>
              <a:t>Unidad 1. TIPOS DE EMPRESARIO</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9"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10"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62890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0" dirty="0">
                <a:solidFill>
                  <a:srgbClr val="F24F4F"/>
                </a:solidFill>
                <a:latin typeface="Cambria" panose="02040503050406030204" pitchFamily="18" charset="0"/>
              </a:rPr>
              <a:t>UNIDAD 2. FORMAS LEGALES</a:t>
            </a:r>
          </a:p>
        </p:txBody>
      </p:sp>
      <p:sp>
        <p:nvSpPr>
          <p:cNvPr id="4"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5"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6"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7"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02423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00458" y="25195"/>
            <a:ext cx="7138200" cy="1263600"/>
          </a:xfrm>
        </p:spPr>
        <p:txBody>
          <a:bodyPr/>
          <a:lstStyle/>
          <a:p>
            <a:r>
              <a:rPr lang="es-ES" dirty="0">
                <a:solidFill>
                  <a:srgbClr val="F24F4F"/>
                </a:solidFill>
                <a:latin typeface="Cambria" panose="02040503050406030204" pitchFamily="18" charset="0"/>
              </a:rPr>
              <a:t>Formas Legales</a:t>
            </a:r>
          </a:p>
        </p:txBody>
      </p:sp>
      <p:sp>
        <p:nvSpPr>
          <p:cNvPr id="3" name="2 Marcador de texto"/>
          <p:cNvSpPr>
            <a:spLocks noGrp="1"/>
          </p:cNvSpPr>
          <p:nvPr>
            <p:ph type="body" idx="1"/>
          </p:nvPr>
        </p:nvSpPr>
        <p:spPr>
          <a:xfrm>
            <a:off x="98612" y="1105354"/>
            <a:ext cx="8881289" cy="3199434"/>
          </a:xfrm>
        </p:spPr>
        <p:txBody>
          <a:bodyPr/>
          <a:lstStyle/>
          <a:p>
            <a:pPr marL="114300" indent="0" algn="just">
              <a:buNone/>
            </a:pPr>
            <a:r>
              <a:rPr lang="es-ES" dirty="0"/>
              <a:t>Formas de organización empresarial</a:t>
            </a:r>
          </a:p>
          <a:p>
            <a:pPr marL="114300" indent="0" algn="just">
              <a:buNone/>
            </a:pPr>
            <a:r>
              <a:rPr lang="es-ES" dirty="0"/>
              <a:t>Estas son las formas básicas de propiedad empresarial:</a:t>
            </a:r>
          </a:p>
          <a:p>
            <a:pPr marL="114300" indent="0" algn="just">
              <a:buNone/>
            </a:pPr>
            <a:endParaRPr lang="es-ES" dirty="0"/>
          </a:p>
          <a:p>
            <a:pPr marL="114300" indent="0" algn="just">
              <a:buNone/>
            </a:pPr>
            <a:r>
              <a:rPr lang="es-ES" b="1" dirty="0"/>
              <a:t>1. Autónomo</a:t>
            </a:r>
          </a:p>
          <a:p>
            <a:pPr marL="114300" indent="0" algn="just">
              <a:buNone/>
            </a:pPr>
            <a:r>
              <a:rPr lang="es-ES" dirty="0"/>
              <a:t>Una empresa unipersonal es un negocio propiedad de una sola persona. Es fácil de configurar y es la menos costosa entre todas las formas de propiedad.</a:t>
            </a:r>
          </a:p>
          <a:p>
            <a:pPr marL="114300" indent="0" algn="just">
              <a:buNone/>
            </a:pPr>
            <a:r>
              <a:rPr lang="es-ES" dirty="0"/>
              <a:t>El propietario se enfrenta a una responsabilidad ilimitada; es decir, los acreedores de la empresa pueden perseguir los bienes personales del propietario si la empresa no puede pagarlos.</a:t>
            </a:r>
          </a:p>
          <a:p>
            <a:pPr marL="114300" indent="0" algn="just">
              <a:buNone/>
            </a:pPr>
            <a:r>
              <a:rPr lang="es-ES" dirty="0"/>
              <a:t>La fórmula de propiedad única generalmente es adoptado por entidades de pequeñas empresas.</a:t>
            </a:r>
          </a:p>
          <a:p>
            <a:pPr marL="114300" indent="0" algn="just">
              <a:buNone/>
            </a:pPr>
            <a:endParaRPr lang="es-ES" dirty="0"/>
          </a:p>
          <a:p>
            <a:pPr marL="114300" indent="0" algn="just">
              <a:buNone/>
            </a:pPr>
            <a:r>
              <a:rPr lang="es-ES" b="1" dirty="0"/>
              <a:t>2. Asociación</a:t>
            </a:r>
          </a:p>
          <a:p>
            <a:pPr marL="114300" indent="0" algn="just">
              <a:buNone/>
            </a:pPr>
            <a:r>
              <a:rPr lang="es-ES" dirty="0"/>
              <a:t>Una sociedad es un negocio propiedad de dos o más personas que contribuyen con recursos a la entidad. Los socios dividen las ganancias del negocio entre ellos.</a:t>
            </a:r>
          </a:p>
          <a:p>
            <a:pPr marL="114300" indent="0" algn="just">
              <a:buNone/>
            </a:pPr>
            <a:r>
              <a:rPr lang="es-ES" dirty="0"/>
              <a:t>.</a:t>
            </a:r>
          </a:p>
        </p:txBody>
      </p:sp>
      <p:sp>
        <p:nvSpPr>
          <p:cNvPr id="4" name="3 CuadroTexto"/>
          <p:cNvSpPr txBox="1"/>
          <p:nvPr/>
        </p:nvSpPr>
        <p:spPr>
          <a:xfrm>
            <a:off x="333838" y="239709"/>
            <a:ext cx="2911167" cy="307777"/>
          </a:xfrm>
          <a:prstGeom prst="rect">
            <a:avLst/>
          </a:prstGeom>
          <a:noFill/>
        </p:spPr>
        <p:txBody>
          <a:bodyPr wrap="square" rtlCol="0">
            <a:spAutoFit/>
          </a:bodyPr>
          <a:lstStyle/>
          <a:p>
            <a:r>
              <a:rPr lang="es-ES" dirty="0"/>
              <a:t>Unidad 2. FORMAS LEGALES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2231527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8612" y="1105354"/>
            <a:ext cx="8881289" cy="3199434"/>
          </a:xfrm>
        </p:spPr>
        <p:txBody>
          <a:bodyPr/>
          <a:lstStyle/>
          <a:p>
            <a:pPr marL="114300" indent="0" algn="just">
              <a:buNone/>
            </a:pPr>
            <a:r>
              <a:rPr lang="es-ES" dirty="0"/>
              <a:t>En las asociaciones generales, todos los socios tienen una responsabilidad ilimitada. En sociedades limitadas, los acreedores no pueden perseguir los bienes personales de los socios limitados.</a:t>
            </a:r>
          </a:p>
          <a:p>
            <a:pPr marL="114300" indent="0" algn="just">
              <a:buNone/>
            </a:pPr>
            <a:endParaRPr lang="es-ES" dirty="0"/>
          </a:p>
          <a:p>
            <a:pPr marL="114300" indent="0" algn="just">
              <a:buNone/>
            </a:pPr>
            <a:r>
              <a:rPr lang="es-ES" b="1" dirty="0"/>
              <a:t>3. Corporación</a:t>
            </a:r>
          </a:p>
          <a:p>
            <a:pPr marL="114300" indent="0" algn="just">
              <a:buNone/>
            </a:pPr>
            <a:endParaRPr lang="es-ES" b="1" dirty="0"/>
          </a:p>
          <a:p>
            <a:pPr marL="114300" indent="0" algn="just">
              <a:buNone/>
            </a:pPr>
            <a:r>
              <a:rPr lang="es-ES" dirty="0"/>
              <a:t>Una corporación es una organización comercial que tiene una personalidad jurídica separada de sus propietarios. La propiedad de una sociedad anónima está representada por acciones.</a:t>
            </a:r>
          </a:p>
          <a:p>
            <a:pPr marL="114300" indent="0" algn="just">
              <a:buNone/>
            </a:pPr>
            <a:r>
              <a:rPr lang="es-ES" dirty="0"/>
              <a:t>Los propietarios (accionistas) disfrutan de responsabilidad limitada pero tienen una participación limitada en las operaciones de la compañía. La junta directiva, un grupo elegido de los accionistas, controla las actividades de la corporación.</a:t>
            </a:r>
          </a:p>
          <a:p>
            <a:pPr marL="114300" indent="0" algn="just">
              <a:buNone/>
            </a:pPr>
            <a:r>
              <a:rPr lang="es-ES" dirty="0"/>
              <a:t>Además de esas formas básicas de propiedad empresarial, estos son algunos otros tipos de organizaciones que son comunes hoy en día:</a:t>
            </a:r>
          </a:p>
          <a:p>
            <a:pPr marL="114300" indent="0" algn="just">
              <a:buNone/>
            </a:pPr>
            <a:endParaRPr lang="es-ES" dirty="0"/>
          </a:p>
        </p:txBody>
      </p:sp>
      <p:sp>
        <p:nvSpPr>
          <p:cNvPr id="4" name="3 CuadroTexto"/>
          <p:cNvSpPr txBox="1"/>
          <p:nvPr/>
        </p:nvSpPr>
        <p:spPr>
          <a:xfrm>
            <a:off x="333838" y="239709"/>
            <a:ext cx="2911167" cy="307777"/>
          </a:xfrm>
          <a:prstGeom prst="rect">
            <a:avLst/>
          </a:prstGeom>
          <a:noFill/>
        </p:spPr>
        <p:txBody>
          <a:bodyPr wrap="square" rtlCol="0">
            <a:spAutoFit/>
          </a:bodyPr>
          <a:lstStyle/>
          <a:p>
            <a:r>
              <a:rPr lang="es-ES" dirty="0"/>
              <a:t>Unidad 2. FORMAS LEGALES</a:t>
            </a:r>
          </a:p>
        </p:txBody>
      </p:sp>
      <p:sp>
        <p:nvSpPr>
          <p:cNvPr id="5" name="Cuadro de texto 2">
            <a:extLst>
              <a:ext uri="{FF2B5EF4-FFF2-40B4-BE49-F238E27FC236}">
                <a16:creationId xmlns:a16="http://schemas.microsoft.com/office/drawing/2014/main" id="{56B05A3D-CFBC-443E-A719-FBA63F74413C}"/>
              </a:ext>
            </a:extLst>
          </p:cNvPr>
          <p:cNvSpPr txBox="1">
            <a:spLocks noChangeArrowheads="1"/>
          </p:cNvSpPr>
          <p:nvPr/>
        </p:nvSpPr>
        <p:spPr bwMode="auto">
          <a:xfrm>
            <a:off x="242696" y="4597073"/>
            <a:ext cx="7138199" cy="272629"/>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0000"/>
              </a:lnSpc>
              <a:spcAft>
                <a:spcPts val="600"/>
              </a:spcAft>
              <a:tabLst>
                <a:tab pos="1038225" algn="l"/>
              </a:tabLst>
            </a:pPr>
            <a:r>
              <a:rPr lang="en-US" sz="700" i="1" dirty="0">
                <a:solidFill>
                  <a:srgbClr val="808080"/>
                </a:solidFill>
                <a:effectLst/>
                <a:latin typeface="Century Gothic" panose="020B0502020202020204" pitchFamily="34" charset="0"/>
                <a:ea typeface="Times New Roman" panose="02020603050405020304" pitchFamily="18" charset="0"/>
                <a:cs typeface="Times New Roman" panose="02020603050405020304" pitchFamily="18" charset="0"/>
              </a:rPr>
              <a:t>This Project has been funded with support from the European Commission. This publication reflects the views only of the author, and the Commission cannot be held responsible for any use which may be made of the information contained therein.</a:t>
            </a:r>
            <a:endParaRPr lang="en-US" sz="1050" dirty="0">
              <a:effectLst/>
              <a:latin typeface="Garamond" panose="02020404030301010803" pitchFamily="18" charset="0"/>
              <a:ea typeface="Times New Roman" panose="02020603050405020304" pitchFamily="18" charset="0"/>
              <a:cs typeface="Times New Roman" panose="02020603050405020304" pitchFamily="18" charset="0"/>
            </a:endParaRPr>
          </a:p>
          <a:p>
            <a:pPr>
              <a:lnSpc>
                <a:spcPct val="110000"/>
              </a:lnSpc>
              <a:spcAft>
                <a:spcPts val="600"/>
              </a:spcAft>
            </a:pPr>
            <a:r>
              <a:rPr lang="en-US" sz="1050" dirty="0">
                <a:effectLst/>
                <a:latin typeface="Garamond" panose="02020404030301010803" pitchFamily="18" charset="0"/>
                <a:ea typeface="Times New Roman" panose="02020603050405020304" pitchFamily="18" charset="0"/>
                <a:cs typeface="Times New Roman" panose="02020603050405020304" pitchFamily="18" charset="0"/>
              </a:rPr>
              <a:t> </a:t>
            </a:r>
          </a:p>
        </p:txBody>
      </p:sp>
      <p:pic>
        <p:nvPicPr>
          <p:cNvPr id="6" name="Google Shape;441;p31"/>
          <p:cNvPicPr preferRelativeResize="0"/>
          <p:nvPr/>
        </p:nvPicPr>
        <p:blipFill>
          <a:blip r:embed="rId2">
            <a:alphaModFix/>
          </a:blip>
          <a:stretch>
            <a:fillRect/>
          </a:stretch>
        </p:blipFill>
        <p:spPr>
          <a:xfrm>
            <a:off x="7380895" y="4325687"/>
            <a:ext cx="1715527" cy="815400"/>
          </a:xfrm>
          <a:prstGeom prst="rect">
            <a:avLst/>
          </a:prstGeom>
          <a:noFill/>
          <a:ln>
            <a:noFill/>
          </a:ln>
        </p:spPr>
      </p:pic>
      <p:pic>
        <p:nvPicPr>
          <p:cNvPr id="7" name="Google Shape;441;p31"/>
          <p:cNvPicPr preferRelativeResize="0"/>
          <p:nvPr/>
        </p:nvPicPr>
        <p:blipFill>
          <a:blip r:embed="rId2">
            <a:alphaModFix/>
          </a:blip>
          <a:stretch>
            <a:fillRect/>
          </a:stretch>
        </p:blipFill>
        <p:spPr>
          <a:xfrm>
            <a:off x="5208950" y="18568"/>
            <a:ext cx="1715527" cy="815400"/>
          </a:xfrm>
          <a:prstGeom prst="rect">
            <a:avLst/>
          </a:prstGeom>
          <a:noFill/>
          <a:ln>
            <a:noFill/>
          </a:ln>
        </p:spPr>
      </p:pic>
      <p:pic>
        <p:nvPicPr>
          <p:cNvPr id="8" name="Google Shape;442;p31"/>
          <p:cNvPicPr preferRelativeResize="0"/>
          <p:nvPr/>
        </p:nvPicPr>
        <p:blipFill>
          <a:blip r:embed="rId3">
            <a:alphaModFix/>
          </a:blip>
          <a:stretch>
            <a:fillRect/>
          </a:stretch>
        </p:blipFill>
        <p:spPr>
          <a:xfrm>
            <a:off x="7065975" y="151705"/>
            <a:ext cx="1913926" cy="416680"/>
          </a:xfrm>
          <a:prstGeom prst="rect">
            <a:avLst/>
          </a:prstGeom>
          <a:noFill/>
          <a:ln>
            <a:noFill/>
          </a:ln>
        </p:spPr>
      </p:pic>
    </p:spTree>
    <p:extLst>
      <p:ext uri="{BB962C8B-B14F-4D97-AF65-F5344CB8AC3E}">
        <p14:creationId xmlns:p14="http://schemas.microsoft.com/office/powerpoint/2010/main" val="38980448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964</TotalTime>
  <Words>2531</Words>
  <Application>Microsoft Office PowerPoint</Application>
  <PresentationFormat>Presentación en pantalla (16:9)</PresentationFormat>
  <Paragraphs>174</Paragraphs>
  <Slides>21</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21</vt:i4>
      </vt:variant>
    </vt:vector>
  </HeadingPairs>
  <TitlesOfParts>
    <vt:vector size="28" baseType="lpstr">
      <vt:lpstr>Century Gothic</vt:lpstr>
      <vt:lpstr>Garamond</vt:lpstr>
      <vt:lpstr>Arial</vt:lpstr>
      <vt:lpstr>EB Garamond</vt:lpstr>
      <vt:lpstr>EB Garamond Medium</vt:lpstr>
      <vt:lpstr>Cambria</vt:lpstr>
      <vt:lpstr>Simple Light</vt:lpstr>
      <vt:lpstr> ARTCademy “Arts and Crafts Academy”</vt:lpstr>
      <vt:lpstr>Módulo 1. ARTISTA Y EMPRESARIO, CONOCE LOS ASPECTOS LEGALES</vt:lpstr>
      <vt:lpstr>UNIDAD 1. TIPOS DE EMPRESARIO</vt:lpstr>
      <vt:lpstr>Tipos de empresario</vt:lpstr>
      <vt:lpstr>Presentación de PowerPoint</vt:lpstr>
      <vt:lpstr>Presentación de PowerPoint</vt:lpstr>
      <vt:lpstr>UNIDAD 2. FORMAS LEGALES</vt:lpstr>
      <vt:lpstr>Formas Legales</vt:lpstr>
      <vt:lpstr>Presentación de PowerPoint</vt:lpstr>
      <vt:lpstr>Presentación de PowerPoint</vt:lpstr>
      <vt:lpstr>UNIDAD 3. VENTAJAS Y DESVENTAJAS</vt:lpstr>
      <vt:lpstr>Ventajas y desventajas</vt:lpstr>
      <vt:lpstr>Presentación de PowerPoint</vt:lpstr>
      <vt:lpstr>Presentación de PowerPoint</vt:lpstr>
      <vt:lpstr>UNIDAD 4. PROCEDIMIENTOS LEGALES</vt:lpstr>
      <vt:lpstr>Procedimientos legales</vt:lpstr>
      <vt:lpstr>Presentación de PowerPoint</vt:lpstr>
      <vt:lpstr>Presentación de PowerPoint</vt:lpstr>
      <vt:lpstr>UNIDAD 5. AUTOEMPLEO EN EUROPA</vt:lpstr>
      <vt:lpstr>Autoempleo en Europa</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ARTCademy “Arts and Crafts Academy”</dc:title>
  <dc:creator>Usuario</dc:creator>
  <cp:lastModifiedBy>Miguel Angel Moya Collado</cp:lastModifiedBy>
  <cp:revision>56</cp:revision>
  <dcterms:modified xsi:type="dcterms:W3CDTF">2020-01-13T10:54:11Z</dcterms:modified>
</cp:coreProperties>
</file>