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3"/>
  </p:notesMasterIdLst>
  <p:sldIdLst>
    <p:sldId id="256" r:id="rId2"/>
    <p:sldId id="272" r:id="rId3"/>
    <p:sldId id="283" r:id="rId4"/>
    <p:sldId id="275" r:id="rId5"/>
    <p:sldId id="276" r:id="rId6"/>
    <p:sldId id="286" r:id="rId7"/>
    <p:sldId id="285" r:id="rId8"/>
    <p:sldId id="282" r:id="rId9"/>
    <p:sldId id="288" r:id="rId10"/>
    <p:sldId id="295" r:id="rId11"/>
    <p:sldId id="289" r:id="rId12"/>
    <p:sldId id="290" r:id="rId13"/>
    <p:sldId id="301" r:id="rId14"/>
    <p:sldId id="306" r:id="rId15"/>
    <p:sldId id="292" r:id="rId16"/>
    <p:sldId id="308" r:id="rId17"/>
    <p:sldId id="294" r:id="rId18"/>
    <p:sldId id="298" r:id="rId19"/>
    <p:sldId id="307" r:id="rId20"/>
    <p:sldId id="309" r:id="rId21"/>
    <p:sldId id="274" r:id="rId22"/>
  </p:sldIdLst>
  <p:sldSz cx="9144000" cy="5143500" type="screen16x9"/>
  <p:notesSz cx="6858000" cy="9144000"/>
  <p:embeddedFontLst>
    <p:embeddedFont>
      <p:font typeface="Cambria" panose="02040503050406030204"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Garamond" panose="02020404030301010803" pitchFamily="18" charset="0"/>
      <p:regular r:id="rId32"/>
      <p:bold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1" autoAdjust="0"/>
    <p:restoredTop sz="94737" autoAdjust="0"/>
  </p:normalViewPr>
  <p:slideViewPr>
    <p:cSldViewPr snapToGrid="0">
      <p:cViewPr varScale="1">
        <p:scale>
          <a:sx n="90" d="100"/>
          <a:sy n="90" d="100"/>
        </p:scale>
        <p:origin x="672" y="72"/>
      </p:cViewPr>
      <p:guideLst>
        <p:guide orient="horz" pos="1620"/>
        <p:guide pos="2880"/>
      </p:guideLst>
    </p:cSldViewPr>
  </p:slideViewPr>
  <p:outlineViewPr>
    <p:cViewPr>
      <p:scale>
        <a:sx n="33" d="100"/>
        <a:sy n="33" d="100"/>
      </p:scale>
      <p:origin x="0" y="233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europa.eu/growth/single-market/services/services-directive/in-practice/contact_sk"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450193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lvl="0">
              <a:buSzPts val="1100"/>
            </a:pPr>
            <a:r>
              <a:rPr lang="pt-BR" sz="2400" b="0" dirty="0">
                <a:latin typeface="Cambria"/>
                <a:ea typeface="Cambria"/>
                <a:cs typeface="Cambria"/>
                <a:sym typeface="Cambria"/>
              </a:rPr>
              <a:t>ART</a:t>
            </a:r>
            <a:r>
              <a:rPr lang="sk-SK" sz="2400" b="0" dirty="0">
                <a:latin typeface="Cambria"/>
                <a:ea typeface="Cambria"/>
                <a:cs typeface="Cambria"/>
                <a:sym typeface="Cambria"/>
              </a:rPr>
              <a:t>k</a:t>
            </a:r>
            <a:r>
              <a:rPr lang="pt-BR" sz="2400" b="0" dirty="0">
                <a:latin typeface="Cambria"/>
                <a:ea typeface="Cambria"/>
                <a:cs typeface="Cambria"/>
                <a:sym typeface="Cambria"/>
              </a:rPr>
              <a:t>ad</a:t>
            </a:r>
            <a:r>
              <a:rPr lang="sk-SK" sz="2400" b="0" dirty="0">
                <a:latin typeface="Cambria"/>
                <a:ea typeface="Cambria"/>
                <a:cs typeface="Cambria"/>
                <a:sym typeface="Cambria"/>
              </a:rPr>
              <a:t>é</a:t>
            </a:r>
            <a:r>
              <a:rPr lang="pt-BR" sz="2400" b="0" dirty="0">
                <a:latin typeface="Cambria"/>
                <a:ea typeface="Cambria"/>
                <a:cs typeface="Cambria"/>
                <a:sym typeface="Cambria"/>
              </a:rPr>
              <a:t>m</a:t>
            </a:r>
            <a:r>
              <a:rPr lang="sk-SK" sz="2400" b="0" dirty="0" err="1">
                <a:latin typeface="Cambria"/>
                <a:ea typeface="Cambria"/>
                <a:cs typeface="Cambria"/>
                <a:sym typeface="Cambria"/>
              </a:rPr>
              <a:t>ia</a:t>
            </a:r>
            <a:r>
              <a:rPr lang="pt-BR" sz="2400" b="0" dirty="0">
                <a:latin typeface="Cambria"/>
                <a:ea typeface="Cambria"/>
                <a:cs typeface="Cambria"/>
                <a:sym typeface="Cambria"/>
              </a:rPr>
              <a:t> </a:t>
            </a:r>
            <a:br>
              <a:rPr lang="sk-SK" sz="2400" b="0" dirty="0">
                <a:latin typeface="Cambria"/>
                <a:ea typeface="Cambria"/>
                <a:cs typeface="Cambria"/>
                <a:sym typeface="Cambria"/>
              </a:rPr>
            </a:br>
            <a:r>
              <a:rPr lang="pt-BR" sz="2400" b="0" dirty="0">
                <a:latin typeface="Cambria"/>
                <a:ea typeface="Cambria"/>
                <a:cs typeface="Cambria"/>
                <a:sym typeface="Cambria"/>
              </a:rPr>
              <a:t>“Akadémia umení a remesiel”</a:t>
            </a:r>
            <a:r>
              <a:rPr lang="es" sz="2400" b="0" dirty="0">
                <a:solidFill>
                  <a:srgbClr val="E06666"/>
                </a:solidFill>
                <a:latin typeface="Cambria"/>
                <a:ea typeface="Cambria"/>
                <a:cs typeface="Cambria"/>
                <a:sym typeface="Cambria"/>
              </a:rPr>
              <a:t>”</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1529012" y="3504425"/>
            <a:ext cx="4435830" cy="523220"/>
          </a:xfrm>
          <a:prstGeom prst="rect">
            <a:avLst/>
          </a:prstGeom>
        </p:spPr>
        <p:txBody>
          <a:bodyPr wrap="none">
            <a:spAutoFit/>
          </a:bodyPr>
          <a:lstStyle/>
          <a:p>
            <a:r>
              <a:rPr lang="sk-SK" dirty="0" err="1">
                <a:solidFill>
                  <a:srgbClr val="E06666"/>
                </a:solidFill>
                <a:latin typeface="Cambria"/>
                <a:ea typeface="Cambria"/>
              </a:rPr>
              <a:t>Sada</a:t>
            </a:r>
            <a:r>
              <a:rPr lang="sk-SK" dirty="0">
                <a:solidFill>
                  <a:srgbClr val="E06666"/>
                </a:solidFill>
                <a:latin typeface="Cambria"/>
                <a:ea typeface="Cambria"/>
              </a:rPr>
              <a:t> nástrojov pre umelecké startupy</a:t>
            </a:r>
            <a:br>
              <a:rPr lang="sk-SK" dirty="0">
                <a:solidFill>
                  <a:srgbClr val="E06666"/>
                </a:solidFill>
                <a:latin typeface="Cambria"/>
                <a:ea typeface="Cambria"/>
              </a:rPr>
            </a:br>
            <a:r>
              <a:rPr lang="pl-PL" dirty="0">
                <a:solidFill>
                  <a:srgbClr val="E06666"/>
                </a:solidFill>
                <a:latin typeface="Cambria"/>
                <a:ea typeface="Cambria"/>
                <a:sym typeface="Cambria"/>
              </a:rPr>
              <a:t>PRÁVNE POŽIADAVKY NA VYTVORENIE </a:t>
            </a:r>
            <a:r>
              <a:rPr lang="pl-PL" dirty="0">
                <a:solidFill>
                  <a:srgbClr val="E06666"/>
                </a:solidFill>
                <a:latin typeface="Cambria"/>
                <a:ea typeface="Cambria"/>
                <a:cs typeface="Cambria"/>
                <a:sym typeface="Cambria"/>
              </a:rPr>
              <a:t>SPOLOČNOSTI</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70156"/>
            <a:ext cx="8881289" cy="3334632"/>
          </a:xfrm>
        </p:spPr>
        <p:txBody>
          <a:bodyPr/>
          <a:lstStyle/>
          <a:p>
            <a:pPr marL="114300" indent="0" algn="just">
              <a:buNone/>
            </a:pPr>
            <a:r>
              <a:rPr lang="sk-SK" b="1" dirty="0"/>
              <a:t>4. Spoločnosť s ručením obmedzeným</a:t>
            </a:r>
          </a:p>
          <a:p>
            <a:pPr marL="114300" indent="0" algn="just">
              <a:buNone/>
            </a:pPr>
            <a:r>
              <a:rPr lang="sk-SK" dirty="0"/>
              <a:t>Spoločnosti s ručením obmedzeným patria medzi zmiešané formy podnikania, ktoré majú charakteristiky spoločnosti a združenia. </a:t>
            </a:r>
          </a:p>
          <a:p>
            <a:pPr marL="114300" indent="0" algn="just">
              <a:buNone/>
            </a:pPr>
            <a:r>
              <a:rPr lang="sk-SK" dirty="0"/>
              <a:t>Majitelia však majú obmedzené ručenie ako v prípade spoločnosti. Spoločnosť s ručením obmedzeným sa môže rozhodnúť, či bude platcom DPH (Daň z pridanej hodnoty) alebo nie.</a:t>
            </a:r>
          </a:p>
          <a:p>
            <a:pPr marL="114300" indent="0" algn="just">
              <a:buNone/>
            </a:pPr>
            <a:endParaRPr lang="sk-SK" b="1" dirty="0"/>
          </a:p>
          <a:p>
            <a:pPr marL="114300" indent="0" algn="just">
              <a:buNone/>
            </a:pPr>
            <a:r>
              <a:rPr lang="sk-SK" b="1" dirty="0"/>
              <a:t>5. Družstvo</a:t>
            </a:r>
          </a:p>
          <a:p>
            <a:pPr marL="114300" indent="0" algn="just">
              <a:buNone/>
            </a:pPr>
            <a:r>
              <a:rPr lang="sk-SK" dirty="0"/>
              <a:t>Družstvo je obchodná organizácia vo vlastníctve skupiny jednotlivcov a je prevádzkovaná pre svoj vzájomný prospech. Osoby tvoriace družstvo sa nazývajú členmi. Družstvá sú zapísané do obchodného registra.</a:t>
            </a:r>
          </a:p>
          <a:p>
            <a:pPr marL="114300" indent="0" algn="just">
              <a:buNone/>
            </a:pPr>
            <a:r>
              <a:rPr lang="sk-SK" dirty="0"/>
              <a:t>Príkladmi družstiev sú: vodné a elektrické družstvá, družstevné bankovníctvo, družstevné záložne a bytové družstvá.</a:t>
            </a:r>
          </a:p>
          <a:p>
            <a:pPr marL="114300" indent="0" algn="just">
              <a:buNone/>
            </a:pPr>
            <a:endParaRPr lang="sk-SK"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0DB05851-15D2-4851-B3D0-85A2CB3F74A3}"/>
              </a:ext>
            </a:extLst>
          </p:cNvPr>
          <p:cNvSpPr txBox="1"/>
          <p:nvPr/>
        </p:nvSpPr>
        <p:spPr>
          <a:xfrm>
            <a:off x="333838" y="239709"/>
            <a:ext cx="2564295" cy="307777"/>
          </a:xfrm>
          <a:prstGeom prst="rect">
            <a:avLst/>
          </a:prstGeom>
          <a:noFill/>
        </p:spPr>
        <p:txBody>
          <a:bodyPr wrap="square" rtlCol="0">
            <a:spAutoFit/>
          </a:bodyPr>
          <a:lstStyle/>
          <a:p>
            <a:r>
              <a:rPr lang="sk-SK" dirty="0"/>
              <a:t>Sekcia</a:t>
            </a:r>
            <a:r>
              <a:rPr lang="es-ES" dirty="0"/>
              <a:t> 2. </a:t>
            </a:r>
            <a:r>
              <a:rPr lang="sk-SK" dirty="0"/>
              <a:t>PRÁVNE FORMY</a:t>
            </a:r>
            <a:endParaRPr lang="es-ES" dirty="0"/>
          </a:p>
        </p:txBody>
      </p:sp>
      <p:sp>
        <p:nvSpPr>
          <p:cNvPr id="10" name="Cuadro de texto 2">
            <a:extLst>
              <a:ext uri="{FF2B5EF4-FFF2-40B4-BE49-F238E27FC236}">
                <a16:creationId xmlns:a16="http://schemas.microsoft.com/office/drawing/2014/main" id="{436D40FA-1EF8-4DB3-B3B9-68961E68C97F}"/>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632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sk-SK" sz="3600" b="0" dirty="0">
                <a:solidFill>
                  <a:srgbClr val="F24F4F"/>
                </a:solidFill>
                <a:latin typeface="Cambria" panose="02040503050406030204" pitchFamily="18" charset="0"/>
              </a:rPr>
              <a:t>SEKCIA</a:t>
            </a:r>
            <a:r>
              <a:rPr lang="es-ES" sz="3600" b="0" dirty="0">
                <a:solidFill>
                  <a:srgbClr val="F24F4F"/>
                </a:solidFill>
                <a:latin typeface="Cambria" panose="02040503050406030204" pitchFamily="18" charset="0"/>
              </a:rPr>
              <a:t> 3. </a:t>
            </a:r>
            <a:r>
              <a:rPr lang="sk-SK" sz="3600" b="0" dirty="0">
                <a:solidFill>
                  <a:srgbClr val="F24F4F"/>
                </a:solidFill>
                <a:latin typeface="Cambria" panose="02040503050406030204" pitchFamily="18" charset="0"/>
              </a:rPr>
              <a:t>VÝHODY A NEVÝHODY</a:t>
            </a:r>
            <a:endParaRPr lang="es-ES" sz="3600"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Cuadro de texto 2">
            <a:extLst>
              <a:ext uri="{FF2B5EF4-FFF2-40B4-BE49-F238E27FC236}">
                <a16:creationId xmlns:a16="http://schemas.microsoft.com/office/drawing/2014/main" id="{23FF64D0-19B2-4AE5-AD97-76921476440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590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sk-SK" dirty="0">
                <a:solidFill>
                  <a:srgbClr val="F24F4F"/>
                </a:solidFill>
                <a:latin typeface="Cambria" panose="02040503050406030204" pitchFamily="18" charset="0"/>
              </a:rPr>
              <a:t>Výhody a nevýhody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3"/>
            <a:ext cx="8881289" cy="3270205"/>
          </a:xfrm>
        </p:spPr>
        <p:txBody>
          <a:bodyPr/>
          <a:lstStyle/>
          <a:p>
            <a:pPr marL="114300" indent="0" algn="just">
              <a:buNone/>
            </a:pPr>
            <a:r>
              <a:rPr lang="sk-SK" dirty="0"/>
              <a:t>Byť podnikateľom prináša veľké výhody, ako sú tie uvedené nižšie. Zároveň je dôležité analyzovať osobné dôsledky, ktoré môže mať osoba alebo skupina ľudí pri rozvoji podnikateľského projektu. Rovnako ako si predstaviť nepríjemnosti, ktoré sa dajú porovnať s iným profesionálnym nasadením</a:t>
            </a:r>
            <a:r>
              <a:rPr lang="en-US" dirty="0"/>
              <a:t>.</a:t>
            </a:r>
          </a:p>
          <a:p>
            <a:pPr marL="114300" indent="0" algn="just">
              <a:buNone/>
            </a:pPr>
            <a:endParaRPr lang="sk-SK" dirty="0"/>
          </a:p>
          <a:p>
            <a:pPr marL="114300" indent="0" algn="just">
              <a:buNone/>
            </a:pPr>
            <a:r>
              <a:rPr lang="sk-SK" dirty="0"/>
              <a:t>Medzi výhody, ktoré môžeme zdôrazniť, patria:</a:t>
            </a:r>
          </a:p>
          <a:p>
            <a:pPr marL="114300" indent="0" algn="just">
              <a:buNone/>
            </a:pPr>
            <a:endParaRPr lang="sk-SK" dirty="0"/>
          </a:p>
          <a:p>
            <a:pPr marL="114300" indent="0" algn="just">
              <a:buNone/>
            </a:pPr>
            <a:r>
              <a:rPr lang="sk-SK" dirty="0"/>
              <a:t>1. Vychutnať si, že ste svojim vlastným šéfom, s možnosťou robiť si veci po svojom.</a:t>
            </a:r>
          </a:p>
          <a:p>
            <a:pPr marL="114300" indent="0" algn="just">
              <a:buNone/>
            </a:pPr>
            <a:r>
              <a:rPr lang="sk-SK" dirty="0"/>
              <a:t>2. Tvorba práce pre ostatných v prospech zlepšenia daného miesta alebo regiónu, čo vedie k spokojnosti ako na osobnej tak i profesionálnej úrovni.</a:t>
            </a:r>
          </a:p>
          <a:p>
            <a:pPr marL="114300" indent="0" algn="just">
              <a:buNone/>
            </a:pPr>
            <a:r>
              <a:rPr lang="sk-SK" dirty="0"/>
              <a:t>3. V súčasnosti získava povolanie podnikateľa čoraz väčšiu prestíž, úctu a spoločenský obdiv, ktorý je odmenený aj zo sociálneho hľadiska.</a:t>
            </a:r>
          </a:p>
          <a:p>
            <a:pPr marL="114300" indent="0" algn="just">
              <a:buNone/>
            </a:pPr>
            <a:endParaRPr lang="en-US" dirty="0"/>
          </a:p>
          <a:p>
            <a:pPr marL="114300" indent="0" algn="just">
              <a:buNone/>
            </a:pPr>
            <a:endParaRPr lang="en-US" dirty="0"/>
          </a:p>
          <a:p>
            <a:pPr marL="114300" indent="0" algn="just">
              <a:buNone/>
            </a:pPr>
            <a:endParaRPr lang="en-U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sk-SK" dirty="0"/>
              <a:t>Sekcia</a:t>
            </a:r>
            <a:r>
              <a:rPr lang="es-ES" dirty="0"/>
              <a:t> 3. </a:t>
            </a:r>
            <a:r>
              <a:rPr lang="sk-SK" dirty="0"/>
              <a:t>VÝHODY A NEVÝHODY</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32C17F4D-F998-40C6-8D3E-BC95E9177543}"/>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0280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92459"/>
            <a:ext cx="8881289" cy="3479179"/>
          </a:xfrm>
        </p:spPr>
        <p:txBody>
          <a:bodyPr/>
          <a:lstStyle/>
          <a:p>
            <a:pPr marL="114300" indent="0" algn="just">
              <a:buNone/>
            </a:pPr>
            <a:endParaRPr lang="en-US" dirty="0"/>
          </a:p>
          <a:p>
            <a:pPr marL="139700" indent="0" algn="l">
              <a:buNone/>
            </a:pPr>
            <a:r>
              <a:rPr lang="sk-SK" dirty="0"/>
              <a:t>4. Ako podnikateľ môžete spolupracovať na rôznych podujatiach s komunitou, čo vedie k osobnej spokojnosti.</a:t>
            </a:r>
          </a:p>
          <a:p>
            <a:pPr marL="139700" indent="0" algn="l">
              <a:buNone/>
            </a:pPr>
            <a:r>
              <a:rPr lang="sk-SK" dirty="0"/>
              <a:t>5. Tvorba individuálnej iniciatívy a stimulácia osobných výziev.</a:t>
            </a:r>
          </a:p>
          <a:p>
            <a:pPr marL="139700" indent="0" algn="l">
              <a:buNone/>
            </a:pPr>
            <a:r>
              <a:rPr lang="sk-SK" dirty="0"/>
              <a:t>6. Je to alternatíva k zamestnaniu a zároveň pracujete sami pre seba.</a:t>
            </a:r>
          </a:p>
          <a:p>
            <a:pPr marL="139700" indent="0" algn="l">
              <a:buNone/>
            </a:pPr>
            <a:r>
              <a:rPr lang="sk-SK" dirty="0"/>
              <a:t>7. Splníte si svoj sen, projekt alebo nápad.</a:t>
            </a:r>
          </a:p>
          <a:p>
            <a:pPr marL="139700" indent="0" algn="l">
              <a:buNone/>
            </a:pPr>
            <a:r>
              <a:rPr lang="sk-SK" dirty="0"/>
              <a:t>8. Učenie sa a každodenné znalosti z prostredia trhu.</a:t>
            </a:r>
          </a:p>
          <a:p>
            <a:pPr marL="139700" indent="0" algn="l">
              <a:buNone/>
            </a:pPr>
            <a:r>
              <a:rPr lang="sk-SK" dirty="0"/>
              <a:t>9. Rozšírenie okruhu vzťahov a nových priateľstiev v podnikateľskom prostredí.</a:t>
            </a:r>
          </a:p>
          <a:p>
            <a:pPr marL="139700" indent="0" algn="l">
              <a:buNone/>
            </a:pPr>
            <a:r>
              <a:rPr lang="sk-SK" dirty="0"/>
              <a:t>10. Je možné získať dlhodobý prospech, ktorý prispeje k zabezpečeniu vašej budúcnosti, založením dôchodkového sporiaceho fondu alebo predajom podniku vo vhodnom čase, keď sa dosiahnu kapitálové zisky.</a:t>
            </a:r>
          </a:p>
          <a:p>
            <a:pPr marL="114300" indent="0" algn="l">
              <a:buNone/>
            </a:pPr>
            <a:endParaRPr lang="en-US" dirty="0"/>
          </a:p>
          <a:p>
            <a:pPr marL="114300" indent="0" algn="just">
              <a:buNone/>
            </a:pPr>
            <a:endParaRPr lang="en-US" dirty="0"/>
          </a:p>
          <a:p>
            <a:pPr marL="114300" indent="0" algn="just">
              <a:buNone/>
            </a:pP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6F6D4FE7-41A4-4D28-96BF-10DC223371B7}"/>
              </a:ext>
            </a:extLst>
          </p:cNvPr>
          <p:cNvSpPr txBox="1"/>
          <p:nvPr/>
        </p:nvSpPr>
        <p:spPr>
          <a:xfrm>
            <a:off x="333838" y="239709"/>
            <a:ext cx="4026289" cy="307777"/>
          </a:xfrm>
          <a:prstGeom prst="rect">
            <a:avLst/>
          </a:prstGeom>
          <a:noFill/>
        </p:spPr>
        <p:txBody>
          <a:bodyPr wrap="square" rtlCol="0">
            <a:spAutoFit/>
          </a:bodyPr>
          <a:lstStyle/>
          <a:p>
            <a:r>
              <a:rPr lang="sk-SK" dirty="0"/>
              <a:t>Sekcia</a:t>
            </a:r>
            <a:r>
              <a:rPr lang="es-ES" dirty="0"/>
              <a:t> 3. </a:t>
            </a:r>
            <a:r>
              <a:rPr lang="sk-SK" dirty="0"/>
              <a:t>VÝHODY A NEVÝHODY</a:t>
            </a:r>
            <a:endParaRPr lang="es-ES" dirty="0"/>
          </a:p>
        </p:txBody>
      </p:sp>
      <p:sp>
        <p:nvSpPr>
          <p:cNvPr id="10" name="Cuadro de texto 2">
            <a:extLst>
              <a:ext uri="{FF2B5EF4-FFF2-40B4-BE49-F238E27FC236}">
                <a16:creationId xmlns:a16="http://schemas.microsoft.com/office/drawing/2014/main" id="{C4191886-31FB-4294-8B3D-710692327849}"/>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7554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992459"/>
            <a:ext cx="8881289" cy="3479179"/>
          </a:xfrm>
        </p:spPr>
        <p:txBody>
          <a:bodyPr/>
          <a:lstStyle/>
          <a:p>
            <a:pPr marL="114300" indent="0" algn="just">
              <a:buNone/>
            </a:pPr>
            <a:r>
              <a:rPr lang="es-ES" dirty="0"/>
              <a:t>Na druhej strane, v rámci založenia podnikania existujú problémy, ktorým sa musíme naučiť čeliť a prevziať za ne zodpovednosť. Medzi nimi uvádzame niektoré z najdôležitejších pre dobrý vývoj podnikania:</a:t>
            </a:r>
            <a:endParaRPr lang="sk-SK" dirty="0"/>
          </a:p>
          <a:p>
            <a:pPr marL="114300" indent="0" algn="just">
              <a:buNone/>
            </a:pPr>
            <a:endParaRPr lang="es-ES" dirty="0"/>
          </a:p>
          <a:p>
            <a:pPr marL="114300" indent="0" algn="just">
              <a:buNone/>
            </a:pPr>
            <a:r>
              <a:rPr lang="es-ES" dirty="0"/>
              <a:t>1. </a:t>
            </a:r>
            <a:r>
              <a:rPr lang="sk-SK" dirty="0"/>
              <a:t>Úplná pozornosť venovaná podnikaniu a zákazníkom</a:t>
            </a:r>
            <a:r>
              <a:rPr lang="es-ES" dirty="0"/>
              <a:t>.</a:t>
            </a:r>
          </a:p>
          <a:p>
            <a:pPr marL="114300" indent="0" algn="just">
              <a:buNone/>
            </a:pPr>
            <a:r>
              <a:rPr lang="es-ES" dirty="0"/>
              <a:t>2. Rozsah operácií je obmedzený dostupnými alebo získanými zdrojmi čo niekedy spôsobuje frustráciu.</a:t>
            </a:r>
          </a:p>
          <a:p>
            <a:pPr marL="114300" indent="0" algn="just">
              <a:buNone/>
            </a:pPr>
            <a:r>
              <a:rPr lang="es-ES" dirty="0"/>
              <a:t>3. Časová náročnosť a intenzita.</a:t>
            </a:r>
          </a:p>
          <a:p>
            <a:pPr marL="114300" indent="0" algn="just">
              <a:buNone/>
            </a:pPr>
            <a:r>
              <a:rPr lang="es-ES" dirty="0"/>
              <a:t>4. V</a:t>
            </a:r>
            <a:r>
              <a:rPr lang="sk-SK" dirty="0"/>
              <a:t> porovnaní s platením zamestnancom nebudete mať nikdy taký stupeň istoty ani limitovanú hranicu stresu.</a:t>
            </a:r>
            <a:endParaRPr lang="es-ES" dirty="0"/>
          </a:p>
          <a:p>
            <a:pPr marL="114300" indent="0" algn="just">
              <a:buNone/>
            </a:pPr>
            <a:r>
              <a:rPr lang="es-ES" dirty="0"/>
              <a:t>5. </a:t>
            </a:r>
            <a:r>
              <a:rPr lang="sk-SK" dirty="0"/>
              <a:t>Neistota napredovania vytvoreného podniku a s tým súvisiace ekonomicko-finančné riziko.</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4DF12D08-51EC-4FAF-937D-DBF0DD4D0803}"/>
              </a:ext>
            </a:extLst>
          </p:cNvPr>
          <p:cNvSpPr txBox="1"/>
          <p:nvPr/>
        </p:nvSpPr>
        <p:spPr>
          <a:xfrm>
            <a:off x="333838" y="239709"/>
            <a:ext cx="4026289" cy="307777"/>
          </a:xfrm>
          <a:prstGeom prst="rect">
            <a:avLst/>
          </a:prstGeom>
          <a:noFill/>
        </p:spPr>
        <p:txBody>
          <a:bodyPr wrap="square" rtlCol="0">
            <a:spAutoFit/>
          </a:bodyPr>
          <a:lstStyle/>
          <a:p>
            <a:r>
              <a:rPr lang="sk-SK" dirty="0"/>
              <a:t>Sekcia</a:t>
            </a:r>
            <a:r>
              <a:rPr lang="es-ES" dirty="0"/>
              <a:t> 3. </a:t>
            </a:r>
            <a:r>
              <a:rPr lang="sk-SK" dirty="0"/>
              <a:t>VÝHODY A NEVÝHODY</a:t>
            </a:r>
            <a:endParaRPr lang="es-ES" dirty="0"/>
          </a:p>
        </p:txBody>
      </p:sp>
      <p:sp>
        <p:nvSpPr>
          <p:cNvPr id="10" name="Cuadro de texto 2">
            <a:extLst>
              <a:ext uri="{FF2B5EF4-FFF2-40B4-BE49-F238E27FC236}">
                <a16:creationId xmlns:a16="http://schemas.microsoft.com/office/drawing/2014/main" id="{B8DA9E01-3114-49B2-8562-3544B6031998}"/>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6994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sk-SK" sz="3600" b="0" dirty="0">
                <a:solidFill>
                  <a:srgbClr val="F24F4F"/>
                </a:solidFill>
                <a:latin typeface="Cambria" panose="02040503050406030204" pitchFamily="18" charset="0"/>
              </a:rPr>
              <a:t>SEKCIA</a:t>
            </a:r>
            <a:r>
              <a:rPr lang="es-ES" sz="3600" b="0" dirty="0">
                <a:solidFill>
                  <a:srgbClr val="F24F4F"/>
                </a:solidFill>
                <a:latin typeface="Cambria" panose="02040503050406030204" pitchFamily="18" charset="0"/>
              </a:rPr>
              <a:t> 4. </a:t>
            </a:r>
            <a:r>
              <a:rPr lang="sk-SK" sz="3600" b="0" dirty="0">
                <a:solidFill>
                  <a:srgbClr val="F24F4F"/>
                </a:solidFill>
                <a:latin typeface="Cambria" panose="02040503050406030204" pitchFamily="18" charset="0"/>
              </a:rPr>
              <a:t>PRÁVNE POSTUPY</a:t>
            </a:r>
            <a:endParaRPr lang="es-ES" sz="3600"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Cuadro de texto 2">
            <a:extLst>
              <a:ext uri="{FF2B5EF4-FFF2-40B4-BE49-F238E27FC236}">
                <a16:creationId xmlns:a16="http://schemas.microsoft.com/office/drawing/2014/main" id="{B9EB706A-5C68-48F4-B45F-45B71526A5C9}"/>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8443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sk-SK" dirty="0">
                <a:solidFill>
                  <a:srgbClr val="F24F4F"/>
                </a:solidFill>
                <a:latin typeface="Cambria" panose="02040503050406030204" pitchFamily="18" charset="0"/>
              </a:rPr>
              <a:t>Právne postupy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103354"/>
          </a:xfrm>
        </p:spPr>
        <p:txBody>
          <a:bodyPr/>
          <a:lstStyle/>
          <a:p>
            <a:pPr marL="114300" indent="0" algn="just">
              <a:buNone/>
            </a:pPr>
            <a:r>
              <a:rPr lang="sk-SK" dirty="0"/>
              <a:t>Zahájenie vlastného podnikania je vzrušujúce a náročné. Po uskutočnení prieskumu, napísaní podnikateľského plánu alebo podrobného postupu a rozhodnutí o štruktúre podniku budete chcieť zvážiť ďalšie súvisiace právne požiadavky, aby vaše podnikanie fungovalo so všetkými nevyhnutnými licenciami a povoleniami.</a:t>
            </a:r>
          </a:p>
          <a:p>
            <a:pPr marL="114300" indent="0" algn="just">
              <a:buNone/>
            </a:pPr>
            <a:r>
              <a:rPr lang="sk-SK" dirty="0"/>
              <a:t>Uvádzame dve dôležité právne požiadavky, ktoré treba pred začatím podnikania posúdiť a porozumieť im.</a:t>
            </a:r>
          </a:p>
          <a:p>
            <a:pPr marL="114300" indent="0" algn="just">
              <a:buNone/>
            </a:pPr>
            <a:endParaRPr lang="en-US" dirty="0"/>
          </a:p>
          <a:p>
            <a:pPr marL="114300" indent="0" algn="just">
              <a:buNone/>
            </a:pPr>
            <a:r>
              <a:rPr lang="en-US" dirty="0"/>
              <a:t>1. </a:t>
            </a:r>
            <a:r>
              <a:rPr lang="sk-SK" dirty="0"/>
              <a:t>Registrácia obchodného mena</a:t>
            </a:r>
          </a:p>
          <a:p>
            <a:pPr marL="114300" indent="0" algn="just">
              <a:buNone/>
            </a:pPr>
            <a:r>
              <a:rPr lang="sk-SK" dirty="0"/>
              <a:t>Ak chcete zaregistrovať svoj biznis, môžete to spraviť pod vlastným menom alebo pod obchodným menom. Tento proces informuje váš štát alebo miestnu samosprávu o mene, pod ktorým podnikáte. Táto registrácia neposkytuje ochrannú známku, umožňuje vám však vytvoriť a používať názov, ktorý preferujete za účelom budovania značky.</a:t>
            </a:r>
            <a:endParaRPr lang="sk-SK" dirty="0">
              <a:highlight>
                <a:srgbClr val="FFFF00"/>
              </a:highlight>
            </a:endParaRPr>
          </a:p>
          <a:p>
            <a:pPr marL="114300" indent="0" algn="just">
              <a:buNone/>
            </a:pPr>
            <a:endParaRPr lang="es-ES" dirty="0"/>
          </a:p>
        </p:txBody>
      </p:sp>
      <p:sp>
        <p:nvSpPr>
          <p:cNvPr id="4" name="3 CuadroTexto"/>
          <p:cNvSpPr txBox="1"/>
          <p:nvPr/>
        </p:nvSpPr>
        <p:spPr>
          <a:xfrm>
            <a:off x="333838" y="239709"/>
            <a:ext cx="4026289" cy="307777"/>
          </a:xfrm>
          <a:prstGeom prst="rect">
            <a:avLst/>
          </a:prstGeom>
          <a:noFill/>
        </p:spPr>
        <p:txBody>
          <a:bodyPr wrap="square" rtlCol="0">
            <a:spAutoFit/>
          </a:bodyPr>
          <a:lstStyle/>
          <a:p>
            <a:r>
              <a:rPr lang="sk-SK" dirty="0"/>
              <a:t>Sekcia</a:t>
            </a:r>
            <a:r>
              <a:rPr lang="es-ES" dirty="0"/>
              <a:t> 4. </a:t>
            </a:r>
            <a:r>
              <a:rPr lang="sk-SK" dirty="0"/>
              <a:t>PRÁVNE POSTUPY</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ADB33C9E-C217-47B1-AF78-A5D0F850F1C4}"/>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139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r>
              <a:rPr lang="sk-SK" dirty="0"/>
              <a:t>2. Zistite, ktoré licencie, povolenia či registrácie budete pre vaše podnikanie potrebovať.</a:t>
            </a:r>
          </a:p>
          <a:p>
            <a:pPr marL="114300" indent="0" algn="just">
              <a:buNone/>
            </a:pPr>
            <a:r>
              <a:rPr lang="sk-SK" dirty="0"/>
              <a:t>V závislosti od typu vášho podnikania a miesta, kde sa nachádza, budete možno potrebovať konkrétne obchodné licencie a povolenia zo strany štátu, kraja alebo mesta. Licencie, povolenia a registrácie môžu byť vo viacerých variantoch. Medzi príklady patria miestne podnikateľské licencie, stavebné povolenia, povolenia týkajúce sa zdravotnej bezpečnosti, povolenia pre domáce podniky, požiarno-bezpečnostné povolenia, povolenia pre špecifické odvetvia (napr. vykonávanie právnej praxe, pohostinstvá, stavebníctvo alebo výroba), licencie na predaj alkoholických nápojov a ďalšie.</a:t>
            </a:r>
          </a:p>
          <a:p>
            <a:pPr marL="114300" indent="0" algn="just">
              <a:buNone/>
            </a:pPr>
            <a:endParaRPr lang="sk-SK" dirty="0"/>
          </a:p>
          <a:p>
            <a:pPr marL="114300" indent="0" algn="just">
              <a:buNone/>
            </a:pPr>
            <a:r>
              <a:rPr lang="sk-SK" dirty="0"/>
              <a:t>Existuje veľa možností, takže sa uistite, že ste si spravili dôkladný prieskum - možno s pomocou vášho poradcu – o tom, čo musíte vo vašom právnom systéme dodržiavať. Dobrým miestom na začatie podnikania vo vašom meste alebo regióne je napr. Živnostenský úrad.</a:t>
            </a:r>
            <a:endParaRPr lang="en-US" dirty="0"/>
          </a:p>
          <a:p>
            <a:pPr marL="114300" indent="0" algn="just">
              <a:buNone/>
            </a:pP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3439C00A-08D8-4C33-A972-FB3AFF32CBC1}"/>
              </a:ext>
            </a:extLst>
          </p:cNvPr>
          <p:cNvSpPr txBox="1"/>
          <p:nvPr/>
        </p:nvSpPr>
        <p:spPr>
          <a:xfrm>
            <a:off x="333838" y="239709"/>
            <a:ext cx="4026289" cy="307777"/>
          </a:xfrm>
          <a:prstGeom prst="rect">
            <a:avLst/>
          </a:prstGeom>
          <a:noFill/>
        </p:spPr>
        <p:txBody>
          <a:bodyPr wrap="square" rtlCol="0">
            <a:spAutoFit/>
          </a:bodyPr>
          <a:lstStyle/>
          <a:p>
            <a:r>
              <a:rPr lang="sk-SK" dirty="0"/>
              <a:t>Sekcia</a:t>
            </a:r>
            <a:r>
              <a:rPr lang="es-ES" dirty="0"/>
              <a:t> 4. </a:t>
            </a:r>
            <a:r>
              <a:rPr lang="sk-SK" dirty="0"/>
              <a:t>PRÁVNE POSTUPY</a:t>
            </a:r>
            <a:endParaRPr lang="es-ES" dirty="0"/>
          </a:p>
        </p:txBody>
      </p:sp>
      <p:sp>
        <p:nvSpPr>
          <p:cNvPr id="10" name="Cuadro de texto 2">
            <a:extLst>
              <a:ext uri="{FF2B5EF4-FFF2-40B4-BE49-F238E27FC236}">
                <a16:creationId xmlns:a16="http://schemas.microsoft.com/office/drawing/2014/main" id="{BEDAA3D7-BAA5-4D21-B806-879B54FF28E2}"/>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8889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endParaRPr lang="en-US" dirty="0"/>
          </a:p>
          <a:p>
            <a:pPr marL="114300" indent="0" algn="just">
              <a:buNone/>
            </a:pPr>
            <a:r>
              <a:rPr lang="en-US" dirty="0"/>
              <a:t>Na </a:t>
            </a:r>
            <a:r>
              <a:rPr lang="en-US" dirty="0" err="1"/>
              <a:t>nižšie</a:t>
            </a:r>
            <a:r>
              <a:rPr lang="en-US" dirty="0"/>
              <a:t> </a:t>
            </a:r>
            <a:r>
              <a:rPr lang="en-US" dirty="0" err="1"/>
              <a:t>uvedenom</a:t>
            </a:r>
            <a:r>
              <a:rPr lang="en-US" dirty="0"/>
              <a:t> </a:t>
            </a:r>
            <a:r>
              <a:rPr lang="en-US" dirty="0" err="1"/>
              <a:t>odkaze</a:t>
            </a:r>
            <a:r>
              <a:rPr lang="en-US" dirty="0"/>
              <a:t> </a:t>
            </a:r>
            <a:r>
              <a:rPr lang="en-US" dirty="0" err="1"/>
              <a:t>nájdete</a:t>
            </a:r>
            <a:r>
              <a:rPr lang="en-US" dirty="0"/>
              <a:t> </a:t>
            </a:r>
            <a:r>
              <a:rPr lang="en-US" dirty="0" err="1"/>
              <a:t>všetky</a:t>
            </a:r>
            <a:r>
              <a:rPr lang="en-US" dirty="0"/>
              <a:t> </a:t>
            </a:r>
            <a:r>
              <a:rPr lang="en-US" dirty="0" err="1"/>
              <a:t>postupy</a:t>
            </a:r>
            <a:r>
              <a:rPr lang="en-US" dirty="0"/>
              <a:t> v </a:t>
            </a:r>
            <a:r>
              <a:rPr lang="en-US" dirty="0" err="1"/>
              <a:t>závislosti</a:t>
            </a:r>
            <a:r>
              <a:rPr lang="en-US" dirty="0"/>
              <a:t> od </a:t>
            </a:r>
            <a:r>
              <a:rPr lang="sk-SK" dirty="0"/>
              <a:t>danej </a:t>
            </a:r>
            <a:r>
              <a:rPr lang="en-US" dirty="0" err="1"/>
              <a:t>krajiny</a:t>
            </a:r>
            <a:r>
              <a:rPr lang="en-US" dirty="0"/>
              <a:t> EÚ</a:t>
            </a:r>
          </a:p>
          <a:p>
            <a:pPr marL="114300" indent="0" algn="just">
              <a:buNone/>
            </a:pPr>
            <a:endParaRPr lang="sk-SK" dirty="0"/>
          </a:p>
          <a:p>
            <a:pPr marL="114300" indent="0" algn="just">
              <a:buNone/>
            </a:pPr>
            <a:r>
              <a:rPr lang="en-US" dirty="0">
                <a:hlinkClick r:id="rId2"/>
              </a:rPr>
              <a:t>https://ec.europa.eu/growth/single-market/services/services-directive/in-practice/contact_sk</a:t>
            </a:r>
            <a:endParaRPr lang="sk-SK" dirty="0"/>
          </a:p>
          <a:p>
            <a:pPr marL="114300" indent="0" algn="just">
              <a:buNone/>
            </a:pPr>
            <a:endParaRPr lang="en-US" dirty="0"/>
          </a:p>
          <a:p>
            <a:pPr marL="114300" indent="0" algn="just">
              <a:buNone/>
            </a:pPr>
            <a:endParaRPr lang="es-ES" dirty="0"/>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59052743-638B-487E-BF55-DA46173B2AC7}"/>
              </a:ext>
            </a:extLst>
          </p:cNvPr>
          <p:cNvSpPr txBox="1"/>
          <p:nvPr/>
        </p:nvSpPr>
        <p:spPr>
          <a:xfrm>
            <a:off x="333838" y="239709"/>
            <a:ext cx="4026289" cy="307777"/>
          </a:xfrm>
          <a:prstGeom prst="rect">
            <a:avLst/>
          </a:prstGeom>
          <a:noFill/>
        </p:spPr>
        <p:txBody>
          <a:bodyPr wrap="square" rtlCol="0">
            <a:spAutoFit/>
          </a:bodyPr>
          <a:lstStyle/>
          <a:p>
            <a:r>
              <a:rPr lang="sk-SK" dirty="0"/>
              <a:t>Sekcia</a:t>
            </a:r>
            <a:r>
              <a:rPr lang="es-ES" dirty="0"/>
              <a:t> 4. </a:t>
            </a:r>
            <a:r>
              <a:rPr lang="sk-SK" dirty="0"/>
              <a:t>PRÁVNE POSTUPY</a:t>
            </a:r>
            <a:endParaRPr lang="es-ES" dirty="0"/>
          </a:p>
        </p:txBody>
      </p:sp>
      <p:sp>
        <p:nvSpPr>
          <p:cNvPr id="10" name="Cuadro de texto 2">
            <a:extLst>
              <a:ext uri="{FF2B5EF4-FFF2-40B4-BE49-F238E27FC236}">
                <a16:creationId xmlns:a16="http://schemas.microsoft.com/office/drawing/2014/main" id="{0DAC8B73-7F29-47E1-A073-24DB44CD2A65}"/>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0803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584712"/>
            <a:ext cx="7138200" cy="1263600"/>
          </a:xfrm>
        </p:spPr>
        <p:txBody>
          <a:bodyPr/>
          <a:lstStyle/>
          <a:p>
            <a:r>
              <a:rPr lang="sk-SK" sz="3600" b="0" dirty="0">
                <a:solidFill>
                  <a:srgbClr val="F24F4F"/>
                </a:solidFill>
                <a:latin typeface="Cambria" panose="02040503050406030204" pitchFamily="18" charset="0"/>
              </a:rPr>
              <a:t>SEKCIA</a:t>
            </a:r>
            <a:r>
              <a:rPr lang="es-ES" sz="3600" b="0" dirty="0">
                <a:solidFill>
                  <a:srgbClr val="F24F4F"/>
                </a:solidFill>
                <a:latin typeface="Cambria" panose="02040503050406030204" pitchFamily="18" charset="0"/>
              </a:rPr>
              <a:t> 5. </a:t>
            </a:r>
            <a:r>
              <a:rPr lang="es-ES" b="0" dirty="0">
                <a:solidFill>
                  <a:srgbClr val="F24F4F"/>
                </a:solidFill>
                <a:latin typeface="Cambria" panose="02040503050406030204" pitchFamily="18" charset="0"/>
              </a:rPr>
              <a:t>SAMOSTATNE ZÁROBKOVÉ ČINNÉ OSOBY (</a:t>
            </a:r>
            <a:r>
              <a:rPr lang="sk-SK" b="0" dirty="0">
                <a:solidFill>
                  <a:srgbClr val="F24F4F"/>
                </a:solidFill>
                <a:latin typeface="Cambria" panose="02040503050406030204" pitchFamily="18" charset="0"/>
              </a:rPr>
              <a:t>SZČO</a:t>
            </a:r>
            <a:r>
              <a:rPr lang="es-ES" b="0" dirty="0">
                <a:solidFill>
                  <a:srgbClr val="F24F4F"/>
                </a:solidFill>
                <a:latin typeface="Cambria" panose="02040503050406030204" pitchFamily="18" charset="0"/>
              </a:rPr>
              <a:t>) V EURÓPE</a:t>
            </a:r>
            <a:endParaRPr lang="es-ES" sz="3600"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Cuadro de texto 2">
            <a:extLst>
              <a:ext uri="{FF2B5EF4-FFF2-40B4-BE49-F238E27FC236}">
                <a16:creationId xmlns:a16="http://schemas.microsoft.com/office/drawing/2014/main" id="{AFD8FD0C-776F-4F88-9473-97FD8CD5D977}"/>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1164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lgn="l"/>
            <a:r>
              <a:rPr lang="es" sz="3200" b="0" dirty="0">
                <a:solidFill>
                  <a:srgbClr val="E06666"/>
                </a:solidFill>
                <a:latin typeface="Cambria"/>
                <a:ea typeface="Cambria"/>
                <a:cs typeface="Cambria"/>
                <a:sym typeface="Cambria"/>
              </a:rPr>
              <a:t>Module 1.</a:t>
            </a:r>
            <a:r>
              <a:rPr lang="es-ES" sz="3200" b="0" dirty="0">
                <a:solidFill>
                  <a:srgbClr val="E06666"/>
                </a:solidFill>
                <a:latin typeface="Cambria"/>
                <a:ea typeface="Cambria"/>
                <a:cs typeface="Cambria"/>
                <a:sym typeface="Cambria"/>
              </a:rPr>
              <a:t> </a:t>
            </a:r>
            <a:r>
              <a:rPr lang="pl-PL" sz="3200" b="0" dirty="0">
                <a:solidFill>
                  <a:srgbClr val="E06666"/>
                </a:solidFill>
                <a:latin typeface="Cambria"/>
                <a:ea typeface="Cambria"/>
                <a:cs typeface="Cambria"/>
                <a:sym typeface="Cambria"/>
              </a:rPr>
              <a:t>UMELEC A PODNIKATEĽ, POZNÁTE PRÁVNE ASPEKTY</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5423" y="547486"/>
            <a:ext cx="8384478" cy="1263600"/>
          </a:xfrm>
        </p:spPr>
        <p:txBody>
          <a:bodyPr/>
          <a:lstStyle/>
          <a:p>
            <a:r>
              <a:rPr lang="sk-SK" dirty="0">
                <a:solidFill>
                  <a:srgbClr val="F24F4F"/>
                </a:solidFill>
                <a:latin typeface="Cambria" panose="02040503050406030204" pitchFamily="18" charset="0"/>
              </a:rPr>
              <a:t>Samostatne zárobkové činné osoby (Živnostníci) v Európe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731527"/>
            <a:ext cx="8881289" cy="2223786"/>
          </a:xfrm>
        </p:spPr>
        <p:txBody>
          <a:bodyPr/>
          <a:lstStyle/>
          <a:p>
            <a:pPr marL="114300" indent="0" algn="just">
              <a:buNone/>
            </a:pPr>
            <a:r>
              <a:rPr lang="en-US" dirty="0" err="1"/>
              <a:t>Aj</a:t>
            </a:r>
            <a:r>
              <a:rPr lang="en-US" dirty="0"/>
              <a:t> </a:t>
            </a:r>
            <a:r>
              <a:rPr lang="en-US" dirty="0" err="1"/>
              <a:t>keď</a:t>
            </a:r>
            <a:r>
              <a:rPr lang="en-US" dirty="0"/>
              <a:t> je </a:t>
            </a:r>
            <a:r>
              <a:rPr lang="en-US" dirty="0" err="1"/>
              <a:t>ťažké</a:t>
            </a:r>
            <a:r>
              <a:rPr lang="en-US" dirty="0"/>
              <a:t> </a:t>
            </a:r>
            <a:r>
              <a:rPr lang="en-US" dirty="0" err="1"/>
              <a:t>vyvodiť</a:t>
            </a:r>
            <a:r>
              <a:rPr lang="en-US" dirty="0"/>
              <a:t> </a:t>
            </a:r>
            <a:r>
              <a:rPr lang="en-US" dirty="0" err="1"/>
              <a:t>paralely</a:t>
            </a:r>
            <a:r>
              <a:rPr lang="en-US" dirty="0"/>
              <a:t> </a:t>
            </a:r>
            <a:r>
              <a:rPr lang="en-US" dirty="0" err="1"/>
              <a:t>medzi</a:t>
            </a:r>
            <a:r>
              <a:rPr lang="en-US" dirty="0"/>
              <a:t> </a:t>
            </a:r>
            <a:r>
              <a:rPr lang="en-US" dirty="0" err="1"/>
              <a:t>rôznymi</a:t>
            </a:r>
            <a:r>
              <a:rPr lang="en-US" dirty="0"/>
              <a:t> </a:t>
            </a:r>
            <a:r>
              <a:rPr lang="en-US" dirty="0" err="1"/>
              <a:t>vládnymi</a:t>
            </a:r>
            <a:r>
              <a:rPr lang="en-US" dirty="0"/>
              <a:t> </a:t>
            </a:r>
            <a:r>
              <a:rPr lang="en-US" dirty="0" err="1"/>
              <a:t>systémami</a:t>
            </a:r>
            <a:r>
              <a:rPr lang="en-US" dirty="0"/>
              <a:t>, </a:t>
            </a:r>
            <a:r>
              <a:rPr lang="en-US" dirty="0" err="1"/>
              <a:t>pretože</a:t>
            </a:r>
            <a:r>
              <a:rPr lang="en-US" dirty="0"/>
              <a:t> </a:t>
            </a:r>
            <a:r>
              <a:rPr lang="en-US" dirty="0" err="1"/>
              <a:t>rozsah</a:t>
            </a:r>
            <a:r>
              <a:rPr lang="en-US" dirty="0"/>
              <a:t> </a:t>
            </a:r>
            <a:r>
              <a:rPr lang="en-US" dirty="0" err="1"/>
              <a:t>pôsobnosti</a:t>
            </a:r>
            <a:r>
              <a:rPr lang="en-US" dirty="0"/>
              <a:t> </a:t>
            </a:r>
            <a:r>
              <a:rPr lang="en-US" dirty="0" err="1"/>
              <a:t>sa</a:t>
            </a:r>
            <a:r>
              <a:rPr lang="en-US" dirty="0"/>
              <a:t> </a:t>
            </a:r>
            <a:r>
              <a:rPr lang="en-US" dirty="0" err="1"/>
              <a:t>veľmi</a:t>
            </a:r>
            <a:r>
              <a:rPr lang="en-US" dirty="0"/>
              <a:t> </a:t>
            </a:r>
            <a:r>
              <a:rPr lang="en-US" dirty="0" err="1"/>
              <a:t>líši</a:t>
            </a:r>
            <a:r>
              <a:rPr lang="en-US" dirty="0"/>
              <a:t>, </a:t>
            </a:r>
            <a:r>
              <a:rPr lang="en-US" dirty="0" err="1"/>
              <a:t>stručne</a:t>
            </a:r>
            <a:r>
              <a:rPr lang="en-US" dirty="0"/>
              <a:t> </a:t>
            </a:r>
            <a:r>
              <a:rPr lang="en-US" dirty="0" err="1"/>
              <a:t>zosumarizujeme</a:t>
            </a:r>
            <a:r>
              <a:rPr lang="en-US" dirty="0"/>
              <a:t> </a:t>
            </a:r>
            <a:r>
              <a:rPr lang="en-US" dirty="0" err="1"/>
              <a:t>situáciu</a:t>
            </a:r>
            <a:r>
              <a:rPr lang="en-US" dirty="0"/>
              <a:t> </a:t>
            </a:r>
            <a:r>
              <a:rPr lang="en-US" dirty="0" err="1"/>
              <a:t>samostatne</a:t>
            </a:r>
            <a:r>
              <a:rPr lang="en-US" dirty="0"/>
              <a:t> </a:t>
            </a:r>
            <a:r>
              <a:rPr lang="en-US" dirty="0" err="1"/>
              <a:t>zárobkovo</a:t>
            </a:r>
            <a:r>
              <a:rPr lang="en-US" dirty="0"/>
              <a:t> </a:t>
            </a:r>
            <a:r>
              <a:rPr lang="en-US" dirty="0" err="1"/>
              <a:t>činných</a:t>
            </a:r>
            <a:r>
              <a:rPr lang="en-US" dirty="0"/>
              <a:t> </a:t>
            </a:r>
            <a:r>
              <a:rPr lang="en-US" dirty="0" err="1"/>
              <a:t>osôb</a:t>
            </a:r>
            <a:r>
              <a:rPr lang="en-US" dirty="0"/>
              <a:t> v </a:t>
            </a:r>
            <a:r>
              <a:rPr lang="en-US" dirty="0" err="1"/>
              <a:t>Európe</a:t>
            </a:r>
            <a:r>
              <a:rPr lang="en-US" dirty="0"/>
              <a:t>.</a:t>
            </a:r>
            <a:endParaRPr lang="sk-SK" dirty="0"/>
          </a:p>
          <a:p>
            <a:pPr marL="114300" indent="0" algn="just">
              <a:buNone/>
            </a:pPr>
            <a:r>
              <a:rPr lang="en-US" dirty="0" err="1"/>
              <a:t>Španielsko</a:t>
            </a:r>
            <a:endParaRPr lang="en-US" dirty="0"/>
          </a:p>
          <a:p>
            <a:pPr marL="114300" indent="0" algn="just">
              <a:buNone/>
            </a:pPr>
            <a:r>
              <a:rPr lang="en-US" dirty="0" err="1"/>
              <a:t>Spojené</a:t>
            </a:r>
            <a:r>
              <a:rPr lang="en-US" dirty="0"/>
              <a:t> </a:t>
            </a:r>
            <a:r>
              <a:rPr lang="en-US" dirty="0" err="1"/>
              <a:t>kráľovstvo</a:t>
            </a:r>
            <a:endParaRPr lang="en-US" dirty="0"/>
          </a:p>
          <a:p>
            <a:pPr marL="114300" indent="0" algn="just">
              <a:buNone/>
            </a:pPr>
            <a:r>
              <a:rPr lang="en-US" dirty="0" err="1"/>
              <a:t>Holandsko</a:t>
            </a:r>
            <a:endParaRPr lang="en-US" dirty="0"/>
          </a:p>
          <a:p>
            <a:pPr marL="114300" indent="0" algn="just">
              <a:buNone/>
            </a:pPr>
            <a:r>
              <a:rPr lang="en-US" dirty="0" err="1"/>
              <a:t>Írsko</a:t>
            </a:r>
            <a:endParaRPr lang="en-US" dirty="0"/>
          </a:p>
          <a:p>
            <a:pPr marL="114300" indent="0" algn="just">
              <a:buNone/>
            </a:pPr>
            <a:r>
              <a:rPr lang="en-US" dirty="0" err="1"/>
              <a:t>Nemecko</a:t>
            </a:r>
            <a:endParaRPr lang="en-US" dirty="0"/>
          </a:p>
          <a:p>
            <a:pPr marL="114300" indent="0" algn="just">
              <a:buNone/>
            </a:pPr>
            <a:r>
              <a:rPr lang="en-US" dirty="0" err="1"/>
              <a:t>Portugalsko</a:t>
            </a:r>
            <a:endParaRPr lang="en-US" dirty="0"/>
          </a:p>
          <a:p>
            <a:pPr marL="114300" indent="0" algn="just">
              <a:buNone/>
            </a:pPr>
            <a:r>
              <a:rPr lang="en-US" dirty="0" err="1"/>
              <a:t>Dánsko</a:t>
            </a:r>
            <a:endParaRPr lang="en-US" dirty="0"/>
          </a:p>
          <a:p>
            <a:pPr marL="114300" indent="0" algn="just">
              <a:buNone/>
            </a:pPr>
            <a:r>
              <a:rPr lang="en-US" dirty="0" err="1"/>
              <a:t>Taliansko</a:t>
            </a:r>
            <a:endParaRPr lang="en-US" dirty="0"/>
          </a:p>
          <a:p>
            <a:pPr marL="114300" indent="0" algn="just">
              <a:buNone/>
            </a:pPr>
            <a:r>
              <a:rPr lang="en-US" dirty="0" err="1"/>
              <a:t>Francúzsko</a:t>
            </a:r>
            <a:r>
              <a:rPr lang="sk-SK" dirty="0"/>
              <a:t>	</a:t>
            </a:r>
            <a:endParaRPr lang="es-ES" dirty="0"/>
          </a:p>
        </p:txBody>
      </p:sp>
      <p:sp>
        <p:nvSpPr>
          <p:cNvPr id="4" name="3 CuadroTexto"/>
          <p:cNvSpPr txBox="1"/>
          <p:nvPr/>
        </p:nvSpPr>
        <p:spPr>
          <a:xfrm>
            <a:off x="333838" y="239709"/>
            <a:ext cx="4026289" cy="523220"/>
          </a:xfrm>
          <a:prstGeom prst="rect">
            <a:avLst/>
          </a:prstGeom>
          <a:noFill/>
        </p:spPr>
        <p:txBody>
          <a:bodyPr wrap="square" rtlCol="0">
            <a:spAutoFit/>
          </a:bodyPr>
          <a:lstStyle/>
          <a:p>
            <a:r>
              <a:rPr lang="sk-SK" dirty="0"/>
              <a:t>Sekcia </a:t>
            </a:r>
            <a:r>
              <a:rPr lang="es-ES" dirty="0"/>
              <a:t>5. </a:t>
            </a:r>
            <a:r>
              <a:rPr lang="sk-SK" dirty="0"/>
              <a:t>SAMOSTANE ZÁROBKOVO ČINNÉ OSOBY</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Texto 8"/>
          <p:cNvSpPr txBox="1"/>
          <p:nvPr/>
        </p:nvSpPr>
        <p:spPr>
          <a:xfrm>
            <a:off x="4620846" y="3126154"/>
            <a:ext cx="184666" cy="307777"/>
          </a:xfrm>
          <a:prstGeom prst="rect">
            <a:avLst/>
          </a:prstGeom>
          <a:noFill/>
        </p:spPr>
        <p:txBody>
          <a:bodyPr wrap="none" rtlCol="0">
            <a:spAutoFit/>
          </a:bodyPr>
          <a:lstStyle/>
          <a:p>
            <a:endParaRPr lang="es-ES" dirty="0"/>
          </a:p>
        </p:txBody>
      </p:sp>
      <p:sp>
        <p:nvSpPr>
          <p:cNvPr id="10" name="Cuadro de texto 2">
            <a:extLst>
              <a:ext uri="{FF2B5EF4-FFF2-40B4-BE49-F238E27FC236}">
                <a16:creationId xmlns:a16="http://schemas.microsoft.com/office/drawing/2014/main" id="{D483626F-6E9C-491C-9E50-35602E66C326}"/>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6756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k-SK" sz="6000">
                <a:solidFill>
                  <a:srgbClr val="E06666"/>
                </a:solidFill>
                <a:latin typeface="Cambria"/>
                <a:ea typeface="Cambria"/>
                <a:cs typeface="Cambria"/>
                <a:sym typeface="Cambria"/>
              </a:rPr>
              <a:t>Ďakujeme</a:t>
            </a:r>
            <a:r>
              <a:rPr lang="es" sz="600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0253"/>
            <a:ext cx="7138200" cy="1263600"/>
          </a:xfrm>
        </p:spPr>
        <p:txBody>
          <a:bodyPr/>
          <a:lstStyle/>
          <a:p>
            <a:r>
              <a:rPr lang="sk-SK" b="0" dirty="0">
                <a:solidFill>
                  <a:srgbClr val="F24F4F"/>
                </a:solidFill>
                <a:latin typeface="Cambria" panose="02040503050406030204" pitchFamily="18" charset="0"/>
              </a:rPr>
              <a:t>SEKCIA</a:t>
            </a:r>
            <a:r>
              <a:rPr lang="es-ES" b="0" dirty="0">
                <a:solidFill>
                  <a:srgbClr val="F24F4F"/>
                </a:solidFill>
                <a:latin typeface="Cambria" panose="02040503050406030204" pitchFamily="18" charset="0"/>
              </a:rPr>
              <a:t> 1. </a:t>
            </a:r>
            <a:r>
              <a:rPr lang="sk-SK" b="0" dirty="0">
                <a:solidFill>
                  <a:srgbClr val="F24F4F"/>
                </a:solidFill>
                <a:latin typeface="Cambria" panose="02040503050406030204" pitchFamily="18" charset="0"/>
              </a:rPr>
              <a:t>TYPY PODNIKATEĽOV</a:t>
            </a:r>
            <a:endParaRPr lang="es-ES"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9" name="Cuadro de texto 2">
            <a:extLst>
              <a:ext uri="{FF2B5EF4-FFF2-40B4-BE49-F238E27FC236}">
                <a16:creationId xmlns:a16="http://schemas.microsoft.com/office/drawing/2014/main" id="{99DFFBD4-2B5D-41B0-9600-E684C472A97F}"/>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sk-SK" dirty="0">
                <a:solidFill>
                  <a:srgbClr val="F24F4F"/>
                </a:solidFill>
                <a:latin typeface="Cambria" panose="02040503050406030204" pitchFamily="18" charset="0"/>
              </a:rPr>
              <a:t>Typy podnikateľov</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3"/>
            <a:ext cx="7138200" cy="2848902"/>
          </a:xfrm>
        </p:spPr>
        <p:txBody>
          <a:bodyPr/>
          <a:lstStyle/>
          <a:p>
            <a:pPr marL="139700" indent="0" algn="just">
              <a:buNone/>
            </a:pPr>
            <a:r>
              <a:rPr lang="sk-SK" dirty="0"/>
              <a:t>KAPITALISTICKÝ</a:t>
            </a:r>
            <a:endParaRPr lang="es-ES" dirty="0"/>
          </a:p>
          <a:p>
            <a:pPr marL="139700" indent="0" algn="just">
              <a:buNone/>
            </a:pPr>
            <a:r>
              <a:rPr lang="sk-SK" dirty="0"/>
              <a:t>Obmedzené ručenie</a:t>
            </a:r>
            <a:r>
              <a:rPr lang="es-ES" dirty="0"/>
              <a:t>:</a:t>
            </a:r>
          </a:p>
          <a:p>
            <a:pPr marL="139700" indent="0" algn="just">
              <a:buNone/>
            </a:pPr>
            <a:r>
              <a:rPr lang="es-ES" dirty="0"/>
              <a:t>-</a:t>
            </a:r>
            <a:r>
              <a:rPr lang="sk-SK" dirty="0"/>
              <a:t>Akciová spoločnosť (A.S.)</a:t>
            </a:r>
            <a:endParaRPr lang="es-ES" dirty="0"/>
          </a:p>
          <a:p>
            <a:pPr marL="139700" indent="0" algn="just">
              <a:buNone/>
            </a:pPr>
            <a:r>
              <a:rPr lang="es-ES" dirty="0"/>
              <a:t>-</a:t>
            </a:r>
            <a:r>
              <a:rPr lang="sk-SK" dirty="0"/>
              <a:t>Spoločnosť s ručením obmedzeným</a:t>
            </a:r>
            <a:r>
              <a:rPr lang="es-ES" dirty="0"/>
              <a:t> (S.</a:t>
            </a:r>
            <a:r>
              <a:rPr lang="sk-SK" dirty="0"/>
              <a:t>R</a:t>
            </a:r>
            <a:r>
              <a:rPr lang="es-ES" dirty="0"/>
              <a:t>.</a:t>
            </a:r>
            <a:r>
              <a:rPr lang="sk-SK" dirty="0"/>
              <a:t>O.</a:t>
            </a:r>
            <a:r>
              <a:rPr lang="es-ES" dirty="0"/>
              <a:t>)</a:t>
            </a:r>
          </a:p>
          <a:p>
            <a:pPr marL="139700" indent="0" algn="just">
              <a:buNone/>
            </a:pPr>
            <a:endParaRPr lang="es-ES" dirty="0"/>
          </a:p>
          <a:p>
            <a:pPr marL="139700" indent="0" algn="just">
              <a:buNone/>
            </a:pPr>
            <a:r>
              <a:rPr lang="sk-SK" dirty="0"/>
              <a:t>OSOBNÉ</a:t>
            </a:r>
            <a:endParaRPr lang="es-ES" dirty="0"/>
          </a:p>
          <a:p>
            <a:pPr marL="139700" indent="0" algn="just">
              <a:buNone/>
            </a:pPr>
            <a:r>
              <a:rPr lang="sk-SK" dirty="0"/>
              <a:t>- Sociálna ekonomika </a:t>
            </a:r>
            <a:r>
              <a:rPr lang="es-ES" dirty="0"/>
              <a:t>(Partner</a:t>
            </a:r>
            <a:r>
              <a:rPr lang="sk-SK" dirty="0"/>
              <a:t>i</a:t>
            </a:r>
            <a:r>
              <a:rPr lang="es-ES" dirty="0"/>
              <a:t> = </a:t>
            </a:r>
            <a:r>
              <a:rPr lang="sk-SK" dirty="0"/>
              <a:t>pracovníci</a:t>
            </a:r>
            <a:r>
              <a:rPr lang="es-ES" dirty="0"/>
              <a:t>)</a:t>
            </a:r>
          </a:p>
          <a:p>
            <a:pPr marL="139700" indent="0" algn="just">
              <a:buNone/>
            </a:pPr>
            <a:r>
              <a:rPr lang="sk-SK" dirty="0"/>
              <a:t>Obmedzené ručenie</a:t>
            </a:r>
            <a:r>
              <a:rPr lang="es-ES" dirty="0"/>
              <a:t>:</a:t>
            </a:r>
          </a:p>
          <a:p>
            <a:pPr marL="139700" indent="0" algn="just">
              <a:buNone/>
            </a:pPr>
            <a:r>
              <a:rPr lang="es-ES" dirty="0"/>
              <a:t>- </a:t>
            </a:r>
            <a:r>
              <a:rPr lang="sk-SK" dirty="0"/>
              <a:t>Družstvá</a:t>
            </a:r>
            <a:endParaRPr lang="es-ES" dirty="0"/>
          </a:p>
        </p:txBody>
      </p:sp>
      <p:sp>
        <p:nvSpPr>
          <p:cNvPr id="4" name="3 CuadroTexto"/>
          <p:cNvSpPr txBox="1"/>
          <p:nvPr/>
        </p:nvSpPr>
        <p:spPr>
          <a:xfrm>
            <a:off x="432450" y="206156"/>
            <a:ext cx="3113638" cy="307777"/>
          </a:xfrm>
          <a:prstGeom prst="rect">
            <a:avLst/>
          </a:prstGeom>
          <a:noFill/>
        </p:spPr>
        <p:txBody>
          <a:bodyPr wrap="square" rtlCol="0">
            <a:spAutoFit/>
          </a:bodyPr>
          <a:lstStyle/>
          <a:p>
            <a:r>
              <a:rPr lang="sk-SK" dirty="0"/>
              <a:t>Sekcia</a:t>
            </a:r>
            <a:r>
              <a:rPr lang="es-ES" dirty="0"/>
              <a:t> 1. </a:t>
            </a:r>
            <a:r>
              <a:rPr lang="sk-SK" dirty="0"/>
              <a:t>TYPY PODNIKATEĽOV</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Cuadro de texto 2">
            <a:extLst>
              <a:ext uri="{FF2B5EF4-FFF2-40B4-BE49-F238E27FC236}">
                <a16:creationId xmlns:a16="http://schemas.microsoft.com/office/drawing/2014/main" id="{DC4BEDF8-B01C-443E-82C3-14A4E8F13670}"/>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899" y="833968"/>
            <a:ext cx="7236639" cy="3469675"/>
          </a:xfrm>
        </p:spPr>
        <p:txBody>
          <a:bodyPr/>
          <a:lstStyle/>
          <a:p>
            <a:pPr marL="139700" indent="0" algn="l">
              <a:buNone/>
            </a:pPr>
            <a:r>
              <a:rPr lang="sk-SK" dirty="0"/>
              <a:t>Existujú</a:t>
            </a:r>
            <a:r>
              <a:rPr lang="en-US" dirty="0"/>
              <a:t> tri </a:t>
            </a:r>
            <a:r>
              <a:rPr lang="en-US" dirty="0" err="1"/>
              <a:t>hlavné</a:t>
            </a:r>
            <a:r>
              <a:rPr lang="en-US" dirty="0"/>
              <a:t> </a:t>
            </a:r>
            <a:r>
              <a:rPr lang="sk-SK" dirty="0"/>
              <a:t>typy</a:t>
            </a:r>
            <a:r>
              <a:rPr lang="en-US" dirty="0"/>
              <a:t> </a:t>
            </a:r>
            <a:r>
              <a:rPr lang="en-US" dirty="0" err="1"/>
              <a:t>podnikov</a:t>
            </a:r>
            <a:r>
              <a:rPr lang="en-US" dirty="0"/>
              <a:t>:</a:t>
            </a:r>
          </a:p>
          <a:p>
            <a:pPr marL="139700" indent="0" algn="l">
              <a:buNone/>
            </a:pPr>
            <a:r>
              <a:rPr lang="en-US" b="1" dirty="0"/>
              <a:t>1. </a:t>
            </a:r>
            <a:r>
              <a:rPr lang="sk-SK" b="1" dirty="0"/>
              <a:t>Podnikanie v oblasti služieb</a:t>
            </a:r>
            <a:endParaRPr lang="en-US" b="1" dirty="0"/>
          </a:p>
          <a:p>
            <a:pPr marL="139700" indent="0" algn="l">
              <a:buNone/>
            </a:pPr>
            <a:r>
              <a:rPr lang="en-US" dirty="0" err="1"/>
              <a:t>Podnikanie</a:t>
            </a:r>
            <a:r>
              <a:rPr lang="en-US" dirty="0"/>
              <a:t> v </a:t>
            </a:r>
            <a:r>
              <a:rPr lang="en-US" dirty="0" err="1"/>
              <a:t>oblasti</a:t>
            </a:r>
            <a:r>
              <a:rPr lang="en-US" dirty="0"/>
              <a:t> </a:t>
            </a:r>
            <a:r>
              <a:rPr lang="en-US" dirty="0" err="1"/>
              <a:t>služieb</a:t>
            </a:r>
            <a:r>
              <a:rPr lang="en-US" dirty="0"/>
              <a:t> </a:t>
            </a:r>
            <a:r>
              <a:rPr lang="en-US" dirty="0" err="1"/>
              <a:t>poskytuje</a:t>
            </a:r>
            <a:r>
              <a:rPr lang="en-US" dirty="0"/>
              <a:t> </a:t>
            </a:r>
            <a:r>
              <a:rPr lang="en-US" dirty="0" err="1"/>
              <a:t>nehmotné</a:t>
            </a:r>
            <a:r>
              <a:rPr lang="en-US" dirty="0"/>
              <a:t> </a:t>
            </a:r>
            <a:r>
              <a:rPr lang="en-US" dirty="0" err="1"/>
              <a:t>produkty</a:t>
            </a:r>
            <a:r>
              <a:rPr lang="en-US" dirty="0"/>
              <a:t> (</a:t>
            </a:r>
            <a:r>
              <a:rPr lang="en-US" dirty="0" err="1"/>
              <a:t>produkty</a:t>
            </a:r>
            <a:r>
              <a:rPr lang="en-US" dirty="0"/>
              <a:t> bez </a:t>
            </a:r>
            <a:r>
              <a:rPr lang="en-US" dirty="0" err="1"/>
              <a:t>fyzickej</a:t>
            </a:r>
            <a:r>
              <a:rPr lang="en-US" dirty="0"/>
              <a:t> </a:t>
            </a:r>
            <a:r>
              <a:rPr lang="en-US" dirty="0" err="1"/>
              <a:t>formy</a:t>
            </a:r>
            <a:r>
              <a:rPr lang="en-US" dirty="0"/>
              <a:t>). </a:t>
            </a:r>
            <a:r>
              <a:rPr lang="en-US" dirty="0" err="1"/>
              <a:t>Firmy</a:t>
            </a:r>
            <a:r>
              <a:rPr lang="en-US" dirty="0"/>
              <a:t> </a:t>
            </a:r>
            <a:r>
              <a:rPr lang="en-US" dirty="0" err="1"/>
              <a:t>poskytujúce</a:t>
            </a:r>
            <a:r>
              <a:rPr lang="en-US" dirty="0"/>
              <a:t> </a:t>
            </a:r>
            <a:r>
              <a:rPr lang="en-US" dirty="0" err="1"/>
              <a:t>služby</a:t>
            </a:r>
            <a:r>
              <a:rPr lang="en-US" dirty="0"/>
              <a:t> </a:t>
            </a:r>
            <a:r>
              <a:rPr lang="en-US" dirty="0" err="1"/>
              <a:t>ponúkajú</a:t>
            </a:r>
            <a:r>
              <a:rPr lang="en-US" dirty="0"/>
              <a:t> </a:t>
            </a:r>
            <a:r>
              <a:rPr lang="en-US" dirty="0" err="1"/>
              <a:t>odborné</a:t>
            </a:r>
            <a:r>
              <a:rPr lang="en-US" dirty="0"/>
              <a:t> </a:t>
            </a:r>
            <a:r>
              <a:rPr lang="en-US" dirty="0" err="1"/>
              <a:t>zručnosti</a:t>
            </a:r>
            <a:r>
              <a:rPr lang="en-US" dirty="0"/>
              <a:t>, </a:t>
            </a:r>
            <a:r>
              <a:rPr lang="en-US" dirty="0" err="1"/>
              <a:t>odborné</a:t>
            </a:r>
            <a:r>
              <a:rPr lang="en-US" dirty="0"/>
              <a:t> </a:t>
            </a:r>
            <a:r>
              <a:rPr lang="en-US" dirty="0" err="1"/>
              <a:t>znalosti</a:t>
            </a:r>
            <a:r>
              <a:rPr lang="en-US" dirty="0"/>
              <a:t>, </a:t>
            </a:r>
            <a:r>
              <a:rPr lang="en-US" dirty="0" err="1"/>
              <a:t>rady</a:t>
            </a:r>
            <a:r>
              <a:rPr lang="en-US" dirty="0"/>
              <a:t> a </a:t>
            </a:r>
            <a:r>
              <a:rPr lang="en-US" dirty="0" err="1"/>
              <a:t>ďalšie</a:t>
            </a:r>
            <a:r>
              <a:rPr lang="en-US" dirty="0"/>
              <a:t> </a:t>
            </a:r>
            <a:r>
              <a:rPr lang="en-US" dirty="0" err="1"/>
              <a:t>podobné</a:t>
            </a:r>
            <a:r>
              <a:rPr lang="en-US" dirty="0"/>
              <a:t> </a:t>
            </a:r>
            <a:r>
              <a:rPr lang="en-US" dirty="0" err="1"/>
              <a:t>produkty</a:t>
            </a:r>
            <a:r>
              <a:rPr lang="en-US" dirty="0"/>
              <a:t>.</a:t>
            </a:r>
          </a:p>
          <a:p>
            <a:pPr marL="139700" indent="0" algn="l">
              <a:buNone/>
            </a:pPr>
            <a:r>
              <a:rPr lang="en-US" dirty="0" err="1"/>
              <a:t>Príkladmi</a:t>
            </a:r>
            <a:r>
              <a:rPr lang="en-US" dirty="0"/>
              <a:t> </a:t>
            </a:r>
            <a:r>
              <a:rPr lang="en-US" dirty="0" err="1"/>
              <a:t>služieb</a:t>
            </a:r>
            <a:r>
              <a:rPr lang="en-US" dirty="0"/>
              <a:t> </a:t>
            </a:r>
            <a:r>
              <a:rPr lang="en-US" dirty="0" err="1"/>
              <a:t>sú</a:t>
            </a:r>
            <a:r>
              <a:rPr lang="en-US" dirty="0"/>
              <a:t>: </a:t>
            </a:r>
            <a:r>
              <a:rPr lang="en-US" dirty="0" err="1"/>
              <a:t>salóny</a:t>
            </a:r>
            <a:r>
              <a:rPr lang="en-US" dirty="0"/>
              <a:t>, </a:t>
            </a:r>
            <a:r>
              <a:rPr lang="en-US" dirty="0" err="1"/>
              <a:t>opravovne</a:t>
            </a:r>
            <a:r>
              <a:rPr lang="en-US" dirty="0"/>
              <a:t>, </a:t>
            </a:r>
            <a:r>
              <a:rPr lang="en-US" dirty="0" err="1"/>
              <a:t>školy</a:t>
            </a:r>
            <a:r>
              <a:rPr lang="en-US" dirty="0"/>
              <a:t>, </a:t>
            </a:r>
            <a:r>
              <a:rPr lang="en-US" dirty="0" err="1"/>
              <a:t>banky</a:t>
            </a:r>
            <a:r>
              <a:rPr lang="en-US" dirty="0"/>
              <a:t>, </a:t>
            </a:r>
            <a:r>
              <a:rPr lang="en-US" dirty="0" err="1"/>
              <a:t>účtovnícke</a:t>
            </a:r>
            <a:r>
              <a:rPr lang="en-US" dirty="0"/>
              <a:t> a </a:t>
            </a:r>
            <a:r>
              <a:rPr lang="en-US" dirty="0" err="1"/>
              <a:t>právnické</a:t>
            </a:r>
            <a:r>
              <a:rPr lang="en-US" dirty="0"/>
              <a:t> </a:t>
            </a:r>
            <a:r>
              <a:rPr lang="en-US" dirty="0" err="1"/>
              <a:t>firmy</a:t>
            </a:r>
            <a:r>
              <a:rPr lang="en-US" dirty="0"/>
              <a:t>.</a:t>
            </a:r>
          </a:p>
          <a:p>
            <a:pPr marL="139700" indent="0" algn="l">
              <a:buNone/>
            </a:pPr>
            <a:endParaRPr lang="en-US" dirty="0"/>
          </a:p>
          <a:p>
            <a:pPr marL="139700" indent="0" algn="l">
              <a:buNone/>
            </a:pPr>
            <a:endParaRPr lang="en-US" dirty="0"/>
          </a:p>
          <a:p>
            <a:pPr marL="139700" indent="0" algn="l">
              <a:buNone/>
            </a:pPr>
            <a:r>
              <a:rPr lang="en-US" b="1" dirty="0"/>
              <a:t>2. </a:t>
            </a:r>
            <a:r>
              <a:rPr lang="sk-SK" b="1" dirty="0"/>
              <a:t>Podnikanie v oblasti obchodu</a:t>
            </a:r>
          </a:p>
          <a:p>
            <a:pPr marL="139700" indent="0" algn="l">
              <a:buNone/>
            </a:pPr>
            <a:r>
              <a:rPr lang="sk-SK" dirty="0"/>
              <a:t>Tento typ biznisu kupuje produkty za veľkoobchodné ceny a predáva ich za maloobchodné ceny. Poznáme ich ako „nákupno-predajné“ podniky. Zisk vytvárajú predajom produktov za ceny vyššie, ako sú ich nákupné náklady.</a:t>
            </a:r>
          </a:p>
          <a:p>
            <a:pPr marL="139700" indent="0" algn="l">
              <a:buNone/>
            </a:pPr>
            <a:r>
              <a:rPr lang="sk-SK" dirty="0"/>
              <a:t>Obchodníci predávajú produkty bez nejakej ich zmeny. Príkladmi sú: obchody s potravinami, obchody so zmiešaným tovarom, distribútori a ďalší predajcovia.</a:t>
            </a:r>
          </a:p>
          <a:p>
            <a:pPr marL="139700" indent="0" algn="l">
              <a:buNone/>
            </a:pPr>
            <a:endParaRPr lang="sk-SK" b="1" dirty="0">
              <a:highlight>
                <a:srgbClr val="FFFF00"/>
              </a:highlight>
            </a:endParaRP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3 CuadroTexto">
            <a:extLst>
              <a:ext uri="{FF2B5EF4-FFF2-40B4-BE49-F238E27FC236}">
                <a16:creationId xmlns:a16="http://schemas.microsoft.com/office/drawing/2014/main" id="{BAAE0AEE-FE80-425E-884D-CE66A87929E6}"/>
              </a:ext>
            </a:extLst>
          </p:cNvPr>
          <p:cNvSpPr txBox="1"/>
          <p:nvPr/>
        </p:nvSpPr>
        <p:spPr>
          <a:xfrm>
            <a:off x="432450" y="206156"/>
            <a:ext cx="3113638" cy="307777"/>
          </a:xfrm>
          <a:prstGeom prst="rect">
            <a:avLst/>
          </a:prstGeom>
          <a:noFill/>
        </p:spPr>
        <p:txBody>
          <a:bodyPr wrap="square" rtlCol="0">
            <a:spAutoFit/>
          </a:bodyPr>
          <a:lstStyle/>
          <a:p>
            <a:r>
              <a:rPr lang="sk-SK" dirty="0"/>
              <a:t>Sekcia</a:t>
            </a:r>
            <a:r>
              <a:rPr lang="es-ES" dirty="0"/>
              <a:t> 1. </a:t>
            </a:r>
            <a:r>
              <a:rPr lang="sk-SK" dirty="0"/>
              <a:t>TYPY PODNIKATEĽOV</a:t>
            </a:r>
            <a:endParaRPr lang="es-ES" dirty="0"/>
          </a:p>
        </p:txBody>
      </p:sp>
      <p:sp>
        <p:nvSpPr>
          <p:cNvPr id="8" name="Cuadro de texto 2">
            <a:extLst>
              <a:ext uri="{FF2B5EF4-FFF2-40B4-BE49-F238E27FC236}">
                <a16:creationId xmlns:a16="http://schemas.microsoft.com/office/drawing/2014/main" id="{94A40421-C97E-45F1-9209-F189082F3CE6}"/>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02899" y="833968"/>
            <a:ext cx="7236639" cy="3469675"/>
          </a:xfrm>
        </p:spPr>
        <p:txBody>
          <a:bodyPr/>
          <a:lstStyle/>
          <a:p>
            <a:pPr marL="139700" indent="0" algn="l">
              <a:buNone/>
            </a:pPr>
            <a:r>
              <a:rPr lang="sk-SK" b="1" dirty="0"/>
              <a:t>3. Podnikanie v oblasti výroby</a:t>
            </a:r>
            <a:endParaRPr lang="sk-SK" b="1" dirty="0">
              <a:highlight>
                <a:srgbClr val="FFFF00"/>
              </a:highlight>
            </a:endParaRPr>
          </a:p>
          <a:p>
            <a:pPr marL="139700" indent="0" algn="l">
              <a:buNone/>
            </a:pPr>
            <a:r>
              <a:rPr lang="sk-SK" dirty="0"/>
              <a:t>Na rozdiel od obchodníkov, podniky v oblasti výroby nakupujú výrobky so zámerom použiť ich ako materiály pri výrobe nového produktu. Takto dochádza k transformácii zakúpených produktov.</a:t>
            </a:r>
          </a:p>
          <a:p>
            <a:pPr marL="139700" indent="0" algn="l">
              <a:buNone/>
            </a:pPr>
            <a:r>
              <a:rPr lang="sk-SK" dirty="0"/>
              <a:t>Podniky v oblasti výroby v rámci svojho výrobného procesu zahŕňajú suroviny a prácu do svojich režijných nákladov. Vyrobený produkt následne predávajú zákazníkom.</a:t>
            </a:r>
          </a:p>
          <a:p>
            <a:pPr marL="139700" indent="0" algn="l">
              <a:buNone/>
            </a:pPr>
            <a:endParaRPr lang="sk-SK" dirty="0"/>
          </a:p>
          <a:p>
            <a:pPr marL="139700" indent="0" algn="l">
              <a:buNone/>
            </a:pPr>
            <a:r>
              <a:rPr lang="sk-SK" b="1" dirty="0"/>
              <a:t>Zmiešané podnikanie</a:t>
            </a:r>
          </a:p>
          <a:p>
            <a:pPr marL="139700" indent="0" algn="l">
              <a:buNone/>
            </a:pPr>
            <a:r>
              <a:rPr lang="sk-SK" dirty="0"/>
              <a:t>Zmiešané podniky môžeme zaradiť do viac ako jedného druhu podnikania. Napríklad reštaurácia pri výrobe kvalitného jedla spája ingrediencie (výroba), predáva fľašu vína (obchod) a plní objednávky zákazníkov (služba).</a:t>
            </a:r>
          </a:p>
          <a:p>
            <a:pPr marL="139700" indent="0" algn="l">
              <a:buNone/>
            </a:pPr>
            <a:r>
              <a:rPr lang="sk-SK" dirty="0"/>
              <a:t>Tieto spoločnosti sa však dajú klasifikovať podľa ich hlavných obchodných záujmov. V takom prípade sú reštaurácie skôr typom podnikania v oblasti služieb.</a:t>
            </a:r>
          </a:p>
          <a:p>
            <a:pPr marL="139700" indent="0" algn="l">
              <a:buNone/>
            </a:pPr>
            <a:endParaRPr lang="sk-SK"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3 CuadroTexto">
            <a:extLst>
              <a:ext uri="{FF2B5EF4-FFF2-40B4-BE49-F238E27FC236}">
                <a16:creationId xmlns:a16="http://schemas.microsoft.com/office/drawing/2014/main" id="{44315DA5-315A-4264-8204-674EB7E63085}"/>
              </a:ext>
            </a:extLst>
          </p:cNvPr>
          <p:cNvSpPr txBox="1"/>
          <p:nvPr/>
        </p:nvSpPr>
        <p:spPr>
          <a:xfrm>
            <a:off x="432450" y="206156"/>
            <a:ext cx="3113638" cy="307777"/>
          </a:xfrm>
          <a:prstGeom prst="rect">
            <a:avLst/>
          </a:prstGeom>
          <a:noFill/>
        </p:spPr>
        <p:txBody>
          <a:bodyPr wrap="square" rtlCol="0">
            <a:spAutoFit/>
          </a:bodyPr>
          <a:lstStyle/>
          <a:p>
            <a:r>
              <a:rPr lang="sk-SK" dirty="0"/>
              <a:t>Sekcia</a:t>
            </a:r>
            <a:r>
              <a:rPr lang="es-ES" dirty="0"/>
              <a:t> 1. </a:t>
            </a:r>
            <a:r>
              <a:rPr lang="sk-SK" dirty="0"/>
              <a:t>TYPY PODNIKATEĽOV</a:t>
            </a:r>
            <a:endParaRPr lang="es-ES" dirty="0"/>
          </a:p>
        </p:txBody>
      </p:sp>
      <p:sp>
        <p:nvSpPr>
          <p:cNvPr id="11" name="Cuadro de texto 2">
            <a:extLst>
              <a:ext uri="{FF2B5EF4-FFF2-40B4-BE49-F238E27FC236}">
                <a16:creationId xmlns:a16="http://schemas.microsoft.com/office/drawing/2014/main" id="{9CFFEA72-305C-4EC8-9CA7-B563A2287D17}"/>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289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sz="3600" b="0" dirty="0">
                <a:solidFill>
                  <a:srgbClr val="F24F4F"/>
                </a:solidFill>
                <a:latin typeface="Cambria" panose="02040503050406030204" pitchFamily="18" charset="0"/>
              </a:rPr>
              <a:t>SEKCIA</a:t>
            </a:r>
            <a:r>
              <a:rPr lang="es-ES" sz="3600" b="0" dirty="0">
                <a:solidFill>
                  <a:srgbClr val="F24F4F"/>
                </a:solidFill>
                <a:latin typeface="Cambria" panose="02040503050406030204" pitchFamily="18" charset="0"/>
              </a:rPr>
              <a:t> 2. </a:t>
            </a:r>
            <a:r>
              <a:rPr lang="sk-SK" sz="3600" b="0" dirty="0">
                <a:solidFill>
                  <a:srgbClr val="F24F4F"/>
                </a:solidFill>
                <a:latin typeface="Cambria" panose="02040503050406030204" pitchFamily="18" charset="0"/>
              </a:rPr>
              <a:t>PRÁVNE FORMY</a:t>
            </a:r>
            <a:endParaRPr lang="es-ES" sz="3600" b="0" dirty="0">
              <a:solidFill>
                <a:srgbClr val="F24F4F"/>
              </a:solidFill>
              <a:latin typeface="Cambria" panose="02040503050406030204" pitchFamily="18" charset="0"/>
            </a:endParaRP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Cuadro de texto 2">
            <a:extLst>
              <a:ext uri="{FF2B5EF4-FFF2-40B4-BE49-F238E27FC236}">
                <a16:creationId xmlns:a16="http://schemas.microsoft.com/office/drawing/2014/main" id="{13F8E6B8-5E8B-44E9-A433-35DF701C3928}"/>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242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sk-SK" dirty="0">
                <a:solidFill>
                  <a:srgbClr val="F24F4F"/>
                </a:solidFill>
                <a:latin typeface="Cambria" panose="02040503050406030204" pitchFamily="18" charset="0"/>
              </a:rPr>
              <a:t>Právne formy</a:t>
            </a:r>
          </a:p>
        </p:txBody>
      </p:sp>
      <p:sp>
        <p:nvSpPr>
          <p:cNvPr id="4" name="3 CuadroTexto"/>
          <p:cNvSpPr txBox="1"/>
          <p:nvPr/>
        </p:nvSpPr>
        <p:spPr>
          <a:xfrm>
            <a:off x="333838" y="239709"/>
            <a:ext cx="2564295" cy="307777"/>
          </a:xfrm>
          <a:prstGeom prst="rect">
            <a:avLst/>
          </a:prstGeom>
          <a:noFill/>
        </p:spPr>
        <p:txBody>
          <a:bodyPr wrap="square" rtlCol="0">
            <a:spAutoFit/>
          </a:bodyPr>
          <a:lstStyle/>
          <a:p>
            <a:r>
              <a:rPr lang="sk-SK" dirty="0"/>
              <a:t>Sekcia</a:t>
            </a:r>
            <a:r>
              <a:rPr lang="es-ES" dirty="0"/>
              <a:t> 2. </a:t>
            </a:r>
            <a:r>
              <a:rPr lang="sk-SK" dirty="0"/>
              <a:t>PRÁVNE FORMY</a:t>
            </a: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0" name="Zástupný objekt pre text 9">
            <a:extLst>
              <a:ext uri="{FF2B5EF4-FFF2-40B4-BE49-F238E27FC236}">
                <a16:creationId xmlns:a16="http://schemas.microsoft.com/office/drawing/2014/main" id="{78FADFD7-2D89-4A17-91EC-285A2095D18D}"/>
              </a:ext>
            </a:extLst>
          </p:cNvPr>
          <p:cNvSpPr>
            <a:spLocks noGrp="1"/>
          </p:cNvSpPr>
          <p:nvPr>
            <p:ph type="body" idx="1"/>
          </p:nvPr>
        </p:nvSpPr>
        <p:spPr>
          <a:xfrm>
            <a:off x="811515" y="1156677"/>
            <a:ext cx="7311760" cy="3404169"/>
          </a:xfrm>
        </p:spPr>
        <p:txBody>
          <a:bodyPr/>
          <a:lstStyle/>
          <a:p>
            <a:pPr marL="139700" indent="0" algn="l">
              <a:buNone/>
            </a:pPr>
            <a:r>
              <a:rPr lang="sk-SK" dirty="0"/>
              <a:t>Toto sú základné formy vlastníctva podniku:</a:t>
            </a:r>
          </a:p>
          <a:p>
            <a:pPr marL="139700" indent="0" algn="l">
              <a:buNone/>
            </a:pPr>
            <a:r>
              <a:rPr lang="sk-SK" b="1" dirty="0"/>
              <a:t>1. Živnostník	</a:t>
            </a:r>
          </a:p>
          <a:p>
            <a:pPr marL="139700" indent="0" algn="l">
              <a:buNone/>
            </a:pPr>
            <a:r>
              <a:rPr lang="sk-SK" dirty="0"/>
              <a:t>Živnostník predstavuje podnikanie vo vlastníctve iba jednej osoby. Je ľahké ho založiť a vyžaduje najmenej nákladov spomedzi všetkých foriem vlastníctva.</a:t>
            </a:r>
          </a:p>
          <a:p>
            <a:pPr marL="139700" indent="0" algn="l">
              <a:buNone/>
            </a:pPr>
            <a:r>
              <a:rPr lang="sk-SK" dirty="0"/>
              <a:t>Majiteľ má neobmedzené ručenie; veritelia môžu siahnuť na osobný majetok majiteľa, ak ich tento nie je schopný včas vyplatiť.</a:t>
            </a:r>
          </a:p>
          <a:p>
            <a:pPr marL="139700" indent="0" algn="l">
              <a:buNone/>
            </a:pPr>
            <a:r>
              <a:rPr lang="sk-SK" dirty="0"/>
              <a:t>Tento druh vlastníctva prijímajú malé podnikateľské subjekty.</a:t>
            </a:r>
          </a:p>
          <a:p>
            <a:pPr marL="139700" indent="0" algn="l">
              <a:buNone/>
            </a:pPr>
            <a:endParaRPr lang="sk-SK" dirty="0"/>
          </a:p>
          <a:p>
            <a:pPr marL="139700" indent="0" algn="l">
              <a:buNone/>
            </a:pPr>
            <a:r>
              <a:rPr lang="sk-SK" b="1" dirty="0"/>
              <a:t>2. Združenie</a:t>
            </a:r>
          </a:p>
          <a:p>
            <a:pPr marL="139700" indent="0" algn="l">
              <a:buNone/>
            </a:pPr>
            <a:r>
              <a:rPr lang="sk-SK" dirty="0"/>
              <a:t>Združenie je podnikanie vo vlastníctve dvoch alebo viacerých osôb, ktoré prispievajú do účtovnej jednotky. Partneri si zisky z podnikania rozdeľujú medzi sebou.</a:t>
            </a:r>
          </a:p>
          <a:p>
            <a:pPr marL="139700" indent="0" algn="l">
              <a:buNone/>
            </a:pPr>
            <a:r>
              <a:rPr lang="sk-SK" dirty="0"/>
              <a:t>Vo všeobecných združeniach majú všetci partneri neobmedzenú zodpovednosť. </a:t>
            </a:r>
          </a:p>
        </p:txBody>
      </p:sp>
      <p:sp>
        <p:nvSpPr>
          <p:cNvPr id="9" name="Cuadro de texto 2">
            <a:extLst>
              <a:ext uri="{FF2B5EF4-FFF2-40B4-BE49-F238E27FC236}">
                <a16:creationId xmlns:a16="http://schemas.microsoft.com/office/drawing/2014/main" id="{CD286FF2-72B2-450D-B79D-77D48E651D5A}"/>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315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8612" y="1201434"/>
            <a:ext cx="8881289" cy="3103354"/>
          </a:xfrm>
        </p:spPr>
        <p:txBody>
          <a:bodyPr/>
          <a:lstStyle/>
          <a:p>
            <a:pPr marL="114300" indent="0" algn="just">
              <a:buNone/>
            </a:pPr>
            <a:r>
              <a:rPr lang="sk-SK" dirty="0"/>
              <a:t>V prípade komanditných spoločností nemôžu veritelia stiahnuť na osobný majetok komanditných spoločností.</a:t>
            </a:r>
          </a:p>
          <a:p>
            <a:pPr marL="114300" indent="0" algn="just">
              <a:buNone/>
            </a:pPr>
            <a:endParaRPr lang="sk-SK" b="1" dirty="0"/>
          </a:p>
          <a:p>
            <a:pPr marL="114300" indent="0" algn="just">
              <a:buNone/>
            </a:pPr>
            <a:r>
              <a:rPr lang="en-US" b="1" dirty="0"/>
              <a:t>3. </a:t>
            </a:r>
            <a:r>
              <a:rPr lang="sk-SK" b="1" dirty="0"/>
              <a:t>Spoločnosť</a:t>
            </a:r>
            <a:endParaRPr lang="en-US" b="1" dirty="0"/>
          </a:p>
          <a:p>
            <a:pPr marL="114300" indent="0" algn="just">
              <a:buNone/>
            </a:pPr>
            <a:r>
              <a:rPr lang="sk-SK" dirty="0"/>
              <a:t>Spoločnosť je obchodná organizácia, ktorá má oddelenú právnu subjektivitu od svojich vlastníkov. Vlastníctvo v akciovej spoločnosti je zastúpené akciami.</a:t>
            </a:r>
          </a:p>
          <a:p>
            <a:pPr marL="114300" indent="0" algn="just">
              <a:buNone/>
            </a:pPr>
            <a:r>
              <a:rPr lang="sk-SK" dirty="0"/>
              <a:t>Majitelia (akcionári) majú obmedzené ručenie, no zároveň majú aj obmedzenú účasť na činnosti spoločnosti. Predstavenstvo, volená skupina akcionárov riadi činnosť spoločnosti.</a:t>
            </a:r>
          </a:p>
          <a:p>
            <a:pPr marL="114300" indent="0" algn="just">
              <a:buNone/>
            </a:pPr>
            <a:endParaRPr lang="sk-SK" dirty="0"/>
          </a:p>
          <a:p>
            <a:pPr marL="114300" indent="0" algn="just">
              <a:buNone/>
            </a:pPr>
            <a:r>
              <a:rPr lang="sk-SK" dirty="0"/>
              <a:t>Okrem týchto základných foriem vlastníctva podnikov sú to dnes aj niektoré ďalšie typy organizácií:</a:t>
            </a:r>
          </a:p>
          <a:p>
            <a:pPr marL="114300" indent="0" algn="just">
              <a:buNone/>
            </a:pPr>
            <a:endParaRPr lang="es-ES" dirty="0"/>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AF4DA945-25E7-41B0-8298-CE759B1934CF}"/>
              </a:ext>
            </a:extLst>
          </p:cNvPr>
          <p:cNvSpPr txBox="1"/>
          <p:nvPr/>
        </p:nvSpPr>
        <p:spPr>
          <a:xfrm>
            <a:off x="333838" y="239709"/>
            <a:ext cx="2564295" cy="307777"/>
          </a:xfrm>
          <a:prstGeom prst="rect">
            <a:avLst/>
          </a:prstGeom>
          <a:noFill/>
        </p:spPr>
        <p:txBody>
          <a:bodyPr wrap="square" rtlCol="0">
            <a:spAutoFit/>
          </a:bodyPr>
          <a:lstStyle/>
          <a:p>
            <a:r>
              <a:rPr lang="sk-SK" dirty="0"/>
              <a:t>Sekcia</a:t>
            </a:r>
            <a:r>
              <a:rPr lang="es-ES" dirty="0"/>
              <a:t> 2. </a:t>
            </a:r>
            <a:r>
              <a:rPr lang="sk-SK" dirty="0"/>
              <a:t>PRÁVNE FORMY</a:t>
            </a:r>
            <a:endParaRPr lang="es-ES" dirty="0"/>
          </a:p>
        </p:txBody>
      </p:sp>
      <p:sp>
        <p:nvSpPr>
          <p:cNvPr id="10" name="Cuadro de texto 2">
            <a:extLst>
              <a:ext uri="{FF2B5EF4-FFF2-40B4-BE49-F238E27FC236}">
                <a16:creationId xmlns:a16="http://schemas.microsoft.com/office/drawing/2014/main" id="{2B39B67D-5029-48CA-80A9-699930C627C3}"/>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it-IT" sz="700" i="1" dirty="0">
                <a:solidFill>
                  <a:srgbClr val="808080"/>
                </a:solidFill>
                <a:latin typeface="Century Gothic" panose="020B0502020202020204" pitchFamily="34" charset="0"/>
                <a:cs typeface="Times New Roman" panose="02020603050405020304" pitchFamily="18" charset="0"/>
              </a:rPr>
              <a:t>Tento projekt bol financovaný s podporou Európskej komisie. Táto publikácia odráža iba názory autora a Komisia nezodpovedá za akékoľvek použitie informácií v nej obsiahnutých.</a:t>
            </a:r>
            <a:endParaRPr lang="sk-SK" sz="700" i="1" dirty="0">
              <a:solidFill>
                <a:srgbClr val="808080"/>
              </a:solidFill>
              <a:latin typeface="Century Gothic" panose="020B0502020202020204" pitchFamily="34" charset="0"/>
              <a:cs typeface="Times New Roman" panose="02020603050405020304" pitchFamily="18" charset="0"/>
            </a:endParaRPr>
          </a:p>
          <a:p>
            <a:pPr algn="just">
              <a:lnSpc>
                <a:spcPct val="110000"/>
              </a:lnSpc>
              <a:spcAft>
                <a:spcPts val="600"/>
              </a:spcAft>
              <a:tabLst>
                <a:tab pos="1038225" algn="l"/>
              </a:tabLst>
            </a:pP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051536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1911</Words>
  <Application>Microsoft Office PowerPoint</Application>
  <PresentationFormat>Prezentácia na obrazovke (16:9)</PresentationFormat>
  <Paragraphs>188</Paragraphs>
  <Slides>21</Slides>
  <Notes>3</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21</vt:i4>
      </vt:variant>
    </vt:vector>
  </HeadingPairs>
  <TitlesOfParts>
    <vt:vector size="28" baseType="lpstr">
      <vt:lpstr>Garamond</vt:lpstr>
      <vt:lpstr>EB Garamond</vt:lpstr>
      <vt:lpstr>Century Gothic</vt:lpstr>
      <vt:lpstr>EB Garamond Medium</vt:lpstr>
      <vt:lpstr>Arial</vt:lpstr>
      <vt:lpstr>Cambria</vt:lpstr>
      <vt:lpstr>Simple Light</vt:lpstr>
      <vt:lpstr> ARTkadémia  “Akadémia umení a remesiel””</vt:lpstr>
      <vt:lpstr>Module 1. UMELEC A PODNIKATEĽ, POZNÁTE PRÁVNE ASPEKTY</vt:lpstr>
      <vt:lpstr>SEKCIA 1. TYPY PODNIKATEĽOV</vt:lpstr>
      <vt:lpstr>Typy podnikateľov</vt:lpstr>
      <vt:lpstr>Prezentácia programu PowerPoint</vt:lpstr>
      <vt:lpstr>Prezentácia programu PowerPoint</vt:lpstr>
      <vt:lpstr>SEKCIA 2. PRÁVNE FORMY</vt:lpstr>
      <vt:lpstr>Právne formy</vt:lpstr>
      <vt:lpstr>Prezentácia programu PowerPoint</vt:lpstr>
      <vt:lpstr>Prezentácia programu PowerPoint</vt:lpstr>
      <vt:lpstr>SEKCIA 3. VÝHODY A NEVÝHODY</vt:lpstr>
      <vt:lpstr>Výhody a nevýhody</vt:lpstr>
      <vt:lpstr>Prezentácia programu PowerPoint</vt:lpstr>
      <vt:lpstr>Prezentácia programu PowerPoint</vt:lpstr>
      <vt:lpstr>SEKCIA 4. PRÁVNE POSTUPY</vt:lpstr>
      <vt:lpstr>Právne postupy</vt:lpstr>
      <vt:lpstr>Prezentácia programu PowerPoint</vt:lpstr>
      <vt:lpstr>Prezentácia programu PowerPoint</vt:lpstr>
      <vt:lpstr>SEKCIA 5. SAMOSTATNE ZÁROBKOVÉ ČINNÉ OSOBY (SZČO) V EURÓPE</vt:lpstr>
      <vt:lpstr>Samostatne zárobkové činné osoby (Živnostníci) v Európe</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Mitkova Ludmila</cp:lastModifiedBy>
  <cp:revision>67</cp:revision>
  <dcterms:modified xsi:type="dcterms:W3CDTF">2020-02-13T19:09:10Z</dcterms:modified>
</cp:coreProperties>
</file>