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23"/>
  </p:notesMasterIdLst>
  <p:sldIdLst>
    <p:sldId id="256" r:id="rId2"/>
    <p:sldId id="272" r:id="rId3"/>
    <p:sldId id="283" r:id="rId4"/>
    <p:sldId id="275" r:id="rId5"/>
    <p:sldId id="276" r:id="rId6"/>
    <p:sldId id="286" r:id="rId7"/>
    <p:sldId id="285" r:id="rId8"/>
    <p:sldId id="282" r:id="rId9"/>
    <p:sldId id="288" r:id="rId10"/>
    <p:sldId id="295" r:id="rId11"/>
    <p:sldId id="289" r:id="rId12"/>
    <p:sldId id="290" r:id="rId13"/>
    <p:sldId id="301" r:id="rId14"/>
    <p:sldId id="306" r:id="rId15"/>
    <p:sldId id="292" r:id="rId16"/>
    <p:sldId id="308" r:id="rId17"/>
    <p:sldId id="294" r:id="rId18"/>
    <p:sldId id="298" r:id="rId19"/>
    <p:sldId id="307" r:id="rId20"/>
    <p:sldId id="309" r:id="rId21"/>
    <p:sldId id="274" r:id="rId22"/>
  </p:sldIdLst>
  <p:sldSz cx="9144000" cy="5143500" type="screen16x9"/>
  <p:notesSz cx="6858000" cy="9144000"/>
  <p:embeddedFontLst>
    <p:embeddedFont>
      <p:font typeface="Cambria" panose="02040503050406030204" pitchFamily="18" charset="0"/>
      <p:regular r:id="rId24"/>
      <p:bold r:id="rId25"/>
      <p:italic r:id="rId26"/>
      <p:boldItalic r:id="rId27"/>
    </p:embeddedFont>
    <p:embeddedFont>
      <p:font typeface="Century Gothic" panose="020B0502020202020204" pitchFamily="34" charset="0"/>
      <p:regular r:id="rId28"/>
      <p:bold r:id="rId29"/>
      <p:italic r:id="rId30"/>
      <p:boldItalic r:id="rId31"/>
    </p:embeddedFont>
    <p:embeddedFont>
      <p:font typeface="Garamond" panose="02020404030301010803" pitchFamily="18" charset="0"/>
      <p:regular r:id="rId32"/>
      <p:bold r:id="rId33"/>
      <p: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4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21" autoAdjust="0"/>
    <p:restoredTop sz="94737" autoAdjust="0"/>
  </p:normalViewPr>
  <p:slideViewPr>
    <p:cSldViewPr snapToGrid="0">
      <p:cViewPr varScale="1">
        <p:scale>
          <a:sx n="85" d="100"/>
          <a:sy n="85" d="100"/>
        </p:scale>
        <p:origin x="744" y="90"/>
      </p:cViewPr>
      <p:guideLst>
        <p:guide orient="horz" pos="1620"/>
        <p:guide pos="2880"/>
      </p:guideLst>
    </p:cSldViewPr>
  </p:slideViewPr>
  <p:outlineViewPr>
    <p:cViewPr>
      <p:scale>
        <a:sx n="33" d="100"/>
        <a:sy n="33" d="100"/>
      </p:scale>
      <p:origin x="0" y="233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771132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60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480d10309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480d10309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82768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481a02bcd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481a02bcd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2636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seño personalizado">
  <p:cSld name="AUTOLAYOUT">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13"/>
          <p:cNvGrpSpPr/>
          <p:nvPr/>
        </p:nvGrpSpPr>
        <p:grpSpPr>
          <a:xfrm>
            <a:off x="2105247" y="1"/>
            <a:ext cx="7038765" cy="5138761"/>
            <a:chOff x="3388636" y="43347"/>
            <a:chExt cx="5755327" cy="4201767"/>
          </a:xfrm>
        </p:grpSpPr>
        <p:sp>
          <p:nvSpPr>
            <p:cNvPr id="53" name="Google Shape;53;p13"/>
            <p:cNvSpPr/>
            <p:nvPr/>
          </p:nvSpPr>
          <p:spPr>
            <a:xfrm>
              <a:off x="3837147"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3"/>
            <p:cNvSpPr/>
            <p:nvPr/>
          </p:nvSpPr>
          <p:spPr>
            <a:xfrm>
              <a:off x="4285658"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p:nvPr/>
          </p:nvSpPr>
          <p:spPr>
            <a:xfrm>
              <a:off x="473416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p:nvPr/>
          </p:nvSpPr>
          <p:spPr>
            <a:xfrm>
              <a:off x="518268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p:nvPr/>
          </p:nvSpPr>
          <p:spPr>
            <a:xfrm>
              <a:off x="5631192"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p:nvPr/>
          </p:nvSpPr>
          <p:spPr>
            <a:xfrm>
              <a:off x="607970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p:nvPr/>
          </p:nvSpPr>
          <p:spPr>
            <a:xfrm>
              <a:off x="6528215"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p:nvPr/>
          </p:nvSpPr>
          <p:spPr>
            <a:xfrm>
              <a:off x="6976726"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p:nvPr/>
          </p:nvSpPr>
          <p:spPr>
            <a:xfrm>
              <a:off x="742522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3"/>
            <p:cNvSpPr/>
            <p:nvPr/>
          </p:nvSpPr>
          <p:spPr>
            <a:xfrm>
              <a:off x="7873740"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3"/>
            <p:cNvSpPr/>
            <p:nvPr/>
          </p:nvSpPr>
          <p:spPr>
            <a:xfrm>
              <a:off x="832225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3"/>
            <p:cNvSpPr/>
            <p:nvPr/>
          </p:nvSpPr>
          <p:spPr>
            <a:xfrm>
              <a:off x="877076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3"/>
            <p:cNvSpPr/>
            <p:nvPr/>
          </p:nvSpPr>
          <p:spPr>
            <a:xfrm>
              <a:off x="3837147"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3"/>
            <p:cNvSpPr/>
            <p:nvPr/>
          </p:nvSpPr>
          <p:spPr>
            <a:xfrm>
              <a:off x="4285658"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3"/>
            <p:cNvSpPr/>
            <p:nvPr/>
          </p:nvSpPr>
          <p:spPr>
            <a:xfrm>
              <a:off x="473416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3"/>
            <p:cNvSpPr/>
            <p:nvPr/>
          </p:nvSpPr>
          <p:spPr>
            <a:xfrm>
              <a:off x="518268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3"/>
            <p:cNvSpPr/>
            <p:nvPr/>
          </p:nvSpPr>
          <p:spPr>
            <a:xfrm>
              <a:off x="5631192"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3"/>
            <p:cNvSpPr/>
            <p:nvPr/>
          </p:nvSpPr>
          <p:spPr>
            <a:xfrm>
              <a:off x="607970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3"/>
            <p:cNvSpPr/>
            <p:nvPr/>
          </p:nvSpPr>
          <p:spPr>
            <a:xfrm>
              <a:off x="6528215"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3"/>
            <p:cNvSpPr/>
            <p:nvPr/>
          </p:nvSpPr>
          <p:spPr>
            <a:xfrm>
              <a:off x="6976726"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3"/>
            <p:cNvSpPr/>
            <p:nvPr/>
          </p:nvSpPr>
          <p:spPr>
            <a:xfrm>
              <a:off x="742522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3"/>
            <p:cNvSpPr/>
            <p:nvPr/>
          </p:nvSpPr>
          <p:spPr>
            <a:xfrm>
              <a:off x="7873740"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3"/>
            <p:cNvSpPr/>
            <p:nvPr/>
          </p:nvSpPr>
          <p:spPr>
            <a:xfrm>
              <a:off x="832225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3"/>
            <p:cNvSpPr/>
            <p:nvPr/>
          </p:nvSpPr>
          <p:spPr>
            <a:xfrm>
              <a:off x="877076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3"/>
            <p:cNvSpPr/>
            <p:nvPr/>
          </p:nvSpPr>
          <p:spPr>
            <a:xfrm>
              <a:off x="3837147"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p:nvPr/>
          </p:nvSpPr>
          <p:spPr>
            <a:xfrm>
              <a:off x="4285658"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3"/>
            <p:cNvSpPr/>
            <p:nvPr/>
          </p:nvSpPr>
          <p:spPr>
            <a:xfrm>
              <a:off x="473416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3"/>
            <p:cNvSpPr/>
            <p:nvPr/>
          </p:nvSpPr>
          <p:spPr>
            <a:xfrm>
              <a:off x="518268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3"/>
            <p:cNvSpPr/>
            <p:nvPr/>
          </p:nvSpPr>
          <p:spPr>
            <a:xfrm>
              <a:off x="5631192"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3"/>
            <p:cNvSpPr/>
            <p:nvPr/>
          </p:nvSpPr>
          <p:spPr>
            <a:xfrm>
              <a:off x="607970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p:nvPr/>
          </p:nvSpPr>
          <p:spPr>
            <a:xfrm>
              <a:off x="6528215"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p:nvPr/>
          </p:nvSpPr>
          <p:spPr>
            <a:xfrm>
              <a:off x="6976726"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3"/>
            <p:cNvSpPr/>
            <p:nvPr/>
          </p:nvSpPr>
          <p:spPr>
            <a:xfrm>
              <a:off x="742522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3"/>
            <p:cNvSpPr/>
            <p:nvPr/>
          </p:nvSpPr>
          <p:spPr>
            <a:xfrm>
              <a:off x="7873740"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3"/>
            <p:cNvSpPr/>
            <p:nvPr/>
          </p:nvSpPr>
          <p:spPr>
            <a:xfrm>
              <a:off x="832225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3"/>
            <p:cNvSpPr/>
            <p:nvPr/>
          </p:nvSpPr>
          <p:spPr>
            <a:xfrm>
              <a:off x="877076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p:nvPr/>
          </p:nvSpPr>
          <p:spPr>
            <a:xfrm>
              <a:off x="338863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a:off x="3837147"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a:off x="4285658"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p:nvPr/>
          </p:nvSpPr>
          <p:spPr>
            <a:xfrm>
              <a:off x="473416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p:nvPr/>
          </p:nvSpPr>
          <p:spPr>
            <a:xfrm>
              <a:off x="518268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3"/>
            <p:cNvSpPr/>
            <p:nvPr/>
          </p:nvSpPr>
          <p:spPr>
            <a:xfrm>
              <a:off x="5631192"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3"/>
            <p:cNvSpPr/>
            <p:nvPr/>
          </p:nvSpPr>
          <p:spPr>
            <a:xfrm>
              <a:off x="607970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p:nvPr/>
          </p:nvSpPr>
          <p:spPr>
            <a:xfrm>
              <a:off x="6528215"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3"/>
            <p:cNvSpPr/>
            <p:nvPr/>
          </p:nvSpPr>
          <p:spPr>
            <a:xfrm>
              <a:off x="697672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3"/>
            <p:cNvSpPr/>
            <p:nvPr/>
          </p:nvSpPr>
          <p:spPr>
            <a:xfrm>
              <a:off x="742522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3"/>
            <p:cNvSpPr/>
            <p:nvPr/>
          </p:nvSpPr>
          <p:spPr>
            <a:xfrm>
              <a:off x="7873740"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3"/>
            <p:cNvSpPr/>
            <p:nvPr/>
          </p:nvSpPr>
          <p:spPr>
            <a:xfrm>
              <a:off x="832225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p:nvPr/>
          </p:nvSpPr>
          <p:spPr>
            <a:xfrm>
              <a:off x="877076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p:nvPr/>
          </p:nvSpPr>
          <p:spPr>
            <a:xfrm>
              <a:off x="338863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p:nvPr/>
          </p:nvSpPr>
          <p:spPr>
            <a:xfrm>
              <a:off x="3837147"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3"/>
            <p:cNvSpPr/>
            <p:nvPr/>
          </p:nvSpPr>
          <p:spPr>
            <a:xfrm>
              <a:off x="4285658"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p:nvPr/>
          </p:nvSpPr>
          <p:spPr>
            <a:xfrm>
              <a:off x="4734169" y="4336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3"/>
            <p:cNvSpPr/>
            <p:nvPr/>
          </p:nvSpPr>
          <p:spPr>
            <a:xfrm>
              <a:off x="518268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3"/>
            <p:cNvSpPr/>
            <p:nvPr/>
          </p:nvSpPr>
          <p:spPr>
            <a:xfrm>
              <a:off x="5631192"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p:nvPr/>
          </p:nvSpPr>
          <p:spPr>
            <a:xfrm>
              <a:off x="607970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3"/>
            <p:cNvSpPr/>
            <p:nvPr/>
          </p:nvSpPr>
          <p:spPr>
            <a:xfrm>
              <a:off x="6528215"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3"/>
            <p:cNvSpPr/>
            <p:nvPr/>
          </p:nvSpPr>
          <p:spPr>
            <a:xfrm>
              <a:off x="697672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p:nvPr/>
          </p:nvSpPr>
          <p:spPr>
            <a:xfrm>
              <a:off x="7425229"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3"/>
            <p:cNvSpPr/>
            <p:nvPr/>
          </p:nvSpPr>
          <p:spPr>
            <a:xfrm>
              <a:off x="7873740"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3"/>
            <p:cNvSpPr/>
            <p:nvPr/>
          </p:nvSpPr>
          <p:spPr>
            <a:xfrm>
              <a:off x="832225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p:nvPr/>
          </p:nvSpPr>
          <p:spPr>
            <a:xfrm>
              <a:off x="877076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a:off x="3837147"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a:off x="4285658"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3"/>
            <p:cNvSpPr/>
            <p:nvPr/>
          </p:nvSpPr>
          <p:spPr>
            <a:xfrm>
              <a:off x="473416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3"/>
            <p:cNvSpPr/>
            <p:nvPr/>
          </p:nvSpPr>
          <p:spPr>
            <a:xfrm>
              <a:off x="518268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3"/>
            <p:cNvSpPr/>
            <p:nvPr/>
          </p:nvSpPr>
          <p:spPr>
            <a:xfrm>
              <a:off x="5631192"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a:off x="607970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a:off x="6528215"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3"/>
            <p:cNvSpPr/>
            <p:nvPr/>
          </p:nvSpPr>
          <p:spPr>
            <a:xfrm>
              <a:off x="6976726"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p:nvPr/>
          </p:nvSpPr>
          <p:spPr>
            <a:xfrm>
              <a:off x="742522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a:off x="7873740"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a:off x="832225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a:off x="877076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a:off x="3837147"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p:nvPr/>
          </p:nvSpPr>
          <p:spPr>
            <a:xfrm>
              <a:off x="4285658"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a:off x="473416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a:off x="518268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p:nvPr/>
          </p:nvSpPr>
          <p:spPr>
            <a:xfrm>
              <a:off x="5631192"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p:cNvSpPr/>
            <p:nvPr/>
          </p:nvSpPr>
          <p:spPr>
            <a:xfrm>
              <a:off x="607970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p:nvPr/>
          </p:nvSpPr>
          <p:spPr>
            <a:xfrm>
              <a:off x="6528215"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a:off x="6976726"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a:off x="742522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7873740"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3"/>
            <p:cNvSpPr/>
            <p:nvPr/>
          </p:nvSpPr>
          <p:spPr>
            <a:xfrm>
              <a:off x="832225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a:off x="877076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p:nvPr/>
          </p:nvSpPr>
          <p:spPr>
            <a:xfrm>
              <a:off x="3837147"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a:off x="4285658"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a:off x="473416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518268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5631192"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607970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p:nvPr/>
          </p:nvSpPr>
          <p:spPr>
            <a:xfrm>
              <a:off x="6528215"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a:off x="6976726"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742522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a:off x="7873740"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a:off x="832225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877076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a:off x="3837147"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a:off x="4285658"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3"/>
            <p:cNvSpPr/>
            <p:nvPr/>
          </p:nvSpPr>
          <p:spPr>
            <a:xfrm>
              <a:off x="473416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3"/>
            <p:cNvSpPr/>
            <p:nvPr/>
          </p:nvSpPr>
          <p:spPr>
            <a:xfrm>
              <a:off x="518268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3"/>
            <p:cNvSpPr/>
            <p:nvPr/>
          </p:nvSpPr>
          <p:spPr>
            <a:xfrm>
              <a:off x="5631192"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3"/>
            <p:cNvSpPr/>
            <p:nvPr/>
          </p:nvSpPr>
          <p:spPr>
            <a:xfrm>
              <a:off x="607970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p:nvPr/>
          </p:nvSpPr>
          <p:spPr>
            <a:xfrm>
              <a:off x="6528215"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a:off x="6976726"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742522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a:off x="7873740"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a:off x="832225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3"/>
            <p:cNvSpPr/>
            <p:nvPr/>
          </p:nvSpPr>
          <p:spPr>
            <a:xfrm>
              <a:off x="877076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3"/>
            <p:cNvSpPr/>
            <p:nvPr/>
          </p:nvSpPr>
          <p:spPr>
            <a:xfrm>
              <a:off x="3837147"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4285658"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473416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a:off x="518268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p:nvPr/>
          </p:nvSpPr>
          <p:spPr>
            <a:xfrm>
              <a:off x="5631192"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607970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6528215"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3"/>
            <p:cNvSpPr/>
            <p:nvPr/>
          </p:nvSpPr>
          <p:spPr>
            <a:xfrm>
              <a:off x="6976726"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3"/>
            <p:cNvSpPr/>
            <p:nvPr/>
          </p:nvSpPr>
          <p:spPr>
            <a:xfrm>
              <a:off x="742522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7873740"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832225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3"/>
            <p:cNvSpPr/>
            <p:nvPr/>
          </p:nvSpPr>
          <p:spPr>
            <a:xfrm>
              <a:off x="877076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 name="Google Shape;175;p13"/>
          <p:cNvSpPr/>
          <p:nvPr/>
        </p:nvSpPr>
        <p:spPr>
          <a:xfrm>
            <a:off x="3396590" y="0"/>
            <a:ext cx="3250800" cy="51435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3"/>
          <p:cNvSpPr/>
          <p:nvPr/>
        </p:nvSpPr>
        <p:spPr>
          <a:xfrm>
            <a:off x="0" y="0"/>
            <a:ext cx="3415800" cy="51435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77" name="Google Shape;177;p13"/>
          <p:cNvSpPr/>
          <p:nvPr/>
        </p:nvSpPr>
        <p:spPr>
          <a:xfrm>
            <a:off x="685175" y="1799775"/>
            <a:ext cx="61200" cy="23871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3"/>
          <p:cNvSpPr txBox="1">
            <a:spLocks noGrp="1"/>
          </p:cNvSpPr>
          <p:nvPr>
            <p:ph type="ctrTitle"/>
          </p:nvPr>
        </p:nvSpPr>
        <p:spPr>
          <a:xfrm>
            <a:off x="992425" y="1799775"/>
            <a:ext cx="3136800" cy="1739100"/>
          </a:xfrm>
          <a:prstGeom prst="rect">
            <a:avLst/>
          </a:prstGeom>
          <a:noFill/>
        </p:spPr>
        <p:txBody>
          <a:bodyPr spcFirstLastPara="1" wrap="square" lIns="91425" tIns="91425" rIns="91425" bIns="91425" anchor="b" anchorCtr="0"/>
          <a:lstStyle>
            <a:lvl1pPr lvl="0" algn="l" rtl="0">
              <a:lnSpc>
                <a:spcPct val="100000"/>
              </a:lnSpc>
              <a:spcBef>
                <a:spcPts val="0"/>
              </a:spcBef>
              <a:spcAft>
                <a:spcPts val="0"/>
              </a:spcAft>
              <a:buClr>
                <a:schemeClr val="dk1"/>
              </a:buClr>
              <a:buSzPts val="3600"/>
              <a:buNone/>
              <a:defRPr sz="3600" b="1">
                <a:solidFill>
                  <a:srgbClr val="E06666"/>
                </a:solidFill>
              </a:defRPr>
            </a:lvl1pPr>
            <a:lvl2pPr lvl="1" algn="l" rtl="0">
              <a:lnSpc>
                <a:spcPct val="100000"/>
              </a:lnSpc>
              <a:spcBef>
                <a:spcPts val="0"/>
              </a:spcBef>
              <a:spcAft>
                <a:spcPts val="0"/>
              </a:spcAft>
              <a:buClr>
                <a:schemeClr val="dk1"/>
              </a:buClr>
              <a:buSzPts val="3600"/>
              <a:buNone/>
              <a:defRPr sz="3600" b="1">
                <a:solidFill>
                  <a:srgbClr val="E06666"/>
                </a:solidFill>
              </a:defRPr>
            </a:lvl2pPr>
            <a:lvl3pPr lvl="2" algn="l" rtl="0">
              <a:lnSpc>
                <a:spcPct val="100000"/>
              </a:lnSpc>
              <a:spcBef>
                <a:spcPts val="0"/>
              </a:spcBef>
              <a:spcAft>
                <a:spcPts val="0"/>
              </a:spcAft>
              <a:buClr>
                <a:schemeClr val="dk1"/>
              </a:buClr>
              <a:buSzPts val="3600"/>
              <a:buNone/>
              <a:defRPr sz="3600" b="1">
                <a:solidFill>
                  <a:srgbClr val="E06666"/>
                </a:solidFill>
              </a:defRPr>
            </a:lvl3pPr>
            <a:lvl4pPr lvl="3" algn="l" rtl="0">
              <a:lnSpc>
                <a:spcPct val="100000"/>
              </a:lnSpc>
              <a:spcBef>
                <a:spcPts val="0"/>
              </a:spcBef>
              <a:spcAft>
                <a:spcPts val="0"/>
              </a:spcAft>
              <a:buClr>
                <a:schemeClr val="dk1"/>
              </a:buClr>
              <a:buSzPts val="3600"/>
              <a:buNone/>
              <a:defRPr sz="3600" b="1">
                <a:solidFill>
                  <a:srgbClr val="E06666"/>
                </a:solidFill>
              </a:defRPr>
            </a:lvl4pPr>
            <a:lvl5pPr lvl="4" algn="l" rtl="0">
              <a:lnSpc>
                <a:spcPct val="100000"/>
              </a:lnSpc>
              <a:spcBef>
                <a:spcPts val="0"/>
              </a:spcBef>
              <a:spcAft>
                <a:spcPts val="0"/>
              </a:spcAft>
              <a:buClr>
                <a:schemeClr val="dk1"/>
              </a:buClr>
              <a:buSzPts val="3600"/>
              <a:buNone/>
              <a:defRPr sz="3600" b="1">
                <a:solidFill>
                  <a:srgbClr val="E06666"/>
                </a:solidFill>
              </a:defRPr>
            </a:lvl5pPr>
            <a:lvl6pPr lvl="5" algn="l" rtl="0">
              <a:lnSpc>
                <a:spcPct val="100000"/>
              </a:lnSpc>
              <a:spcBef>
                <a:spcPts val="0"/>
              </a:spcBef>
              <a:spcAft>
                <a:spcPts val="0"/>
              </a:spcAft>
              <a:buClr>
                <a:schemeClr val="dk1"/>
              </a:buClr>
              <a:buSzPts val="3600"/>
              <a:buNone/>
              <a:defRPr sz="3600" b="1">
                <a:solidFill>
                  <a:srgbClr val="E06666"/>
                </a:solidFill>
              </a:defRPr>
            </a:lvl6pPr>
            <a:lvl7pPr lvl="6" algn="l" rtl="0">
              <a:lnSpc>
                <a:spcPct val="100000"/>
              </a:lnSpc>
              <a:spcBef>
                <a:spcPts val="0"/>
              </a:spcBef>
              <a:spcAft>
                <a:spcPts val="0"/>
              </a:spcAft>
              <a:buClr>
                <a:schemeClr val="dk1"/>
              </a:buClr>
              <a:buSzPts val="3600"/>
              <a:buNone/>
              <a:defRPr sz="3600" b="1">
                <a:solidFill>
                  <a:srgbClr val="E06666"/>
                </a:solidFill>
              </a:defRPr>
            </a:lvl7pPr>
            <a:lvl8pPr lvl="7" algn="l" rtl="0">
              <a:lnSpc>
                <a:spcPct val="100000"/>
              </a:lnSpc>
              <a:spcBef>
                <a:spcPts val="0"/>
              </a:spcBef>
              <a:spcAft>
                <a:spcPts val="0"/>
              </a:spcAft>
              <a:buClr>
                <a:schemeClr val="dk1"/>
              </a:buClr>
              <a:buSzPts val="3600"/>
              <a:buNone/>
              <a:defRPr sz="3600" b="1">
                <a:solidFill>
                  <a:srgbClr val="E06666"/>
                </a:solidFill>
              </a:defRPr>
            </a:lvl8pPr>
            <a:lvl9pPr lvl="8" algn="l" rtl="0">
              <a:lnSpc>
                <a:spcPct val="100000"/>
              </a:lnSpc>
              <a:spcBef>
                <a:spcPts val="0"/>
              </a:spcBef>
              <a:spcAft>
                <a:spcPts val="0"/>
              </a:spcAft>
              <a:buClr>
                <a:schemeClr val="dk1"/>
              </a:buClr>
              <a:buSzPts val="3600"/>
              <a:buNone/>
              <a:defRPr sz="3600" b="1">
                <a:solidFill>
                  <a:srgbClr val="E06666"/>
                </a:solidFill>
              </a:defRPr>
            </a:lvl9pPr>
          </a:lstStyle>
          <a:p>
            <a:endParaRPr/>
          </a:p>
        </p:txBody>
      </p:sp>
      <p:sp>
        <p:nvSpPr>
          <p:cNvPr id="179" name="Google Shape;179;p13"/>
          <p:cNvSpPr txBox="1">
            <a:spLocks noGrp="1"/>
          </p:cNvSpPr>
          <p:nvPr>
            <p:ph type="subTitle" idx="1"/>
          </p:nvPr>
        </p:nvSpPr>
        <p:spPr>
          <a:xfrm>
            <a:off x="992425" y="3579375"/>
            <a:ext cx="3136800" cy="607500"/>
          </a:xfrm>
          <a:prstGeom prst="rect">
            <a:avLst/>
          </a:prstGeom>
          <a:noFill/>
        </p:spPr>
        <p:txBody>
          <a:bodyPr spcFirstLastPara="1" wrap="square" lIns="91425" tIns="91425" rIns="91425" bIns="91425" anchor="t" anchorCtr="0"/>
          <a:lstStyle>
            <a:lvl1pPr lvl="0" algn="l" rtl="0">
              <a:lnSpc>
                <a:spcPct val="100000"/>
              </a:lnSpc>
              <a:spcBef>
                <a:spcPts val="0"/>
              </a:spcBef>
              <a:spcAft>
                <a:spcPts val="0"/>
              </a:spcAft>
              <a:buClr>
                <a:schemeClr val="dk2"/>
              </a:buClr>
              <a:buSzPts val="1800"/>
              <a:buNone/>
              <a:defRPr sz="1800">
                <a:solidFill>
                  <a:schemeClr val="dk2"/>
                </a:solidFill>
              </a:defRPr>
            </a:lvl1pPr>
            <a:lvl2pPr lvl="1" algn="l" rtl="0">
              <a:lnSpc>
                <a:spcPct val="100000"/>
              </a:lnSpc>
              <a:spcBef>
                <a:spcPts val="0"/>
              </a:spcBef>
              <a:spcAft>
                <a:spcPts val="0"/>
              </a:spcAft>
              <a:buClr>
                <a:schemeClr val="dk2"/>
              </a:buClr>
              <a:buSzPts val="1800"/>
              <a:buNone/>
              <a:defRPr sz="1800">
                <a:solidFill>
                  <a:schemeClr val="dk2"/>
                </a:solidFill>
              </a:defRPr>
            </a:lvl2pPr>
            <a:lvl3pPr lvl="2" algn="l" rtl="0">
              <a:lnSpc>
                <a:spcPct val="100000"/>
              </a:lnSpc>
              <a:spcBef>
                <a:spcPts val="0"/>
              </a:spcBef>
              <a:spcAft>
                <a:spcPts val="0"/>
              </a:spcAft>
              <a:buClr>
                <a:schemeClr val="dk2"/>
              </a:buClr>
              <a:buSzPts val="1800"/>
              <a:buNone/>
              <a:defRPr sz="1800">
                <a:solidFill>
                  <a:schemeClr val="dk2"/>
                </a:solidFill>
              </a:defRPr>
            </a:lvl3pPr>
            <a:lvl4pPr lvl="3" algn="l" rtl="0">
              <a:lnSpc>
                <a:spcPct val="100000"/>
              </a:lnSpc>
              <a:spcBef>
                <a:spcPts val="0"/>
              </a:spcBef>
              <a:spcAft>
                <a:spcPts val="0"/>
              </a:spcAft>
              <a:buClr>
                <a:schemeClr val="dk2"/>
              </a:buClr>
              <a:buSzPts val="1800"/>
              <a:buNone/>
              <a:defRPr sz="1800">
                <a:solidFill>
                  <a:schemeClr val="dk2"/>
                </a:solidFill>
              </a:defRPr>
            </a:lvl4pPr>
            <a:lvl5pPr lvl="4" algn="l" rtl="0">
              <a:lnSpc>
                <a:spcPct val="100000"/>
              </a:lnSpc>
              <a:spcBef>
                <a:spcPts val="0"/>
              </a:spcBef>
              <a:spcAft>
                <a:spcPts val="0"/>
              </a:spcAft>
              <a:buClr>
                <a:schemeClr val="dk2"/>
              </a:buClr>
              <a:buSzPts val="1800"/>
              <a:buNone/>
              <a:defRPr sz="1800">
                <a:solidFill>
                  <a:schemeClr val="dk2"/>
                </a:solidFill>
              </a:defRPr>
            </a:lvl5pPr>
            <a:lvl6pPr lvl="5" algn="l" rtl="0">
              <a:lnSpc>
                <a:spcPct val="100000"/>
              </a:lnSpc>
              <a:spcBef>
                <a:spcPts val="0"/>
              </a:spcBef>
              <a:spcAft>
                <a:spcPts val="0"/>
              </a:spcAft>
              <a:buClr>
                <a:schemeClr val="dk2"/>
              </a:buClr>
              <a:buSzPts val="1800"/>
              <a:buNone/>
              <a:defRPr sz="1800">
                <a:solidFill>
                  <a:schemeClr val="dk2"/>
                </a:solidFill>
              </a:defRPr>
            </a:lvl6pPr>
            <a:lvl7pPr lvl="6" algn="l" rtl="0">
              <a:lnSpc>
                <a:spcPct val="100000"/>
              </a:lnSpc>
              <a:spcBef>
                <a:spcPts val="0"/>
              </a:spcBef>
              <a:spcAft>
                <a:spcPts val="0"/>
              </a:spcAft>
              <a:buClr>
                <a:schemeClr val="dk2"/>
              </a:buClr>
              <a:buSzPts val="1800"/>
              <a:buNone/>
              <a:defRPr sz="1800">
                <a:solidFill>
                  <a:schemeClr val="dk2"/>
                </a:solidFill>
              </a:defRPr>
            </a:lvl7pPr>
            <a:lvl8pPr lvl="7" algn="l" rtl="0">
              <a:lnSpc>
                <a:spcPct val="100000"/>
              </a:lnSpc>
              <a:spcBef>
                <a:spcPts val="0"/>
              </a:spcBef>
              <a:spcAft>
                <a:spcPts val="0"/>
              </a:spcAft>
              <a:buClr>
                <a:schemeClr val="dk2"/>
              </a:buClr>
              <a:buSzPts val="1800"/>
              <a:buNone/>
              <a:defRPr sz="1800">
                <a:solidFill>
                  <a:schemeClr val="dk2"/>
                </a:solidFill>
              </a:defRPr>
            </a:lvl8pPr>
            <a:lvl9pPr lvl="8" algn="l" rtl="0">
              <a:lnSpc>
                <a:spcPct val="100000"/>
              </a:lnSpc>
              <a:spcBef>
                <a:spcPts val="0"/>
              </a:spcBef>
              <a:spcAft>
                <a:spcPts val="0"/>
              </a:spcAft>
              <a:buClr>
                <a:schemeClr val="dk2"/>
              </a:buClr>
              <a:buSzPts val="1800"/>
              <a:buNone/>
              <a:defRPr sz="1800">
                <a:solidFill>
                  <a:schemeClr val="dk2"/>
                </a:solidFill>
              </a:defRPr>
            </a:lvl9pPr>
          </a:lstStyle>
          <a:p>
            <a:endParaRPr/>
          </a:p>
        </p:txBody>
      </p:sp>
      <p:sp>
        <p:nvSpPr>
          <p:cNvPr id="180" name="Google Shape;180;p13"/>
          <p:cNvSpPr txBox="1">
            <a:spLocks noGrp="1"/>
          </p:cNvSpPr>
          <p:nvPr>
            <p:ph type="sldNum" idx="12"/>
          </p:nvPr>
        </p:nvSpPr>
        <p:spPr>
          <a:xfrm>
            <a:off x="8472458" y="4706554"/>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lt1"/>
                </a:solidFill>
              </a:defRPr>
            </a:lvl1pPr>
            <a:lvl2pPr lvl="1" algn="r" rtl="0">
              <a:lnSpc>
                <a:spcPct val="100000"/>
              </a:lnSpc>
              <a:spcAft>
                <a:spcPts val="0"/>
              </a:spcAft>
              <a:buNone/>
              <a:defRPr sz="1000">
                <a:solidFill>
                  <a:schemeClr val="lt1"/>
                </a:solidFill>
              </a:defRPr>
            </a:lvl2pPr>
            <a:lvl3pPr lvl="2" algn="r" rtl="0">
              <a:lnSpc>
                <a:spcPct val="100000"/>
              </a:lnSpc>
              <a:spcAft>
                <a:spcPts val="0"/>
              </a:spcAft>
              <a:buNone/>
              <a:defRPr sz="1000">
                <a:solidFill>
                  <a:schemeClr val="lt1"/>
                </a:solidFill>
              </a:defRPr>
            </a:lvl3pPr>
            <a:lvl4pPr lvl="3" algn="r" rtl="0">
              <a:lnSpc>
                <a:spcPct val="100000"/>
              </a:lnSpc>
              <a:spcAft>
                <a:spcPts val="0"/>
              </a:spcAft>
              <a:buNone/>
              <a:defRPr sz="1000">
                <a:solidFill>
                  <a:schemeClr val="lt1"/>
                </a:solidFill>
              </a:defRPr>
            </a:lvl4pPr>
            <a:lvl5pPr lvl="4" algn="r" rtl="0">
              <a:lnSpc>
                <a:spcPct val="100000"/>
              </a:lnSpc>
              <a:spcAft>
                <a:spcPts val="0"/>
              </a:spcAft>
              <a:buNone/>
              <a:defRPr sz="1000">
                <a:solidFill>
                  <a:schemeClr val="lt1"/>
                </a:solidFill>
              </a:defRPr>
            </a:lvl5pPr>
            <a:lvl6pPr lvl="5" algn="r" rtl="0">
              <a:lnSpc>
                <a:spcPct val="100000"/>
              </a:lnSpc>
              <a:spcAft>
                <a:spcPts val="0"/>
              </a:spcAft>
              <a:buNone/>
              <a:defRPr sz="1000">
                <a:solidFill>
                  <a:schemeClr val="lt1"/>
                </a:solidFill>
              </a:defRPr>
            </a:lvl6pPr>
            <a:lvl7pPr lvl="6" algn="r" rtl="0">
              <a:lnSpc>
                <a:spcPct val="100000"/>
              </a:lnSpc>
              <a:spcAft>
                <a:spcPts val="0"/>
              </a:spcAft>
              <a:buNone/>
              <a:defRPr sz="1000">
                <a:solidFill>
                  <a:schemeClr val="lt1"/>
                </a:solidFill>
              </a:defRPr>
            </a:lvl7pPr>
            <a:lvl8pPr lvl="7" algn="r" rtl="0">
              <a:lnSpc>
                <a:spcPct val="100000"/>
              </a:lnSpc>
              <a:spcAft>
                <a:spcPts val="0"/>
              </a:spcAft>
              <a:buNone/>
              <a:defRPr sz="1000">
                <a:solidFill>
                  <a:schemeClr val="lt1"/>
                </a:solidFill>
              </a:defRPr>
            </a:lvl8pPr>
            <a:lvl9pPr lvl="8" algn="r" rtl="0">
              <a:lnSpc>
                <a:spcPct val="100000"/>
              </a:lnSpc>
              <a:spcAft>
                <a:spcPts val="0"/>
              </a:spcAft>
              <a:buNone/>
              <a:defRPr sz="1000">
                <a:solidFill>
                  <a:schemeClr val="lt1"/>
                </a:solidFil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seño personalizado 2">
  <p:cSld name="AUTOLAYOUT_2">
    <p:spTree>
      <p:nvGrpSpPr>
        <p:cNvPr id="1" name="Shape 181"/>
        <p:cNvGrpSpPr/>
        <p:nvPr/>
      </p:nvGrpSpPr>
      <p:grpSpPr>
        <a:xfrm>
          <a:off x="0" y="0"/>
          <a:ext cx="0" cy="0"/>
          <a:chOff x="0" y="0"/>
          <a:chExt cx="0" cy="0"/>
        </a:xfrm>
      </p:grpSpPr>
      <p:sp>
        <p:nvSpPr>
          <p:cNvPr id="182" name="Google Shape;182;p14"/>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4"/>
          <p:cNvSpPr/>
          <p:nvPr/>
        </p:nvSpPr>
        <p:spPr>
          <a:xfrm>
            <a:off x="-2" y="5085675"/>
            <a:ext cx="9144000" cy="579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4"/>
          <p:cNvSpPr/>
          <p:nvPr/>
        </p:nvSpPr>
        <p:spPr>
          <a:xfrm>
            <a:off x="0" y="5085676"/>
            <a:ext cx="3048000" cy="57900"/>
          </a:xfrm>
          <a:prstGeom prst="rect">
            <a:avLst/>
          </a:prstGeom>
          <a:solidFill>
            <a:srgbClr val="FFFFFF">
              <a:alpha val="3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p:nvPr/>
        </p:nvSpPr>
        <p:spPr>
          <a:xfrm>
            <a:off x="3047999" y="5085676"/>
            <a:ext cx="3048000" cy="57900"/>
          </a:xfrm>
          <a:prstGeom prst="rect">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4"/>
          <p:cNvSpPr txBox="1">
            <a:spLocks noGrp="1"/>
          </p:cNvSpPr>
          <p:nvPr>
            <p:ph type="title"/>
          </p:nvPr>
        </p:nvSpPr>
        <p:spPr>
          <a:xfrm>
            <a:off x="1002900" y="1018675"/>
            <a:ext cx="7138200" cy="1263600"/>
          </a:xfrm>
          <a:prstGeom prst="rect">
            <a:avLst/>
          </a:prstGeom>
          <a:noFill/>
        </p:spPr>
        <p:txBody>
          <a:bodyPr spcFirstLastPara="1" wrap="square" lIns="91425" tIns="91425" rIns="91425" bIns="91425" anchor="b" anchorCtr="0"/>
          <a:lstStyle>
            <a:lvl1pPr lvl="0" algn="ctr" rtl="0">
              <a:lnSpc>
                <a:spcPct val="100000"/>
              </a:lnSpc>
              <a:spcBef>
                <a:spcPts val="0"/>
              </a:spcBef>
              <a:spcAft>
                <a:spcPts val="0"/>
              </a:spcAft>
              <a:buClr>
                <a:srgbClr val="000000"/>
              </a:buClr>
              <a:buSzPts val="3600"/>
              <a:buNone/>
              <a:defRPr sz="3600" b="1">
                <a:solidFill>
                  <a:srgbClr val="000000"/>
                </a:solidFill>
              </a:defRPr>
            </a:lvl1pPr>
            <a:lvl2pPr lvl="1" algn="l" rtl="0">
              <a:lnSpc>
                <a:spcPct val="100000"/>
              </a:lnSpc>
              <a:spcBef>
                <a:spcPts val="0"/>
              </a:spcBef>
              <a:spcAft>
                <a:spcPts val="0"/>
              </a:spcAft>
              <a:buClr>
                <a:srgbClr val="000000"/>
              </a:buClr>
              <a:buSzPts val="3600"/>
              <a:buNone/>
              <a:defRPr sz="3600" b="1">
                <a:solidFill>
                  <a:srgbClr val="000000"/>
                </a:solidFill>
              </a:defRPr>
            </a:lvl2pPr>
            <a:lvl3pPr lvl="2" algn="l" rtl="0">
              <a:lnSpc>
                <a:spcPct val="100000"/>
              </a:lnSpc>
              <a:spcBef>
                <a:spcPts val="0"/>
              </a:spcBef>
              <a:spcAft>
                <a:spcPts val="0"/>
              </a:spcAft>
              <a:buClr>
                <a:srgbClr val="000000"/>
              </a:buClr>
              <a:buSzPts val="3600"/>
              <a:buNone/>
              <a:defRPr sz="3600" b="1">
                <a:solidFill>
                  <a:srgbClr val="000000"/>
                </a:solidFill>
              </a:defRPr>
            </a:lvl3pPr>
            <a:lvl4pPr lvl="3" algn="l" rtl="0">
              <a:lnSpc>
                <a:spcPct val="100000"/>
              </a:lnSpc>
              <a:spcBef>
                <a:spcPts val="0"/>
              </a:spcBef>
              <a:spcAft>
                <a:spcPts val="0"/>
              </a:spcAft>
              <a:buClr>
                <a:srgbClr val="000000"/>
              </a:buClr>
              <a:buSzPts val="3600"/>
              <a:buNone/>
              <a:defRPr sz="3600" b="1">
                <a:solidFill>
                  <a:srgbClr val="000000"/>
                </a:solidFill>
              </a:defRPr>
            </a:lvl4pPr>
            <a:lvl5pPr lvl="4" algn="l" rtl="0">
              <a:lnSpc>
                <a:spcPct val="100000"/>
              </a:lnSpc>
              <a:spcBef>
                <a:spcPts val="0"/>
              </a:spcBef>
              <a:spcAft>
                <a:spcPts val="0"/>
              </a:spcAft>
              <a:buClr>
                <a:srgbClr val="000000"/>
              </a:buClr>
              <a:buSzPts val="3600"/>
              <a:buNone/>
              <a:defRPr sz="3600" b="1">
                <a:solidFill>
                  <a:srgbClr val="000000"/>
                </a:solidFill>
              </a:defRPr>
            </a:lvl5pPr>
            <a:lvl6pPr lvl="5" algn="l" rtl="0">
              <a:lnSpc>
                <a:spcPct val="100000"/>
              </a:lnSpc>
              <a:spcBef>
                <a:spcPts val="0"/>
              </a:spcBef>
              <a:spcAft>
                <a:spcPts val="0"/>
              </a:spcAft>
              <a:buClr>
                <a:srgbClr val="000000"/>
              </a:buClr>
              <a:buSzPts val="3600"/>
              <a:buNone/>
              <a:defRPr sz="3600" b="1">
                <a:solidFill>
                  <a:srgbClr val="000000"/>
                </a:solidFill>
              </a:defRPr>
            </a:lvl6pPr>
            <a:lvl7pPr lvl="6" algn="l" rtl="0">
              <a:lnSpc>
                <a:spcPct val="100000"/>
              </a:lnSpc>
              <a:spcBef>
                <a:spcPts val="0"/>
              </a:spcBef>
              <a:spcAft>
                <a:spcPts val="0"/>
              </a:spcAft>
              <a:buClr>
                <a:srgbClr val="000000"/>
              </a:buClr>
              <a:buSzPts val="3600"/>
              <a:buNone/>
              <a:defRPr sz="3600" b="1">
                <a:solidFill>
                  <a:srgbClr val="000000"/>
                </a:solidFill>
              </a:defRPr>
            </a:lvl7pPr>
            <a:lvl8pPr lvl="7" algn="l" rtl="0">
              <a:lnSpc>
                <a:spcPct val="100000"/>
              </a:lnSpc>
              <a:spcBef>
                <a:spcPts val="0"/>
              </a:spcBef>
              <a:spcAft>
                <a:spcPts val="0"/>
              </a:spcAft>
              <a:buClr>
                <a:srgbClr val="000000"/>
              </a:buClr>
              <a:buSzPts val="3600"/>
              <a:buNone/>
              <a:defRPr sz="3600" b="1">
                <a:solidFill>
                  <a:srgbClr val="000000"/>
                </a:solidFill>
              </a:defRPr>
            </a:lvl8pPr>
            <a:lvl9pPr lvl="8" algn="l" rtl="0">
              <a:lnSpc>
                <a:spcPct val="100000"/>
              </a:lnSpc>
              <a:spcBef>
                <a:spcPts val="0"/>
              </a:spcBef>
              <a:spcAft>
                <a:spcPts val="0"/>
              </a:spcAft>
              <a:buClr>
                <a:srgbClr val="000000"/>
              </a:buClr>
              <a:buSzPts val="3600"/>
              <a:buNone/>
              <a:defRPr sz="3600" b="1">
                <a:solidFill>
                  <a:srgbClr val="000000"/>
                </a:solidFill>
              </a:defRPr>
            </a:lvl9pPr>
          </a:lstStyle>
          <a:p>
            <a:endParaRPr/>
          </a:p>
        </p:txBody>
      </p:sp>
      <p:sp>
        <p:nvSpPr>
          <p:cNvPr id="187" name="Google Shape;187;p14"/>
          <p:cNvSpPr txBox="1">
            <a:spLocks noGrp="1"/>
          </p:cNvSpPr>
          <p:nvPr>
            <p:ph type="body" idx="1"/>
          </p:nvPr>
        </p:nvSpPr>
        <p:spPr>
          <a:xfrm>
            <a:off x="1002900" y="2535725"/>
            <a:ext cx="7138200" cy="1741500"/>
          </a:xfrm>
          <a:prstGeom prst="rect">
            <a:avLst/>
          </a:prstGeom>
          <a:noFill/>
        </p:spPr>
        <p:txBody>
          <a:bodyPr spcFirstLastPara="1" wrap="square" lIns="91425" tIns="91425" rIns="91425" bIns="91425" anchor="t" anchorCtr="0"/>
          <a:lstStyle>
            <a:lvl1pPr marL="457200" lvl="0" indent="-317500" algn="ctr" rtl="0">
              <a:lnSpc>
                <a:spcPct val="115000"/>
              </a:lnSpc>
              <a:spcBef>
                <a:spcPts val="0"/>
              </a:spcBef>
              <a:spcAft>
                <a:spcPts val="0"/>
              </a:spcAft>
              <a:buClr>
                <a:srgbClr val="666666"/>
              </a:buClr>
              <a:buSzPts val="1400"/>
              <a:buChar char="●"/>
              <a:defRPr sz="1400">
                <a:solidFill>
                  <a:srgbClr val="666666"/>
                </a:solidFill>
              </a:defRPr>
            </a:lvl1pPr>
            <a:lvl2pPr marL="914400" lvl="1" indent="-304800" algn="ctr" rtl="0">
              <a:lnSpc>
                <a:spcPct val="115000"/>
              </a:lnSpc>
              <a:spcBef>
                <a:spcPts val="1600"/>
              </a:spcBef>
              <a:spcAft>
                <a:spcPts val="0"/>
              </a:spcAft>
              <a:buClr>
                <a:srgbClr val="666666"/>
              </a:buClr>
              <a:buSzPts val="1200"/>
              <a:buChar char="○"/>
              <a:defRPr sz="1200">
                <a:solidFill>
                  <a:srgbClr val="666666"/>
                </a:solidFill>
              </a:defRPr>
            </a:lvl2pPr>
            <a:lvl3pPr marL="1371600" lvl="2" indent="-304800" algn="ctr" rtl="0">
              <a:lnSpc>
                <a:spcPct val="115000"/>
              </a:lnSpc>
              <a:spcBef>
                <a:spcPts val="1600"/>
              </a:spcBef>
              <a:spcAft>
                <a:spcPts val="0"/>
              </a:spcAft>
              <a:buClr>
                <a:srgbClr val="666666"/>
              </a:buClr>
              <a:buSzPts val="1200"/>
              <a:buChar char="■"/>
              <a:defRPr sz="1200">
                <a:solidFill>
                  <a:srgbClr val="666666"/>
                </a:solidFill>
              </a:defRPr>
            </a:lvl3pPr>
            <a:lvl4pPr marL="1828800" lvl="3" indent="-304800" algn="ctr" rtl="0">
              <a:lnSpc>
                <a:spcPct val="115000"/>
              </a:lnSpc>
              <a:spcBef>
                <a:spcPts val="1600"/>
              </a:spcBef>
              <a:spcAft>
                <a:spcPts val="0"/>
              </a:spcAft>
              <a:buClr>
                <a:srgbClr val="666666"/>
              </a:buClr>
              <a:buSzPts val="1200"/>
              <a:buChar char="●"/>
              <a:defRPr sz="1200">
                <a:solidFill>
                  <a:srgbClr val="666666"/>
                </a:solidFill>
              </a:defRPr>
            </a:lvl4pPr>
            <a:lvl5pPr marL="2286000" lvl="4" indent="-304800" algn="ctr" rtl="0">
              <a:lnSpc>
                <a:spcPct val="115000"/>
              </a:lnSpc>
              <a:spcBef>
                <a:spcPts val="1600"/>
              </a:spcBef>
              <a:spcAft>
                <a:spcPts val="0"/>
              </a:spcAft>
              <a:buClr>
                <a:srgbClr val="666666"/>
              </a:buClr>
              <a:buSzPts val="1200"/>
              <a:buChar char="○"/>
              <a:defRPr sz="1200">
                <a:solidFill>
                  <a:srgbClr val="666666"/>
                </a:solidFill>
              </a:defRPr>
            </a:lvl5pPr>
            <a:lvl6pPr marL="2743200" lvl="5" indent="-304800" algn="ctr" rtl="0">
              <a:lnSpc>
                <a:spcPct val="115000"/>
              </a:lnSpc>
              <a:spcBef>
                <a:spcPts val="1600"/>
              </a:spcBef>
              <a:spcAft>
                <a:spcPts val="0"/>
              </a:spcAft>
              <a:buClr>
                <a:srgbClr val="666666"/>
              </a:buClr>
              <a:buSzPts val="1200"/>
              <a:buChar char="■"/>
              <a:defRPr sz="1200">
                <a:solidFill>
                  <a:srgbClr val="666666"/>
                </a:solidFill>
              </a:defRPr>
            </a:lvl6pPr>
            <a:lvl7pPr marL="3200400" lvl="6" indent="-304800" algn="ctr" rtl="0">
              <a:lnSpc>
                <a:spcPct val="115000"/>
              </a:lnSpc>
              <a:spcBef>
                <a:spcPts val="1600"/>
              </a:spcBef>
              <a:spcAft>
                <a:spcPts val="0"/>
              </a:spcAft>
              <a:buClr>
                <a:srgbClr val="666666"/>
              </a:buClr>
              <a:buSzPts val="1200"/>
              <a:buChar char="●"/>
              <a:defRPr sz="1200">
                <a:solidFill>
                  <a:srgbClr val="666666"/>
                </a:solidFill>
              </a:defRPr>
            </a:lvl7pPr>
            <a:lvl8pPr marL="3657600" lvl="7" indent="-304800" algn="ctr" rtl="0">
              <a:lnSpc>
                <a:spcPct val="115000"/>
              </a:lnSpc>
              <a:spcBef>
                <a:spcPts val="1600"/>
              </a:spcBef>
              <a:spcAft>
                <a:spcPts val="0"/>
              </a:spcAft>
              <a:buClr>
                <a:srgbClr val="666666"/>
              </a:buClr>
              <a:buSzPts val="1200"/>
              <a:buChar char="○"/>
              <a:defRPr sz="1200">
                <a:solidFill>
                  <a:srgbClr val="666666"/>
                </a:solidFill>
              </a:defRPr>
            </a:lvl8pPr>
            <a:lvl9pPr marL="4114800" lvl="8" indent="-304800" algn="ctr" rtl="0">
              <a:lnSpc>
                <a:spcPct val="115000"/>
              </a:lnSpc>
              <a:spcBef>
                <a:spcPts val="1600"/>
              </a:spcBef>
              <a:spcAft>
                <a:spcPts val="1600"/>
              </a:spcAft>
              <a:buClr>
                <a:srgbClr val="666666"/>
              </a:buClr>
              <a:buSzPts val="1200"/>
              <a:buChar char="■"/>
              <a:defRPr sz="1200">
                <a:solidFill>
                  <a:srgbClr val="666666"/>
                </a:solidFill>
              </a:defRPr>
            </a:lvl9pPr>
          </a:lstStyle>
          <a:p>
            <a:endParaRPr/>
          </a:p>
        </p:txBody>
      </p:sp>
      <p:sp>
        <p:nvSpPr>
          <p:cNvPr id="188" name="Google Shape;188;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rgbClr val="666666"/>
                </a:solidFill>
              </a:defRPr>
            </a:lvl1pPr>
            <a:lvl2pPr lvl="1" algn="r" rtl="0">
              <a:lnSpc>
                <a:spcPct val="100000"/>
              </a:lnSpc>
              <a:spcAft>
                <a:spcPts val="0"/>
              </a:spcAft>
              <a:buNone/>
              <a:defRPr sz="1000">
                <a:solidFill>
                  <a:srgbClr val="666666"/>
                </a:solidFill>
              </a:defRPr>
            </a:lvl2pPr>
            <a:lvl3pPr lvl="2" algn="r" rtl="0">
              <a:lnSpc>
                <a:spcPct val="100000"/>
              </a:lnSpc>
              <a:spcAft>
                <a:spcPts val="0"/>
              </a:spcAft>
              <a:buNone/>
              <a:defRPr sz="1000">
                <a:solidFill>
                  <a:srgbClr val="666666"/>
                </a:solidFill>
              </a:defRPr>
            </a:lvl3pPr>
            <a:lvl4pPr lvl="3" algn="r" rtl="0">
              <a:lnSpc>
                <a:spcPct val="100000"/>
              </a:lnSpc>
              <a:spcAft>
                <a:spcPts val="0"/>
              </a:spcAft>
              <a:buNone/>
              <a:defRPr sz="1000">
                <a:solidFill>
                  <a:srgbClr val="666666"/>
                </a:solidFill>
              </a:defRPr>
            </a:lvl4pPr>
            <a:lvl5pPr lvl="4" algn="r" rtl="0">
              <a:lnSpc>
                <a:spcPct val="100000"/>
              </a:lnSpc>
              <a:spcAft>
                <a:spcPts val="0"/>
              </a:spcAft>
              <a:buNone/>
              <a:defRPr sz="1000">
                <a:solidFill>
                  <a:srgbClr val="666666"/>
                </a:solidFill>
              </a:defRPr>
            </a:lvl5pPr>
            <a:lvl6pPr lvl="5" algn="r" rtl="0">
              <a:lnSpc>
                <a:spcPct val="100000"/>
              </a:lnSpc>
              <a:spcAft>
                <a:spcPts val="0"/>
              </a:spcAft>
              <a:buNone/>
              <a:defRPr sz="1000">
                <a:solidFill>
                  <a:srgbClr val="666666"/>
                </a:solidFill>
              </a:defRPr>
            </a:lvl6pPr>
            <a:lvl7pPr lvl="6" algn="r" rtl="0">
              <a:lnSpc>
                <a:spcPct val="100000"/>
              </a:lnSpc>
              <a:spcAft>
                <a:spcPts val="0"/>
              </a:spcAft>
              <a:buNone/>
              <a:defRPr sz="1000">
                <a:solidFill>
                  <a:srgbClr val="666666"/>
                </a:solidFill>
              </a:defRPr>
            </a:lvl7pPr>
            <a:lvl8pPr lvl="7" algn="r" rtl="0">
              <a:lnSpc>
                <a:spcPct val="100000"/>
              </a:lnSpc>
              <a:spcAft>
                <a:spcPts val="0"/>
              </a:spcAft>
              <a:buNone/>
              <a:defRPr sz="1000">
                <a:solidFill>
                  <a:srgbClr val="666666"/>
                </a:solidFill>
              </a:defRPr>
            </a:lvl8pPr>
            <a:lvl9pPr lvl="8" algn="r" rtl="0">
              <a:lnSpc>
                <a:spcPct val="100000"/>
              </a:lnSpc>
              <a:spcAft>
                <a:spcPts val="0"/>
              </a:spcAft>
              <a:buNone/>
              <a:defRPr sz="1000">
                <a:solidFill>
                  <a:srgbClr val="666666"/>
                </a:solidFil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c.europa.eu/growth/single-market/services/services-directive/in-practice/contact_es" TargetMode="Externa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5"/>
          <p:cNvSpPr txBox="1">
            <a:spLocks noGrp="1"/>
          </p:cNvSpPr>
          <p:nvPr>
            <p:ph type="ctrTitle"/>
          </p:nvPr>
        </p:nvSpPr>
        <p:spPr>
          <a:xfrm>
            <a:off x="920675" y="2015800"/>
            <a:ext cx="3863976" cy="64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latin typeface="EB Garamond"/>
              <a:ea typeface="EB Garamond"/>
              <a:cs typeface="EB Garamond"/>
              <a:sym typeface="EB Garamond"/>
            </a:endParaRPr>
          </a:p>
          <a:p>
            <a:pPr marL="0" lvl="0" indent="0" algn="l" rtl="0">
              <a:spcBef>
                <a:spcPts val="0"/>
              </a:spcBef>
              <a:spcAft>
                <a:spcPts val="0"/>
              </a:spcAft>
              <a:buClr>
                <a:schemeClr val="dk1"/>
              </a:buClr>
              <a:buSzPts val="1100"/>
              <a:buFont typeface="Arial"/>
              <a:buNone/>
            </a:pPr>
            <a:r>
              <a:rPr lang="es" sz="2400" b="0" dirty="0">
                <a:latin typeface="Cambria"/>
                <a:ea typeface="Cambria"/>
                <a:cs typeface="Cambria"/>
                <a:sym typeface="Cambria"/>
              </a:rPr>
              <a:t>ARTCademy</a:t>
            </a:r>
            <a:endParaRPr sz="2400" b="0" dirty="0">
              <a:latin typeface="Cambria"/>
              <a:ea typeface="Cambria"/>
              <a:cs typeface="Cambria"/>
              <a:sym typeface="Cambria"/>
            </a:endParaRPr>
          </a:p>
          <a:p>
            <a:pPr marL="0" lvl="0" indent="0" algn="l" rtl="0">
              <a:spcBef>
                <a:spcPts val="0"/>
              </a:spcBef>
              <a:spcAft>
                <a:spcPts val="0"/>
              </a:spcAft>
              <a:buClr>
                <a:schemeClr val="dk1"/>
              </a:buClr>
              <a:buSzPts val="1100"/>
              <a:buFont typeface="Arial"/>
              <a:buNone/>
            </a:pPr>
            <a:r>
              <a:rPr lang="es" sz="2400" b="0" dirty="0">
                <a:solidFill>
                  <a:srgbClr val="E06666"/>
                </a:solidFill>
                <a:latin typeface="Cambria"/>
                <a:ea typeface="Cambria"/>
                <a:cs typeface="Cambria"/>
                <a:sym typeface="Cambria"/>
              </a:rPr>
              <a:t>“Arts and Crafts Academy”</a:t>
            </a:r>
            <a:endParaRPr sz="2400" dirty="0">
              <a:solidFill>
                <a:srgbClr val="E06666"/>
              </a:solidFill>
              <a:latin typeface="Cambria"/>
              <a:ea typeface="Cambria"/>
              <a:cs typeface="Cambria"/>
              <a:sym typeface="Cambria"/>
            </a:endParaRPr>
          </a:p>
        </p:txBody>
      </p:sp>
      <p:sp>
        <p:nvSpPr>
          <p:cNvPr id="194" name="Google Shape;194;p15"/>
          <p:cNvSpPr txBox="1">
            <a:spLocks noGrp="1"/>
          </p:cNvSpPr>
          <p:nvPr>
            <p:ph type="subTitle" idx="1"/>
          </p:nvPr>
        </p:nvSpPr>
        <p:spPr>
          <a:xfrm>
            <a:off x="920675" y="2740325"/>
            <a:ext cx="4976100" cy="1528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sz="1600" dirty="0">
              <a:solidFill>
                <a:srgbClr val="595959"/>
              </a:solidFill>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solidFill>
                <a:srgbClr val="595959"/>
              </a:solidFill>
            </a:endParaRPr>
          </a:p>
          <a:p>
            <a:pPr marL="0" lvl="0" indent="0" algn="l" rtl="0">
              <a:lnSpc>
                <a:spcPct val="115000"/>
              </a:lnSpc>
              <a:spcBef>
                <a:spcPts val="0"/>
              </a:spcBef>
              <a:spcAft>
                <a:spcPts val="0"/>
              </a:spcAft>
              <a:buNone/>
            </a:pPr>
            <a:endParaRPr dirty="0">
              <a:latin typeface="Cambria"/>
              <a:ea typeface="Cambria"/>
              <a:cs typeface="Cambria"/>
              <a:sym typeface="Cambria"/>
            </a:endParaRPr>
          </a:p>
          <a:p>
            <a:pPr marL="0" lvl="0" indent="0" algn="l" rtl="0">
              <a:lnSpc>
                <a:spcPct val="115000"/>
              </a:lnSpc>
              <a:spcBef>
                <a:spcPts val="0"/>
              </a:spcBef>
              <a:spcAft>
                <a:spcPts val="0"/>
              </a:spcAft>
              <a:buClr>
                <a:schemeClr val="dk1"/>
              </a:buClr>
              <a:buSzPts val="1100"/>
              <a:buFont typeface="Arial"/>
              <a:buNone/>
            </a:pPr>
            <a:endParaRPr dirty="0">
              <a:latin typeface="Cambria"/>
              <a:ea typeface="Cambria"/>
              <a:cs typeface="Cambria"/>
              <a:sym typeface="Cambria"/>
            </a:endParaRPr>
          </a:p>
          <a:p>
            <a:pPr marL="0" lvl="0" indent="0" algn="l" rtl="0">
              <a:spcBef>
                <a:spcPts val="0"/>
              </a:spcBef>
              <a:spcAft>
                <a:spcPts val="0"/>
              </a:spcAft>
              <a:buNone/>
            </a:pPr>
            <a:endParaRPr dirty="0">
              <a:latin typeface="Cambria"/>
              <a:ea typeface="Cambria"/>
              <a:cs typeface="Cambria"/>
              <a:sym typeface="Cambria"/>
            </a:endParaRPr>
          </a:p>
          <a:p>
            <a:pPr marL="0" lvl="0" indent="0" algn="l" rtl="0">
              <a:spcBef>
                <a:spcPts val="0"/>
              </a:spcBef>
              <a:spcAft>
                <a:spcPts val="0"/>
              </a:spcAft>
              <a:buNone/>
            </a:pPr>
            <a:endParaRPr sz="1600" dirty="0">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p>
        </p:txBody>
      </p:sp>
      <p:sp>
        <p:nvSpPr>
          <p:cNvPr id="2" name="Rectángulo 1">
            <a:extLst>
              <a:ext uri="{FF2B5EF4-FFF2-40B4-BE49-F238E27FC236}">
                <a16:creationId xmlns:a16="http://schemas.microsoft.com/office/drawing/2014/main" id="{36F06DE5-45FC-444B-8859-B68E60C3FBBD}"/>
              </a:ext>
            </a:extLst>
          </p:cNvPr>
          <p:cNvSpPr/>
          <p:nvPr/>
        </p:nvSpPr>
        <p:spPr>
          <a:xfrm>
            <a:off x="332390" y="4268525"/>
            <a:ext cx="5941050" cy="677108"/>
          </a:xfrm>
          <a:prstGeom prst="rect">
            <a:avLst/>
          </a:prstGeom>
        </p:spPr>
        <p:txBody>
          <a:bodyPr wrap="none">
            <a:spAutoFit/>
          </a:bodyPr>
          <a:lstStyle/>
          <a:p>
            <a:r>
              <a:rPr lang="es-ES" sz="2400" dirty="0">
                <a:solidFill>
                  <a:srgbClr val="E06666"/>
                </a:solidFill>
                <a:latin typeface="Cambria"/>
              </a:rPr>
              <a:t>ART-</a:t>
            </a:r>
            <a:r>
              <a:rPr lang="el-GR" sz="2400" dirty="0">
                <a:solidFill>
                  <a:srgbClr val="E06666"/>
                </a:solidFill>
                <a:latin typeface="Cambria"/>
              </a:rPr>
              <a:t> εργαλειοθήκη νέοφυϊούς εποχείρησης</a:t>
            </a:r>
            <a:endParaRPr lang="es-ES" sz="2400" dirty="0">
              <a:solidFill>
                <a:srgbClr val="E06666"/>
              </a:solidFill>
              <a:latin typeface="Cambria"/>
            </a:endParaRPr>
          </a:p>
          <a:p>
            <a:r>
              <a:rPr lang="es-ES" dirty="0"/>
              <a:t> </a:t>
            </a:r>
            <a:r>
              <a:rPr lang="el-GR" dirty="0">
                <a:solidFill>
                  <a:srgbClr val="E06666"/>
                </a:solidFill>
                <a:latin typeface="Cambria"/>
                <a:ea typeface="Cambria"/>
                <a:cs typeface="Cambria"/>
                <a:sym typeface="Cambria"/>
              </a:rPr>
              <a:t>ΝΟΜΙΚΕΣ ΑΠΑΙΤΗΣΕΙΣ ΓΙΑ ΤΗ ΔΗΜΙΟΥΡΓΙΑ ΕΤΑΙΡΕΙΑΣ</a:t>
            </a:r>
            <a:endParaRPr lang="es-E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98612" y="970156"/>
            <a:ext cx="8881289" cy="3334632"/>
          </a:xfrm>
        </p:spPr>
        <p:txBody>
          <a:bodyPr/>
          <a:lstStyle/>
          <a:p>
            <a:pPr marL="114300" indent="0" algn="just">
              <a:buNone/>
            </a:pPr>
            <a:r>
              <a:rPr lang="el-GR" b="1" dirty="0"/>
              <a:t>4. Εταιρεία Περιορισμένης Ευθύνης</a:t>
            </a:r>
          </a:p>
          <a:p>
            <a:pPr marL="114300" indent="0" algn="just">
              <a:buNone/>
            </a:pPr>
            <a:endParaRPr lang="el-GR" dirty="0"/>
          </a:p>
          <a:p>
            <a:pPr marL="114300" indent="0" algn="just">
              <a:buNone/>
            </a:pPr>
            <a:r>
              <a:rPr lang="el-GR" dirty="0"/>
              <a:t>Οι εταιρείες περιορισμένης ευθύνης είναι υβριδικές μορφές επιχειρήσεων που έχουν χαρακτηριστικά τόσο εταιρείας όσο και εταιρικής σχέσης. Δεν έχει ενσωματωθεί μια ΕΠΕ. Ως εκ τούτου, δεν θεωρείται εταιρεία.</a:t>
            </a:r>
          </a:p>
          <a:p>
            <a:pPr marL="114300" indent="0" algn="just">
              <a:buNone/>
            </a:pPr>
            <a:r>
              <a:rPr lang="el-GR" dirty="0"/>
              <a:t>Παρ 'όλα αυτά, οι ιδιοκτήτες απολαμβάνουν περιορισμένης ευθύνης, όπως σε μια εταιρεία. Μια ΕΠΕ μπορεί να επιλέξει να φορολογηθεί ως ατομική επιχείρηση, εταιρική σχέση ή εταιρεία.</a:t>
            </a:r>
          </a:p>
          <a:p>
            <a:pPr marL="114300" indent="0" algn="just">
              <a:buNone/>
            </a:pPr>
            <a:endParaRPr lang="el-GR" dirty="0"/>
          </a:p>
          <a:p>
            <a:pPr marL="114300" indent="0" algn="just">
              <a:buNone/>
            </a:pPr>
            <a:r>
              <a:rPr lang="el-GR" b="1" dirty="0"/>
              <a:t>5. Συνεταιρισμός</a:t>
            </a:r>
          </a:p>
          <a:p>
            <a:pPr marL="114300" indent="0" algn="just">
              <a:buNone/>
            </a:pPr>
            <a:r>
              <a:rPr lang="el-GR" dirty="0"/>
              <a:t>Ο συνεταιρισμός είναι επιχειρηματική οργάνωση που ανήκει σε ομάδα ατόμων και λειτουργεί για αμοιβαίο όφελος. Τα άτομα που συγκροτούν την ομάδα καλούνται μέλη. Οι συνεταιρισμοί μπορούν να ενσωματωθούν ή να μη ενσωματωθούν.</a:t>
            </a:r>
          </a:p>
          <a:p>
            <a:pPr marL="114300" indent="0" algn="just">
              <a:buNone/>
            </a:pPr>
            <a:r>
              <a:rPr lang="el-GR" dirty="0"/>
              <a:t>Ορισμένα παραδείγματα συνεταιρισμών είναι οι συνεταιρισμοί ύδρευσης και ηλεκτρισμού (χρησιμότητα), οι συνεταιριστικές τράπεζες, τα πιστωτικά ιδρύματα και οι συνεταιρισμοί στέγασης.</a:t>
            </a:r>
            <a:endParaRPr lang="es-ES" dirty="0"/>
          </a:p>
        </p:txBody>
      </p:sp>
      <p:sp>
        <p:nvSpPr>
          <p:cNvPr id="4" name="3 CuadroTexto"/>
          <p:cNvSpPr txBox="1"/>
          <p:nvPr/>
        </p:nvSpPr>
        <p:spPr>
          <a:xfrm>
            <a:off x="333838" y="239709"/>
            <a:ext cx="2849629" cy="307777"/>
          </a:xfrm>
          <a:prstGeom prst="rect">
            <a:avLst/>
          </a:prstGeom>
          <a:noFill/>
        </p:spPr>
        <p:txBody>
          <a:bodyPr wrap="square" rtlCol="0">
            <a:spAutoFit/>
          </a:bodyPr>
          <a:lstStyle/>
          <a:p>
            <a:r>
              <a:rPr lang="el-GR" dirty="0"/>
              <a:t>Μονάδα 2: ΝΟΜΙΚΕΣ ΜΟΡΦΕΣ</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696328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2900" y="1584712"/>
            <a:ext cx="7138200" cy="1263600"/>
          </a:xfrm>
        </p:spPr>
        <p:txBody>
          <a:bodyPr/>
          <a:lstStyle/>
          <a:p>
            <a:r>
              <a:rPr lang="el-GR" b="0" dirty="0">
                <a:solidFill>
                  <a:srgbClr val="F24F4F"/>
                </a:solidFill>
                <a:latin typeface="Cambria" panose="02040503050406030204" pitchFamily="18" charset="0"/>
              </a:rPr>
              <a:t>ΜΟΝΑΔΑ 3. ΠΛΕΟΝΕΚΤΗΜΑΤΑ ΚΑΙ ΜΕΙΟΝΕΚΤΗΜΑΤΑ</a:t>
            </a:r>
            <a:endParaRPr lang="es-ES" sz="3600" b="0" dirty="0">
              <a:solidFill>
                <a:srgbClr val="F24F4F"/>
              </a:solidFill>
              <a:latin typeface="Cambria" panose="02040503050406030204" pitchFamily="18" charset="0"/>
            </a:endParaRP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835904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5195"/>
            <a:ext cx="9144000" cy="1176238"/>
          </a:xfrm>
        </p:spPr>
        <p:txBody>
          <a:bodyPr/>
          <a:lstStyle/>
          <a:p>
            <a:r>
              <a:rPr lang="el-GR" dirty="0">
                <a:solidFill>
                  <a:srgbClr val="F24F4F"/>
                </a:solidFill>
                <a:latin typeface="Cambria" panose="02040503050406030204" pitchFamily="18" charset="0"/>
              </a:rPr>
              <a:t>Πλεονεκτήματα και Μειονεκτήματα</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98612" y="1201433"/>
            <a:ext cx="8881289" cy="3270205"/>
          </a:xfrm>
        </p:spPr>
        <p:txBody>
          <a:bodyPr/>
          <a:lstStyle/>
          <a:p>
            <a:pPr marL="114300" indent="0" algn="just">
              <a:buNone/>
            </a:pPr>
            <a:r>
              <a:rPr lang="el-GR" dirty="0"/>
              <a:t>Η ύπαρξη ενός επιχειρηματία συνεπάγεται μεγάλα πλεονεκτήματα όπως αυτά που αναφέρονται παρακάτω και ταυτόχρονα είναι σημαντικό να αναλύσουμε τις προσωπικές επιπτώσεις που μπορεί να έχει ένα άτομο ή μια ομάδα ανθρώπων για την ανάπτυξη ενός επιχειρηματικού σχεδίου καθώς και τα μειονεκτήματα που αντιμετωπίζουν συγκριτικά με άλλες επαγγελματικές αφιερώσεις μπορούν να εισαχθούν.</a:t>
            </a:r>
          </a:p>
          <a:p>
            <a:pPr marL="114300" indent="0" algn="just">
              <a:buNone/>
            </a:pPr>
            <a:endParaRPr lang="el-GR" dirty="0"/>
          </a:p>
          <a:p>
            <a:pPr marL="114300" indent="0" algn="just">
              <a:buNone/>
            </a:pPr>
            <a:r>
              <a:rPr lang="el-GR" dirty="0"/>
              <a:t>Μεταξύ των πλεονεκτημάτων που μπορούμε να επισημάνουμε είναι τα εξής:</a:t>
            </a:r>
          </a:p>
          <a:p>
            <a:pPr marL="114300" indent="0" algn="just">
              <a:buNone/>
            </a:pPr>
            <a:endParaRPr lang="el-GR" dirty="0"/>
          </a:p>
          <a:p>
            <a:pPr marL="114300" indent="0" algn="just">
              <a:buNone/>
            </a:pPr>
            <a:r>
              <a:rPr lang="el-GR" dirty="0"/>
              <a:t>1. Απολαμβάνει την ικανοποίηση του να είναι προϊστάμενος του εαυτού του, με τη δύναμη να κάνει τα πράγματα όπως θέλει.</a:t>
            </a:r>
          </a:p>
          <a:p>
            <a:pPr marL="114300" indent="0" algn="just">
              <a:buNone/>
            </a:pPr>
            <a:r>
              <a:rPr lang="el-GR" dirty="0"/>
              <a:t>2. Δημιουργεί εργασίες για τους άλλους, υπέρ της βελτίωσης της περιοχής και της περιοχής, γεγονός που δημιουργεί ικανοποίηση σε προσωπικό και επαγγελματικό επίπεδο.</a:t>
            </a:r>
          </a:p>
          <a:p>
            <a:pPr marL="114300" indent="0" algn="just">
              <a:buNone/>
            </a:pPr>
            <a:r>
              <a:rPr lang="el-GR" dirty="0"/>
              <a:t>3. Σήμερα, ο αριθμός των επιχειρηματιών κερδίζει συνεχώς κύρος, σεβασμό και κοινωνικό θαυμασμό, ο οποίος ανταμείβει επίσης από κοινωνική άποψη.</a:t>
            </a:r>
            <a:endParaRPr lang="en-US" dirty="0"/>
          </a:p>
          <a:p>
            <a:pPr marL="114300" indent="0" algn="just">
              <a:buNone/>
            </a:pPr>
            <a:endParaRPr lang="en-US" dirty="0"/>
          </a:p>
          <a:p>
            <a:pPr marL="114300" indent="0" algn="just">
              <a:buNone/>
            </a:pPr>
            <a:endParaRPr lang="en-US" dirty="0"/>
          </a:p>
        </p:txBody>
      </p:sp>
      <p:sp>
        <p:nvSpPr>
          <p:cNvPr id="4" name="3 CuadroTexto"/>
          <p:cNvSpPr txBox="1"/>
          <p:nvPr/>
        </p:nvSpPr>
        <p:spPr>
          <a:xfrm>
            <a:off x="333838" y="239709"/>
            <a:ext cx="4733614" cy="307777"/>
          </a:xfrm>
          <a:prstGeom prst="rect">
            <a:avLst/>
          </a:prstGeom>
          <a:noFill/>
        </p:spPr>
        <p:txBody>
          <a:bodyPr wrap="square" rtlCol="0">
            <a:spAutoFit/>
          </a:bodyPr>
          <a:lstStyle/>
          <a:p>
            <a:r>
              <a:rPr lang="el-GR" dirty="0"/>
              <a:t>Μονάδα 3: ΠΛΕΟΝΕΚΤΗΜΑΤΑ ΚΑΙ ΜΕΙΟΝΕΚΤΗΜΑΤΑ</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1802808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98612" y="992459"/>
            <a:ext cx="8881289" cy="3479179"/>
          </a:xfrm>
        </p:spPr>
        <p:txBody>
          <a:bodyPr/>
          <a:lstStyle/>
          <a:p>
            <a:pPr marL="114300" indent="0" algn="just">
              <a:buNone/>
            </a:pPr>
            <a:endParaRPr lang="en-US" dirty="0"/>
          </a:p>
          <a:p>
            <a:pPr marL="114300" indent="0" algn="just">
              <a:buNone/>
            </a:pPr>
            <a:r>
              <a:rPr lang="el-GR" dirty="0"/>
              <a:t>4. Ως επιχειρηματίας μπορείτε να συνεργαστείτε σε εκδηλώσεις με την κοινότητα, οι οποίες δημιουργούν προσωπική ικανοποίηση</a:t>
            </a:r>
          </a:p>
          <a:p>
            <a:pPr marL="114300" indent="0" algn="just">
              <a:buNone/>
            </a:pPr>
            <a:r>
              <a:rPr lang="el-GR" dirty="0"/>
              <a:t>5. Δημιουργείται μια προσωπική πρωτοβουλία και προωθείται η προσωπική πρόκληση.</a:t>
            </a:r>
          </a:p>
          <a:p>
            <a:pPr marL="114300" indent="0" algn="just">
              <a:buNone/>
            </a:pPr>
            <a:r>
              <a:rPr lang="el-GR" dirty="0"/>
              <a:t>6. Είναι μια εναλλακτική λύση στην απασχόληση, και ταυτόχρονα εργάζεται για τον εαυτό της.</a:t>
            </a:r>
          </a:p>
          <a:p>
            <a:pPr marL="114300" indent="0" algn="just">
              <a:buNone/>
            </a:pPr>
            <a:r>
              <a:rPr lang="el-GR" dirty="0"/>
              <a:t>7. Μπορείτε να κάνετε το όνειρό σας, το έργο ή την ιδέα σας πραγματικότητα.</a:t>
            </a:r>
          </a:p>
          <a:p>
            <a:pPr marL="114300" indent="0" algn="just">
              <a:buNone/>
            </a:pPr>
            <a:r>
              <a:rPr lang="el-GR" dirty="0"/>
              <a:t>8. Μάθηση και καθημερινή γνώση στη "ζούγκλα της αγοράς".</a:t>
            </a:r>
          </a:p>
          <a:p>
            <a:pPr marL="114300" indent="0" algn="just">
              <a:buNone/>
            </a:pPr>
            <a:r>
              <a:rPr lang="el-GR" dirty="0"/>
              <a:t>9. Αυξήστε τον κύκλο των σχέσεων και τις νέες φιλίες στο επιχειρηματικό περιβάλλον.</a:t>
            </a:r>
          </a:p>
          <a:p>
            <a:pPr marL="114300" indent="0" algn="just">
              <a:buNone/>
            </a:pPr>
            <a:r>
              <a:rPr lang="el-GR" dirty="0"/>
              <a:t>10. Μακροχρόνια ανταμοιβή μπορεί να επιτευχθεί, συμβάλλοντας στην εξασφάλιση του ίδιου του μέλλοντος, δημιουργώντας ένα ταμείο αποταμιευτικών συνταξιοδοτικών ταμείων ή πωλώντας την επιχείρηση την κατάλληλη στιγμή που αποκτάται κεφαλαιουχικό κέρδος.</a:t>
            </a:r>
            <a:endParaRPr lang="en-US" dirty="0"/>
          </a:p>
          <a:p>
            <a:pPr marL="114300" indent="0" algn="just">
              <a:buNone/>
            </a:pPr>
            <a:endParaRPr lang="es-ES" dirty="0"/>
          </a:p>
        </p:txBody>
      </p:sp>
      <p:sp>
        <p:nvSpPr>
          <p:cNvPr id="4" name="3 CuadroTexto"/>
          <p:cNvSpPr txBox="1"/>
          <p:nvPr/>
        </p:nvSpPr>
        <p:spPr>
          <a:xfrm>
            <a:off x="333838" y="239709"/>
            <a:ext cx="4733614" cy="307777"/>
          </a:xfrm>
          <a:prstGeom prst="rect">
            <a:avLst/>
          </a:prstGeom>
          <a:noFill/>
        </p:spPr>
        <p:txBody>
          <a:bodyPr wrap="square" rtlCol="0">
            <a:spAutoFit/>
          </a:bodyPr>
          <a:lstStyle/>
          <a:p>
            <a:r>
              <a:rPr lang="el-GR" dirty="0"/>
              <a:t>Μονάδα 3: ΠΛΕΟΝΕΚΤΗΜΑΤΑ ΚΑΙ ΜΕΙΟΝΕΚΤΗΜΑΤΑ</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2075541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98612" y="992459"/>
            <a:ext cx="8881289" cy="3479179"/>
          </a:xfrm>
        </p:spPr>
        <p:txBody>
          <a:bodyPr/>
          <a:lstStyle/>
          <a:p>
            <a:pPr marL="114300" indent="0" algn="just">
              <a:buNone/>
            </a:pPr>
            <a:r>
              <a:rPr lang="el-GR" dirty="0"/>
              <a:t>Από την άλλη πλευρά, σε κάθε έργο δημιουργία εταιρείας υπάρχουν προβλήματα, τα οποία πρέπει να μάθουμε να αντιμετωπίζουμε και να αναλαμβάνουμε με ευθύνη. Μεταξύ αυτών, αναφέρουμε μερικά από τα πιο σημαντικά για την καλή πρόοδο της επιχείρησης:</a:t>
            </a:r>
          </a:p>
          <a:p>
            <a:pPr marL="114300" indent="0" algn="just">
              <a:buNone/>
            </a:pPr>
            <a:endParaRPr lang="el-GR" dirty="0"/>
          </a:p>
          <a:p>
            <a:pPr marL="114300" indent="0" algn="just">
              <a:buNone/>
            </a:pPr>
            <a:r>
              <a:rPr lang="el-GR" dirty="0"/>
              <a:t>1. Συνολική αφοσίωση στην επιχείρηση και τους πελάτες.</a:t>
            </a:r>
          </a:p>
          <a:p>
            <a:pPr marL="114300" indent="0" algn="just">
              <a:buNone/>
            </a:pPr>
            <a:r>
              <a:rPr lang="el-GR" dirty="0"/>
              <a:t>2. Το πεδίο των ενεργειών περιορίζεται από τους διαθέσιμους πόρους ή έχει συλληφθεί και, μερικές φορές, αυτό προκαλεί απογοήτευση.</a:t>
            </a:r>
          </a:p>
          <a:p>
            <a:pPr marL="114300" indent="0" algn="just">
              <a:buNone/>
            </a:pPr>
            <a:r>
              <a:rPr lang="el-GR" dirty="0"/>
              <a:t>3. Λειτουργεί πολλές ώρες και έντονα.</a:t>
            </a:r>
          </a:p>
          <a:p>
            <a:pPr marL="114300" indent="0" algn="just">
              <a:buNone/>
            </a:pPr>
            <a:r>
              <a:rPr lang="el-GR" dirty="0"/>
              <a:t>4. Δεν θα έχετε ποτέ το επίπεδο ασφάλειας ενός μισθωτού εργαζομένου, καθώς και ένα περιορισμένο βαθμό άγχους, όπως ένας εργαζόμενος μπορεί να έχει συγκριτικά.</a:t>
            </a:r>
          </a:p>
          <a:p>
            <a:pPr marL="114300" indent="0" algn="just">
              <a:buNone/>
            </a:pPr>
            <a:r>
              <a:rPr lang="el-GR" dirty="0"/>
              <a:t>5. Υποστηρίζεται ιδιαίτερα η αβεβαιότητα σχετικά με την πρόοδο της δημιουργούμενης επιχείρησης και τον παράγωγο οικονομικό-χρηματοοικονομικό κίνδυνο.</a:t>
            </a:r>
            <a:endParaRPr lang="es-ES" dirty="0"/>
          </a:p>
        </p:txBody>
      </p:sp>
      <p:sp>
        <p:nvSpPr>
          <p:cNvPr id="4" name="3 CuadroTexto"/>
          <p:cNvSpPr txBox="1"/>
          <p:nvPr/>
        </p:nvSpPr>
        <p:spPr>
          <a:xfrm>
            <a:off x="333838" y="239709"/>
            <a:ext cx="4733614" cy="307777"/>
          </a:xfrm>
          <a:prstGeom prst="rect">
            <a:avLst/>
          </a:prstGeom>
          <a:noFill/>
        </p:spPr>
        <p:txBody>
          <a:bodyPr wrap="square" rtlCol="0">
            <a:spAutoFit/>
          </a:bodyPr>
          <a:lstStyle/>
          <a:p>
            <a:r>
              <a:rPr lang="el-GR" dirty="0"/>
              <a:t>Μονάδα 3: ΠΛΕΟΝΕΚΤΗΜΑΤΑ ΚΑΙ ΜΕΙΟΝΕΚΤΗΜΑΤΑ</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469948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12799" y="1584712"/>
            <a:ext cx="7405511" cy="1263600"/>
          </a:xfrm>
        </p:spPr>
        <p:txBody>
          <a:bodyPr/>
          <a:lstStyle/>
          <a:p>
            <a:r>
              <a:rPr lang="el-GR" b="0" dirty="0">
                <a:solidFill>
                  <a:srgbClr val="F24F4F"/>
                </a:solidFill>
                <a:latin typeface="Cambria" panose="02040503050406030204" pitchFamily="18" charset="0"/>
              </a:rPr>
              <a:t>ΜΟΝΑΔΑ 4. ΝΟΜΙΚΕΣ ΔΙΑΔΙΚΑΣΙΕΣ</a:t>
            </a:r>
            <a:endParaRPr lang="es-ES" sz="3600" b="0" dirty="0">
              <a:solidFill>
                <a:srgbClr val="F24F4F"/>
              </a:solidFill>
              <a:latin typeface="Cambria" panose="02040503050406030204" pitchFamily="18" charset="0"/>
            </a:endParaRP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2584439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25195"/>
            <a:ext cx="7138200" cy="1263600"/>
          </a:xfrm>
        </p:spPr>
        <p:txBody>
          <a:bodyPr/>
          <a:lstStyle/>
          <a:p>
            <a:r>
              <a:rPr lang="el-GR" dirty="0">
                <a:solidFill>
                  <a:srgbClr val="F24F4F"/>
                </a:solidFill>
                <a:latin typeface="Cambria" panose="02040503050406030204" pitchFamily="18" charset="0"/>
              </a:rPr>
              <a:t>Νομικές διαδικασίες</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98612" y="1053999"/>
            <a:ext cx="8881289" cy="3103354"/>
          </a:xfrm>
        </p:spPr>
        <p:txBody>
          <a:bodyPr/>
          <a:lstStyle/>
          <a:p>
            <a:pPr marL="114300" indent="0" algn="just">
              <a:buNone/>
            </a:pPr>
            <a:r>
              <a:rPr lang="el-GR" dirty="0"/>
              <a:t>Ξεκινώντας τη δική σας επιχείρηση είναι τόσο συναρπαστικό και δύσκολο. Αφού κάνετε την έρευνά σας, γράφοντας ένα επιχειρησιακό σχέδιο ή χάρτη πορείας και αποφασίζετε για μια επιχειρηματική δομή, θα θελήσετε να εξετάσετε τις άλλες νομικές απαιτήσεις, έτσι ώστε η επιχείρησή σας να λειτουργεί με όλες τις απαιτούμενες άδειες και άδειες.</a:t>
            </a:r>
          </a:p>
          <a:p>
            <a:pPr marL="114300" indent="0" algn="just">
              <a:buNone/>
            </a:pPr>
            <a:r>
              <a:rPr lang="el-GR" dirty="0"/>
              <a:t>Ακολουθούν δύο σημαντικές νομικές απαιτήσεις για να επανεξετάσετε και να καταλάβετε πριν ξεκινήσετε τη μικρή επιχείρησή σας.</a:t>
            </a:r>
          </a:p>
          <a:p>
            <a:pPr marL="114300" indent="0" algn="just">
              <a:buNone/>
            </a:pPr>
            <a:endParaRPr lang="el-GR" dirty="0"/>
          </a:p>
          <a:p>
            <a:pPr marL="114300" indent="0" algn="just">
              <a:buNone/>
            </a:pPr>
            <a:r>
              <a:rPr lang="el-GR" dirty="0"/>
              <a:t>1. Εγγραφή ονόματος επιχείρησης</a:t>
            </a:r>
          </a:p>
          <a:p>
            <a:pPr marL="114300" indent="0" algn="just">
              <a:buNone/>
            </a:pPr>
            <a:r>
              <a:rPr lang="el-GR" dirty="0"/>
              <a:t>Για να καταχωρίσετε το όνομα της επιχείρησής σας, θα καταχωρήσετε πιθανώς ένα "Doing Business As" (DBA) ή "Fictitious Business Name" (FBN). Αυτή η διαδικασία επιτρέπει στο κράτος ή στην τοπική κυβέρνηση να γνωρίζει το όνομα στο οποίο εκτελείτε την επιχείρησή σας. Αυτή η εγγραφή δεν παρέχει προστασία εμπορικών σημάτων, αλλά σας επιτρέπει να δημιουργήσετε και να χρησιμοποιήσετε το όνομα που θέλετε για σκοπούς επωνυμίας χωρίς να χρειάζεται να ενσωματώσετε.</a:t>
            </a:r>
            <a:endParaRPr lang="es-ES" dirty="0"/>
          </a:p>
        </p:txBody>
      </p:sp>
      <p:sp>
        <p:nvSpPr>
          <p:cNvPr id="4" name="3 CuadroTexto"/>
          <p:cNvSpPr txBox="1"/>
          <p:nvPr/>
        </p:nvSpPr>
        <p:spPr>
          <a:xfrm>
            <a:off x="333838" y="239709"/>
            <a:ext cx="4026289" cy="307777"/>
          </a:xfrm>
          <a:prstGeom prst="rect">
            <a:avLst/>
          </a:prstGeom>
          <a:noFill/>
        </p:spPr>
        <p:txBody>
          <a:bodyPr wrap="square" rtlCol="0">
            <a:spAutoFit/>
          </a:bodyPr>
          <a:lstStyle/>
          <a:p>
            <a:r>
              <a:rPr lang="el-GR" dirty="0"/>
              <a:t>Μονάδα</a:t>
            </a:r>
            <a:r>
              <a:rPr lang="es-ES" dirty="0"/>
              <a:t> 4. </a:t>
            </a:r>
            <a:r>
              <a:rPr lang="el-GR" dirty="0"/>
              <a:t>ΝΟΜΙΚΕΣ ΔΙΑΔΙΚΑΣΙΕΣ</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751390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98612" y="1201434"/>
            <a:ext cx="8881289" cy="3103354"/>
          </a:xfrm>
        </p:spPr>
        <p:txBody>
          <a:bodyPr/>
          <a:lstStyle/>
          <a:p>
            <a:pPr marL="114300" indent="0" algn="just">
              <a:buNone/>
            </a:pPr>
            <a:r>
              <a:rPr lang="el-GR" dirty="0"/>
              <a:t>2. Ελέγξτε τις άδειες, τις άδειες και τις εγγραφές που χρειάζεται η επιχείρησή σας.</a:t>
            </a:r>
          </a:p>
          <a:p>
            <a:pPr marL="114300" indent="0" algn="just">
              <a:buNone/>
            </a:pPr>
            <a:endParaRPr lang="el-GR" dirty="0"/>
          </a:p>
          <a:p>
            <a:pPr marL="114300" indent="0" algn="just">
              <a:buNone/>
            </a:pPr>
            <a:r>
              <a:rPr lang="el-GR" dirty="0"/>
              <a:t>Ανάλογα με τον τύπο της επιχείρησής σας και τον τόπο όπου βρίσκεται, ίσως χρειαστείτε ειδικές επιχειρηματικές άδειες και άδειες από τη χώρα, την πολιτεία, την κομητεία ή την πόλη σας. Οι άδειες, οι άδειες και οι καταχωρίσεις έρχονται σε πολλές παραλλαγές. Παραδείγματα περιλαμβάνουν άδειες τοπικής επιχείρησης, άδειες οικοδομής, άδειες υγείας, άδειες για οικιακές επιχειρήσεις, άδειες πυρκαγιάς, άδειες που σχετίζονται με τη βιομηχανία (όπως η άσκηση νομικής πρακτικής, φιλοξενία, κατασκευή ή επιχείρηση κατασκευής) .</a:t>
            </a:r>
          </a:p>
          <a:p>
            <a:pPr marL="114300" indent="0" algn="just">
              <a:buNone/>
            </a:pPr>
            <a:r>
              <a:rPr lang="el-GR" dirty="0"/>
              <a:t>Οι δυνατότητες είναι πολλές, οπότε φροντίστε να κάνετε διεξοδική έρευνα - ίσως με τη βοήθεια του συμβούλου σας - για το τι πρέπει να συμμορφώνεστε με το νόμο στην περιοχή σας. Το πρακτορείο χορήγησης αδειών για τις επιχειρήσεις της πόλης ή του νομού σας είναι επίσης ένα καλό μέρος για να ξεκινήσετε.</a:t>
            </a:r>
            <a:endParaRPr lang="es-ES" dirty="0"/>
          </a:p>
        </p:txBody>
      </p:sp>
      <p:sp>
        <p:nvSpPr>
          <p:cNvPr id="4" name="3 CuadroTexto"/>
          <p:cNvSpPr txBox="1"/>
          <p:nvPr/>
        </p:nvSpPr>
        <p:spPr>
          <a:xfrm>
            <a:off x="333838" y="239709"/>
            <a:ext cx="4026289" cy="307777"/>
          </a:xfrm>
          <a:prstGeom prst="rect">
            <a:avLst/>
          </a:prstGeom>
          <a:noFill/>
        </p:spPr>
        <p:txBody>
          <a:bodyPr wrap="square" rtlCol="0">
            <a:spAutoFit/>
          </a:bodyPr>
          <a:lstStyle/>
          <a:p>
            <a:r>
              <a:rPr lang="el-GR" dirty="0"/>
              <a:t>Μονάδα 4. ΝΟΜΙΚΕΣ ΔΙΑΔΙΚΑΣΙΕΣ</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3088898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98612" y="1201434"/>
            <a:ext cx="8881289" cy="3103354"/>
          </a:xfrm>
        </p:spPr>
        <p:txBody>
          <a:bodyPr/>
          <a:lstStyle/>
          <a:p>
            <a:pPr marL="114300" indent="0" algn="just">
              <a:buNone/>
            </a:pPr>
            <a:endParaRPr lang="en-US" dirty="0"/>
          </a:p>
          <a:p>
            <a:pPr marL="114300" indent="0" algn="just">
              <a:buNone/>
            </a:pPr>
            <a:endParaRPr lang="en-US" dirty="0"/>
          </a:p>
          <a:p>
            <a:pPr marL="114300" indent="0" algn="just">
              <a:buNone/>
            </a:pPr>
            <a:r>
              <a:rPr lang="el-GR" dirty="0"/>
              <a:t>Στον ακόλουθο σύνδεσμο μπορείτε να βρείτε όλες τις διαδικασίες ανάλογα με τη χώρα της ΕΕ</a:t>
            </a:r>
          </a:p>
          <a:p>
            <a:pPr marL="114300" indent="0" algn="just">
              <a:buNone/>
            </a:pPr>
            <a:endParaRPr lang="en-US" dirty="0"/>
          </a:p>
          <a:p>
            <a:pPr marL="114300" indent="0" algn="just">
              <a:buNone/>
            </a:pPr>
            <a:r>
              <a:rPr lang="es-ES" dirty="0">
                <a:hlinkClick r:id="rId2"/>
              </a:rPr>
              <a:t>https://ec.europa.eu/growth/single-market/services/services-directive/in-practice/contact_es</a:t>
            </a:r>
            <a:r>
              <a:rPr lang="es-ES" dirty="0"/>
              <a:t> </a:t>
            </a:r>
          </a:p>
        </p:txBody>
      </p:sp>
      <p:sp>
        <p:nvSpPr>
          <p:cNvPr id="4" name="3 CuadroTexto"/>
          <p:cNvSpPr txBox="1"/>
          <p:nvPr/>
        </p:nvSpPr>
        <p:spPr>
          <a:xfrm>
            <a:off x="333838" y="239709"/>
            <a:ext cx="4026289" cy="307777"/>
          </a:xfrm>
          <a:prstGeom prst="rect">
            <a:avLst/>
          </a:prstGeom>
          <a:noFill/>
        </p:spPr>
        <p:txBody>
          <a:bodyPr wrap="square" rtlCol="0">
            <a:spAutoFit/>
          </a:bodyPr>
          <a:lstStyle/>
          <a:p>
            <a:r>
              <a:rPr lang="el-GR" dirty="0"/>
              <a:t>Μονάδα 4. ΝΟΜΙΚΕΣ ΔΙΑΔΙΚΑΣΙΕΣ</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3">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3">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4">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2908038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66043" y="1584712"/>
            <a:ext cx="7857067" cy="1263600"/>
          </a:xfrm>
        </p:spPr>
        <p:txBody>
          <a:bodyPr/>
          <a:lstStyle/>
          <a:p>
            <a:r>
              <a:rPr lang="el-GR" b="0" dirty="0">
                <a:solidFill>
                  <a:srgbClr val="F24F4F"/>
                </a:solidFill>
                <a:latin typeface="Cambria" panose="02040503050406030204" pitchFamily="18" charset="0"/>
              </a:rPr>
              <a:t>ΜΟΝΑΔΑ</a:t>
            </a:r>
            <a:r>
              <a:rPr lang="es-ES" sz="3600" b="0" dirty="0">
                <a:solidFill>
                  <a:srgbClr val="F24F4F"/>
                </a:solidFill>
                <a:latin typeface="Cambria" panose="02040503050406030204" pitchFamily="18" charset="0"/>
              </a:rPr>
              <a:t> 5. </a:t>
            </a:r>
            <a:r>
              <a:rPr lang="el-GR" b="0" dirty="0">
                <a:solidFill>
                  <a:srgbClr val="F24F4F"/>
                </a:solidFill>
                <a:latin typeface="Cambria" panose="02040503050406030204" pitchFamily="18" charset="0"/>
              </a:rPr>
              <a:t>ΑΥΤΟΕΡΓΟΔΟΤΟΥΜΕΝΟΣ ΣΤΗΝ ΕΥΡΩΠΗ</a:t>
            </a:r>
            <a:endParaRPr lang="es-ES" sz="3600" b="0" dirty="0">
              <a:solidFill>
                <a:srgbClr val="F24F4F"/>
              </a:solidFill>
              <a:latin typeface="Cambria" panose="02040503050406030204" pitchFamily="18" charset="0"/>
            </a:endParaRP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2611646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1" name="Google Shape;441;p31"/>
          <p:cNvPicPr preferRelativeResize="0"/>
          <p:nvPr/>
        </p:nvPicPr>
        <p:blipFill>
          <a:blip r:embed="rId3">
            <a:alphaModFix/>
          </a:blip>
          <a:stretch>
            <a:fillRect/>
          </a:stretch>
        </p:blipFill>
        <p:spPr>
          <a:xfrm>
            <a:off x="5208950" y="-12"/>
            <a:ext cx="1715527" cy="815400"/>
          </a:xfrm>
          <a:prstGeom prst="rect">
            <a:avLst/>
          </a:prstGeom>
          <a:noFill/>
          <a:ln>
            <a:noFill/>
          </a:ln>
        </p:spPr>
      </p:pic>
      <p:pic>
        <p:nvPicPr>
          <p:cNvPr id="442" name="Google Shape;442;p31"/>
          <p:cNvPicPr preferRelativeResize="0"/>
          <p:nvPr/>
        </p:nvPicPr>
        <p:blipFill>
          <a:blip r:embed="rId4">
            <a:alphaModFix/>
          </a:blip>
          <a:stretch>
            <a:fillRect/>
          </a:stretch>
        </p:blipFill>
        <p:spPr>
          <a:xfrm>
            <a:off x="7065975" y="133125"/>
            <a:ext cx="1913926" cy="416680"/>
          </a:xfrm>
          <a:prstGeom prst="rect">
            <a:avLst/>
          </a:prstGeom>
          <a:noFill/>
          <a:ln>
            <a:noFill/>
          </a:ln>
        </p:spPr>
      </p:pic>
      <p:sp>
        <p:nvSpPr>
          <p:cNvPr id="444" name="Google Shape;444;p31"/>
          <p:cNvSpPr txBox="1">
            <a:spLocks noGrp="1"/>
          </p:cNvSpPr>
          <p:nvPr>
            <p:ph type="title"/>
          </p:nvPr>
        </p:nvSpPr>
        <p:spPr>
          <a:xfrm>
            <a:off x="493298" y="1246220"/>
            <a:ext cx="7239345" cy="1586432"/>
          </a:xfrm>
          <a:prstGeom prst="rect">
            <a:avLst/>
          </a:prstGeom>
        </p:spPr>
        <p:txBody>
          <a:bodyPr spcFirstLastPara="1" wrap="square" lIns="91425" tIns="91425" rIns="91425" bIns="91425" anchor="t" anchorCtr="0">
            <a:noAutofit/>
          </a:bodyPr>
          <a:lstStyle/>
          <a:p>
            <a:pPr lvl="0" algn="l"/>
            <a:r>
              <a:rPr lang="el-GR" sz="3200" b="0" dirty="0">
                <a:solidFill>
                  <a:srgbClr val="E06666"/>
                </a:solidFill>
                <a:latin typeface="Cambria"/>
                <a:ea typeface="Cambria"/>
                <a:cs typeface="Cambria"/>
                <a:sym typeface="Cambria"/>
              </a:rPr>
              <a:t>Ενότητα 1. Ο ΚΑΛΛΙΤΕΧΝΗΣ ΚΑΙ Ο ΕΠΙΧΕΙΡΗΜΑΤΙΑΣ, ΓΝΩΡΙΖΟΥΝ ΤΙΣ ΝΟΜΙΚΕΣ ΠΤΥΧΕΣ</a:t>
            </a:r>
            <a:endParaRPr sz="3200" b="0" dirty="0">
              <a:latin typeface="Cambria"/>
              <a:ea typeface="Cambria"/>
              <a:cs typeface="Cambria"/>
              <a:sym typeface="Cambria"/>
            </a:endParaRPr>
          </a:p>
        </p:txBody>
      </p:sp>
      <p:sp>
        <p:nvSpPr>
          <p:cNvPr id="6"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8" name="Google Shape;441;p31"/>
          <p:cNvPicPr preferRelativeResize="0"/>
          <p:nvPr/>
        </p:nvPicPr>
        <p:blipFill>
          <a:blip r:embed="rId3">
            <a:alphaModFix/>
          </a:blip>
          <a:stretch>
            <a:fillRect/>
          </a:stretch>
        </p:blipFill>
        <p:spPr>
          <a:xfrm>
            <a:off x="7380895" y="4325687"/>
            <a:ext cx="1715527" cy="8154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3838" y="25195"/>
            <a:ext cx="8476324" cy="1263600"/>
          </a:xfrm>
        </p:spPr>
        <p:txBody>
          <a:bodyPr/>
          <a:lstStyle/>
          <a:p>
            <a:r>
              <a:rPr lang="el-GR" dirty="0">
                <a:solidFill>
                  <a:srgbClr val="F24F4F"/>
                </a:solidFill>
                <a:latin typeface="Cambria" panose="02040503050406030204" pitchFamily="18" charset="0"/>
              </a:rPr>
              <a:t>Αυτοεργοδοτούμενος στην Ευρώπη</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98612" y="1201434"/>
            <a:ext cx="8881289" cy="3103354"/>
          </a:xfrm>
        </p:spPr>
        <p:txBody>
          <a:bodyPr/>
          <a:lstStyle/>
          <a:p>
            <a:pPr marL="114300" indent="0" algn="just">
              <a:buNone/>
            </a:pPr>
            <a:r>
              <a:rPr lang="el-GR" dirty="0"/>
              <a:t>Παρόλο που είναι δύσκολο να εξισορροπηθούν τα διαφορετικά καθεστώτα, επειδή η κάλυψη διαφέρει πολύ, συνοψίζουμε συνοπτικά την κατάσταση των αυτοαπασχολούμενων στην Ευρώπη.</a:t>
            </a:r>
          </a:p>
          <a:p>
            <a:pPr marL="114300" indent="0" algn="just">
              <a:buNone/>
            </a:pPr>
            <a:endParaRPr lang="en-US" dirty="0"/>
          </a:p>
          <a:p>
            <a:pPr marL="114300" indent="0" algn="just">
              <a:buNone/>
            </a:pPr>
            <a:r>
              <a:rPr lang="el-GR" dirty="0"/>
              <a:t>Ισπανία</a:t>
            </a:r>
          </a:p>
          <a:p>
            <a:pPr marL="114300" indent="0" algn="just">
              <a:buNone/>
            </a:pPr>
            <a:r>
              <a:rPr lang="el-GR" dirty="0"/>
              <a:t>Ηνωμένο Βασίλειο</a:t>
            </a:r>
          </a:p>
          <a:p>
            <a:pPr marL="114300" indent="0" algn="just">
              <a:buNone/>
            </a:pPr>
            <a:r>
              <a:rPr lang="el-GR" dirty="0"/>
              <a:t>Ολλανδία</a:t>
            </a:r>
          </a:p>
          <a:p>
            <a:pPr marL="114300" indent="0" algn="just">
              <a:buNone/>
            </a:pPr>
            <a:r>
              <a:rPr lang="el-GR" dirty="0"/>
              <a:t>Ιρλανδία</a:t>
            </a:r>
          </a:p>
          <a:p>
            <a:pPr marL="114300" indent="0" algn="just">
              <a:buNone/>
            </a:pPr>
            <a:r>
              <a:rPr lang="el-GR" dirty="0"/>
              <a:t>Γερμανία</a:t>
            </a:r>
          </a:p>
          <a:p>
            <a:pPr marL="114300" indent="0" algn="just">
              <a:buNone/>
            </a:pPr>
            <a:r>
              <a:rPr lang="el-GR" dirty="0"/>
              <a:t>Πορτογαλία</a:t>
            </a:r>
          </a:p>
          <a:p>
            <a:pPr marL="114300" indent="0" algn="just">
              <a:buNone/>
            </a:pPr>
            <a:r>
              <a:rPr lang="el-GR" dirty="0"/>
              <a:t>Δανία</a:t>
            </a:r>
          </a:p>
          <a:p>
            <a:pPr marL="114300" indent="0" algn="just">
              <a:buNone/>
            </a:pPr>
            <a:r>
              <a:rPr lang="el-GR" dirty="0"/>
              <a:t>Ιταλία</a:t>
            </a:r>
          </a:p>
          <a:p>
            <a:pPr marL="114300" indent="0" algn="just">
              <a:buNone/>
            </a:pPr>
            <a:r>
              <a:rPr lang="el-GR" dirty="0"/>
              <a:t>Γαλλία</a:t>
            </a:r>
            <a:endParaRPr lang="es-ES" dirty="0"/>
          </a:p>
        </p:txBody>
      </p:sp>
      <p:sp>
        <p:nvSpPr>
          <p:cNvPr id="4" name="3 CuadroTexto"/>
          <p:cNvSpPr txBox="1"/>
          <p:nvPr/>
        </p:nvSpPr>
        <p:spPr>
          <a:xfrm>
            <a:off x="333838" y="239709"/>
            <a:ext cx="4733614" cy="307777"/>
          </a:xfrm>
          <a:prstGeom prst="rect">
            <a:avLst/>
          </a:prstGeom>
          <a:noFill/>
        </p:spPr>
        <p:txBody>
          <a:bodyPr wrap="square" rtlCol="0">
            <a:spAutoFit/>
          </a:bodyPr>
          <a:lstStyle/>
          <a:p>
            <a:r>
              <a:rPr lang="el-GR" dirty="0"/>
              <a:t>Μονάδα</a:t>
            </a:r>
            <a:r>
              <a:rPr lang="es-ES" dirty="0"/>
              <a:t> 5. </a:t>
            </a:r>
            <a:r>
              <a:rPr lang="el-GR" dirty="0"/>
              <a:t>ΑΥΤΟΕΡΓΟΔΟΤΟΥΜΕΝΟΣ ΣΤΗΝ ΕΥΡΩΠΗ</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CuadroTexto 8"/>
          <p:cNvSpPr txBox="1"/>
          <p:nvPr/>
        </p:nvSpPr>
        <p:spPr>
          <a:xfrm>
            <a:off x="4620846" y="3126154"/>
            <a:ext cx="184666" cy="307777"/>
          </a:xfrm>
          <a:prstGeom prst="rect">
            <a:avLst/>
          </a:prstGeom>
          <a:noFill/>
        </p:spPr>
        <p:txBody>
          <a:bodyPr wrap="none" rtlCol="0">
            <a:spAutoFit/>
          </a:bodyPr>
          <a:lstStyle/>
          <a:p>
            <a:endParaRPr lang="es-ES" dirty="0"/>
          </a:p>
        </p:txBody>
      </p:sp>
    </p:spTree>
    <p:extLst>
      <p:ext uri="{BB962C8B-B14F-4D97-AF65-F5344CB8AC3E}">
        <p14:creationId xmlns:p14="http://schemas.microsoft.com/office/powerpoint/2010/main" val="2867562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33"/>
          <p:cNvSpPr txBox="1">
            <a:spLocks noGrp="1"/>
          </p:cNvSpPr>
          <p:nvPr>
            <p:ph type="title"/>
          </p:nvPr>
        </p:nvSpPr>
        <p:spPr>
          <a:xfrm>
            <a:off x="916125" y="1219525"/>
            <a:ext cx="7138200" cy="455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l-GR" sz="6000" dirty="0">
                <a:solidFill>
                  <a:srgbClr val="E06666"/>
                </a:solidFill>
                <a:latin typeface="Cambria"/>
                <a:ea typeface="Cambria"/>
                <a:cs typeface="Cambria"/>
                <a:sym typeface="Cambria"/>
              </a:rPr>
              <a:t>ΣΑΣ ΕΥΧΑΡΙΣΤΩ</a:t>
            </a:r>
            <a:r>
              <a:rPr lang="es" sz="6000" dirty="0">
                <a:solidFill>
                  <a:srgbClr val="E06666"/>
                </a:solidFill>
                <a:latin typeface="Cambria"/>
                <a:ea typeface="Cambria"/>
                <a:cs typeface="Cambria"/>
                <a:sym typeface="Cambria"/>
              </a:rPr>
              <a:t>!</a:t>
            </a:r>
            <a:endParaRPr sz="6000" b="0" dirty="0">
              <a:latin typeface="Cambria"/>
              <a:ea typeface="Cambria"/>
              <a:cs typeface="Cambria"/>
              <a:sym typeface="Cambria"/>
            </a:endParaRPr>
          </a:p>
        </p:txBody>
      </p:sp>
      <p:sp>
        <p:nvSpPr>
          <p:cNvPr id="461" name="Google Shape;461;p33"/>
          <p:cNvSpPr/>
          <p:nvPr/>
        </p:nvSpPr>
        <p:spPr>
          <a:xfrm rot="10800000" flipH="1">
            <a:off x="-31700" y="2916425"/>
            <a:ext cx="9207378" cy="2234250"/>
          </a:xfrm>
          <a:prstGeom prst="flowChartDocument">
            <a:avLst/>
          </a:prstGeom>
          <a:solidFill>
            <a:srgbClr val="E06666"/>
          </a:solid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oogle Shape;441;p31"/>
          <p:cNvPicPr preferRelativeResize="0"/>
          <p:nvPr/>
        </p:nvPicPr>
        <p:blipFill>
          <a:blip r:embed="rId3">
            <a:alphaModFix/>
          </a:blip>
          <a:stretch>
            <a:fillRect/>
          </a:stretch>
        </p:blipFill>
        <p:spPr>
          <a:xfrm>
            <a:off x="5208950" y="18568"/>
            <a:ext cx="1715527" cy="815400"/>
          </a:xfrm>
          <a:prstGeom prst="rect">
            <a:avLst/>
          </a:prstGeom>
          <a:noFill/>
          <a:ln>
            <a:noFill/>
          </a:ln>
        </p:spPr>
      </p:pic>
      <p:pic>
        <p:nvPicPr>
          <p:cNvPr id="5" name="Google Shape;442;p31"/>
          <p:cNvPicPr preferRelativeResize="0"/>
          <p:nvPr/>
        </p:nvPicPr>
        <p:blipFill>
          <a:blip r:embed="rId4">
            <a:alphaModFix/>
          </a:blip>
          <a:stretch>
            <a:fillRect/>
          </a:stretch>
        </p:blipFill>
        <p:spPr>
          <a:xfrm>
            <a:off x="7065975" y="151705"/>
            <a:ext cx="1913926" cy="41668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2900" y="1670253"/>
            <a:ext cx="7138200" cy="1263600"/>
          </a:xfrm>
        </p:spPr>
        <p:txBody>
          <a:bodyPr/>
          <a:lstStyle/>
          <a:p>
            <a:r>
              <a:rPr lang="el-GR" b="0" dirty="0">
                <a:solidFill>
                  <a:srgbClr val="F24F4F"/>
                </a:solidFill>
                <a:latin typeface="Cambria" panose="02040503050406030204" pitchFamily="18" charset="0"/>
              </a:rPr>
              <a:t>ΜΟΝΑΔΑ 1. ΤΥΠΟΙ ΕΠΙΧΕΙΡΗΜΑΤΙΑ</a:t>
            </a:r>
            <a:endParaRPr lang="es-ES" b="0" dirty="0">
              <a:solidFill>
                <a:srgbClr val="F24F4F"/>
              </a:solidFill>
              <a:latin typeface="Cambria" panose="02040503050406030204" pitchFamily="18" charset="0"/>
            </a:endParaRP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val="3324785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325683"/>
            <a:ext cx="7138200" cy="1263600"/>
          </a:xfrm>
        </p:spPr>
        <p:txBody>
          <a:bodyPr/>
          <a:lstStyle/>
          <a:p>
            <a:r>
              <a:rPr lang="el-GR" dirty="0">
                <a:solidFill>
                  <a:srgbClr val="F24F4F"/>
                </a:solidFill>
                <a:latin typeface="Cambria" panose="02040503050406030204" pitchFamily="18" charset="0"/>
              </a:rPr>
              <a:t>Τύπου Επιχειρηματία</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1100458" y="1589283"/>
            <a:ext cx="7138200" cy="2848902"/>
          </a:xfrm>
        </p:spPr>
        <p:txBody>
          <a:bodyPr/>
          <a:lstStyle/>
          <a:p>
            <a:pPr marL="139700" indent="0" algn="just">
              <a:buNone/>
            </a:pPr>
            <a:r>
              <a:rPr lang="el-GR" dirty="0"/>
              <a:t>ΚΕΦΑΛΑΙΟΓΡΑΦΙΑ</a:t>
            </a:r>
          </a:p>
          <a:p>
            <a:pPr marL="139700" indent="0" algn="just">
              <a:buNone/>
            </a:pPr>
            <a:r>
              <a:rPr lang="el-GR" dirty="0"/>
              <a:t>Περιορισμένης ευθύνης:</a:t>
            </a:r>
          </a:p>
          <a:p>
            <a:pPr marL="139700" indent="0" algn="just">
              <a:buNone/>
            </a:pPr>
            <a:r>
              <a:rPr lang="el-GR" dirty="0"/>
              <a:t>-Κοινότητα Ανώνυμος (Κ.Α.)</a:t>
            </a:r>
          </a:p>
          <a:p>
            <a:pPr marL="139700" indent="0" algn="just">
              <a:buNone/>
            </a:pPr>
            <a:r>
              <a:rPr lang="el-GR" dirty="0"/>
              <a:t>-Κοινωνική Εταιρεία Περιορισμένης Ευθύνης (ΚΕΠΕ)</a:t>
            </a:r>
          </a:p>
          <a:p>
            <a:pPr marL="139700" indent="0" algn="just">
              <a:buNone/>
            </a:pPr>
            <a:endParaRPr lang="el-GR" dirty="0"/>
          </a:p>
          <a:p>
            <a:pPr marL="139700" indent="0" algn="just">
              <a:buNone/>
            </a:pPr>
            <a:r>
              <a:rPr lang="el-GR" dirty="0"/>
              <a:t>ΠΡΟΣΩΠΙΚΟΙ</a:t>
            </a:r>
          </a:p>
          <a:p>
            <a:pPr marL="139700" indent="0" algn="just">
              <a:buNone/>
            </a:pPr>
            <a:r>
              <a:rPr lang="el-GR" dirty="0"/>
              <a:t>Κοινωνική οικονομία (Συνεργάτες = εργαζόμενοι)</a:t>
            </a:r>
          </a:p>
          <a:p>
            <a:pPr marL="139700" indent="0" algn="just">
              <a:buNone/>
            </a:pPr>
            <a:r>
              <a:rPr lang="el-GR" dirty="0"/>
              <a:t>Περιορισμένης ευθύνης:</a:t>
            </a:r>
          </a:p>
          <a:p>
            <a:pPr marL="139700" indent="0" algn="just">
              <a:buNone/>
            </a:pPr>
            <a:r>
              <a:rPr lang="el-GR" dirty="0"/>
              <a:t>- Συνεταιρισμοί</a:t>
            </a:r>
          </a:p>
          <a:p>
            <a:pPr marL="139700" indent="0" algn="just">
              <a:buNone/>
            </a:pPr>
            <a:r>
              <a:rPr lang="el-GR" dirty="0"/>
              <a:t>- Εργατικές Κοινωνίες</a:t>
            </a:r>
            <a:endParaRPr lang="es-ES" dirty="0"/>
          </a:p>
        </p:txBody>
      </p:sp>
      <p:sp>
        <p:nvSpPr>
          <p:cNvPr id="4" name="3 CuadroTexto"/>
          <p:cNvSpPr txBox="1"/>
          <p:nvPr/>
        </p:nvSpPr>
        <p:spPr>
          <a:xfrm>
            <a:off x="432450" y="206156"/>
            <a:ext cx="3113638" cy="307777"/>
          </a:xfrm>
          <a:prstGeom prst="rect">
            <a:avLst/>
          </a:prstGeom>
          <a:noFill/>
        </p:spPr>
        <p:txBody>
          <a:bodyPr wrap="square" rtlCol="0">
            <a:spAutoFit/>
          </a:bodyPr>
          <a:lstStyle/>
          <a:p>
            <a:r>
              <a:rPr lang="el-GR" dirty="0"/>
              <a:t>Ενότητα</a:t>
            </a:r>
            <a:r>
              <a:rPr lang="es-ES" dirty="0"/>
              <a:t> 1. </a:t>
            </a:r>
            <a:r>
              <a:rPr lang="el-GR" dirty="0"/>
              <a:t>ΤΥΠΟΙ ΕΠΙΧΕΙΡΗΜΑΤΙΑ</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1719229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936979" y="738190"/>
            <a:ext cx="7302560" cy="3565454"/>
          </a:xfrm>
        </p:spPr>
        <p:txBody>
          <a:bodyPr/>
          <a:lstStyle/>
          <a:p>
            <a:pPr marL="139700" indent="0" algn="l">
              <a:buNone/>
            </a:pPr>
            <a:r>
              <a:rPr lang="el-GR" dirty="0"/>
              <a:t>Υπάρχουν τρεις βασικοί τύποι επιχειρήσεων:</a:t>
            </a:r>
          </a:p>
          <a:p>
            <a:pPr marL="139700" indent="0" algn="l">
              <a:buNone/>
            </a:pPr>
            <a:r>
              <a:rPr lang="el-GR" b="1" dirty="0"/>
              <a:t>1. Επιχειρήσεις Υπηρεσιών</a:t>
            </a:r>
          </a:p>
          <a:p>
            <a:pPr marL="139700" indent="0" algn="l">
              <a:buNone/>
            </a:pPr>
            <a:r>
              <a:rPr lang="el-GR" dirty="0"/>
              <a:t>Ένας τύπος επιχείρησης παροχής υπηρεσιών παρέχει άυλα προϊόντα (προϊόντα χωρίς φυσική μορφή). Οι εταιρίες τύπου υπηρεσίας προσφέρουν επαγγελματικές δεξιότητες, τεχνογνωσία, συμβουλές και άλλα παρόμοια προϊόντα.</a:t>
            </a:r>
          </a:p>
          <a:p>
            <a:pPr marL="139700" indent="0" algn="l">
              <a:buNone/>
            </a:pPr>
            <a:r>
              <a:rPr lang="el-GR" dirty="0"/>
              <a:t>Παραδείγματα επιχειρήσεων παροχής υπηρεσιών είναι: τα σαλόνια, τα συνεργεία επισκευής, τα σχολεία, οι τράπεζες, οι εταιρείες λογιστικής και τα δικηγορικά γραφεία.</a:t>
            </a:r>
          </a:p>
          <a:p>
            <a:pPr marL="139700" indent="0" algn="l">
              <a:buNone/>
            </a:pPr>
            <a:endParaRPr lang="el-GR" dirty="0"/>
          </a:p>
          <a:p>
            <a:pPr marL="139700" indent="0" algn="l">
              <a:buNone/>
            </a:pPr>
            <a:r>
              <a:rPr lang="el-GR" b="1" dirty="0"/>
              <a:t>2. Εμπορικές συναλλαγές</a:t>
            </a:r>
          </a:p>
          <a:p>
            <a:pPr marL="139700" indent="0" algn="l">
              <a:buNone/>
            </a:pPr>
            <a:r>
              <a:rPr lang="el-GR" dirty="0"/>
              <a:t>Αυτός ο τύπος επιχείρησης αγοράζει προϊόντα σε τιμή χονδρικής και πωλεί το ίδιο σε λιανική τιμή. Είναι γνωστές ως επιχειρήσεις "αγοράζουν και πουλάνε". Αποκομίζουν κέρδος με την πώληση των προϊόντων σε τιμές υψηλότερες από το κόστος αγοράς τους.</a:t>
            </a:r>
          </a:p>
          <a:p>
            <a:pPr marL="139700" indent="0" algn="l">
              <a:buNone/>
            </a:pPr>
            <a:r>
              <a:rPr lang="el-GR" dirty="0"/>
              <a:t>Μια επιχείρηση εμπορίας πωλεί ένα προϊόν χωρίς να αλλάζει τη μορφή του. Παραδείγματα είναι: τα καταστήματα παντοπωλείων, τα καταστήματα ευρείας κατανάλωσης, οι διανομείς και άλλοι μεταπωλητές</a:t>
            </a:r>
            <a:r>
              <a:rPr lang="en-US" dirty="0"/>
              <a:t>.</a:t>
            </a:r>
          </a:p>
          <a:p>
            <a:pPr marL="139700" indent="0" algn="l">
              <a:buNone/>
            </a:pPr>
            <a:endParaRPr lang="es-ES" dirty="0"/>
          </a:p>
        </p:txBody>
      </p:sp>
      <p:sp>
        <p:nvSpPr>
          <p:cNvPr id="4" name="3 CuadroTexto"/>
          <p:cNvSpPr txBox="1"/>
          <p:nvPr/>
        </p:nvSpPr>
        <p:spPr>
          <a:xfrm>
            <a:off x="502025" y="159026"/>
            <a:ext cx="3077516" cy="307777"/>
          </a:xfrm>
          <a:prstGeom prst="rect">
            <a:avLst/>
          </a:prstGeom>
          <a:noFill/>
        </p:spPr>
        <p:txBody>
          <a:bodyPr wrap="square" rtlCol="0">
            <a:spAutoFit/>
          </a:bodyPr>
          <a:lstStyle/>
          <a:p>
            <a:r>
              <a:rPr lang="el-GR" dirty="0"/>
              <a:t>Ενότητα 1. ΤΥΠΟΙ ΕΠΙΧΕΙΡΗΜΑΤΙΑ</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9"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10"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4129512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745067" y="584627"/>
            <a:ext cx="7890933" cy="3469675"/>
          </a:xfrm>
        </p:spPr>
        <p:txBody>
          <a:bodyPr/>
          <a:lstStyle/>
          <a:p>
            <a:pPr marL="139700" indent="0" algn="l">
              <a:buNone/>
            </a:pPr>
            <a:r>
              <a:rPr lang="el-GR" b="1" dirty="0"/>
              <a:t>3. Βιομηχανία</a:t>
            </a:r>
          </a:p>
          <a:p>
            <a:pPr marL="139700" indent="0" algn="l">
              <a:buNone/>
            </a:pPr>
            <a:r>
              <a:rPr lang="el-GR" dirty="0"/>
              <a:t>Σε αντίθεση με μια εμπορική επιχείρηση, μια επιχείρηση κατασκευής αγοράζει προϊόντα με την πρόθεση να τα χρησιμοποιήσει ως υλικά για την κατασκευή ενός νέου προϊόντος. Έτσι, υπάρχει μετασχηματισμός των αγορασθέντων προϊόντων.</a:t>
            </a:r>
          </a:p>
          <a:p>
            <a:pPr marL="139700" indent="0" algn="l">
              <a:buNone/>
            </a:pPr>
            <a:r>
              <a:rPr lang="el-GR" dirty="0"/>
              <a:t>Μια επιχείρηση κατασκευής συνδυάζει τις πρώτες ύλες, το εργατικό δυναμικό και το γενικό εργοστάσιο στην παραγωγική της διαδικασία. Τα μεταποιημένα αγαθά θα πωλούνται στη συνέχεια στους πελάτες.</a:t>
            </a:r>
          </a:p>
          <a:p>
            <a:pPr marL="139700" indent="0" algn="l">
              <a:buNone/>
            </a:pPr>
            <a:endParaRPr lang="el-GR" dirty="0"/>
          </a:p>
          <a:p>
            <a:pPr marL="139700" indent="0" algn="l">
              <a:buNone/>
            </a:pPr>
            <a:r>
              <a:rPr lang="el-GR" b="1" dirty="0"/>
              <a:t>Υβριδική επιχείρηση</a:t>
            </a:r>
          </a:p>
          <a:p>
            <a:pPr marL="139700" indent="0" algn="l">
              <a:buNone/>
            </a:pPr>
            <a:r>
              <a:rPr lang="el-GR" dirty="0"/>
              <a:t>Οι υβριδικές επιχειρήσεις είναι εταιρείες που μπορούν να ταξινομηθούν σε περισσότερες από μία επιχειρήσεις. Ένα εστιατόριο, για παράδειγμα, συνδυάζει συστατικά για να κάνει ένα καλό γεύμα (μεταποίηση), πουλάει ένα κρύο μπουκάλι κρασί (merchandising), και γεμίζει παραγγελίες πελατών (υπηρεσία).</a:t>
            </a:r>
          </a:p>
          <a:p>
            <a:pPr marL="139700" indent="0" algn="l">
              <a:buNone/>
            </a:pPr>
            <a:r>
              <a:rPr lang="el-GR" dirty="0"/>
              <a:t>Παρόλα αυτά, οι εταιρείες αυτές μπορούν να ταξινομηθούν ανάλογα με το κύριο επιχειρηματικό τους ενδιαφέρον. Στην περίπτωση αυτή, τα εστιατόρια είναι περισσότερο του τύπου υπηρεσίας.</a:t>
            </a:r>
            <a:endParaRPr lang="es-ES" dirty="0"/>
          </a:p>
        </p:txBody>
      </p:sp>
      <p:sp>
        <p:nvSpPr>
          <p:cNvPr id="4" name="3 CuadroTexto"/>
          <p:cNvSpPr txBox="1"/>
          <p:nvPr/>
        </p:nvSpPr>
        <p:spPr>
          <a:xfrm>
            <a:off x="502025" y="159026"/>
            <a:ext cx="3077516" cy="307777"/>
          </a:xfrm>
          <a:prstGeom prst="rect">
            <a:avLst/>
          </a:prstGeom>
          <a:noFill/>
        </p:spPr>
        <p:txBody>
          <a:bodyPr wrap="square" rtlCol="0">
            <a:spAutoFit/>
          </a:bodyPr>
          <a:lstStyle/>
          <a:p>
            <a:r>
              <a:rPr lang="el-GR" dirty="0"/>
              <a:t>Ενότητα 1. ΤΥΠΟΙ ΕΠΙΧΕΙΡΗΜΑΤΙΑ</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9"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10"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2262890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l-GR" b="0" dirty="0">
                <a:solidFill>
                  <a:srgbClr val="F24F4F"/>
                </a:solidFill>
                <a:latin typeface="Cambria" panose="02040503050406030204" pitchFamily="18" charset="0"/>
              </a:rPr>
              <a:t>ΜΟΝΑΔΑ 2. ΝΟΜΙΚΕΣ ΜΟΡΦΕΣ</a:t>
            </a:r>
            <a:endParaRPr lang="es-ES" sz="3600" b="0" dirty="0">
              <a:solidFill>
                <a:srgbClr val="F24F4F"/>
              </a:solidFill>
              <a:latin typeface="Cambria" panose="02040503050406030204" pitchFamily="18" charset="0"/>
            </a:endParaRP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202423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25195"/>
            <a:ext cx="7138200" cy="1263600"/>
          </a:xfrm>
        </p:spPr>
        <p:txBody>
          <a:bodyPr/>
          <a:lstStyle/>
          <a:p>
            <a:r>
              <a:rPr lang="el-GR" dirty="0">
                <a:solidFill>
                  <a:srgbClr val="F24F4F"/>
                </a:solidFill>
                <a:latin typeface="Cambria" panose="02040503050406030204" pitchFamily="18" charset="0"/>
              </a:rPr>
              <a:t>Νομικές μορφές</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98612" y="1201434"/>
            <a:ext cx="8881289" cy="3103354"/>
          </a:xfrm>
        </p:spPr>
        <p:txBody>
          <a:bodyPr/>
          <a:lstStyle/>
          <a:p>
            <a:pPr marL="114300" indent="0" algn="just">
              <a:buNone/>
            </a:pPr>
            <a:r>
              <a:rPr lang="el-GR" dirty="0"/>
              <a:t>Αυτές είναι οι βασικές μορφές ιδιοκτησίας των επιχειρήσεων:</a:t>
            </a:r>
          </a:p>
          <a:p>
            <a:pPr marL="114300" indent="0" algn="just">
              <a:buNone/>
            </a:pPr>
            <a:endParaRPr lang="el-GR" dirty="0"/>
          </a:p>
          <a:p>
            <a:pPr marL="114300" indent="0" algn="just">
              <a:buNone/>
            </a:pPr>
            <a:r>
              <a:rPr lang="el-GR" b="1" dirty="0"/>
              <a:t>1. Ατομική επιχείρηση</a:t>
            </a:r>
          </a:p>
          <a:p>
            <a:pPr marL="114300" indent="0" algn="just">
              <a:buNone/>
            </a:pPr>
            <a:r>
              <a:rPr lang="el-GR" dirty="0"/>
              <a:t>Μια ατομική επιχείρηση είναι μια επιχείρηση που ανήκει μόνο σε ένα άτομο. Είναι εύκολο να δημιουργηθεί και είναι το λιγότερο δαπανηρό μεταξύ όλων των μορφών ιδιοκτησίας.</a:t>
            </a:r>
          </a:p>
          <a:p>
            <a:pPr marL="114300" indent="0" algn="just">
              <a:buNone/>
            </a:pPr>
            <a:r>
              <a:rPr lang="el-GR" dirty="0"/>
              <a:t>Ο ιδιοκτήτης αντιμετωπίζει απεριόριστη ευθύνη. δηλαδή, οι πιστωτές της επιχείρησης μπορούν να πάνε μετά τα προσωπικά περιουσιακά στοιχεία του ιδιοκτήτη εάν η επιχείρηση δεν μπορεί να τα πληρώσει.</a:t>
            </a:r>
          </a:p>
          <a:p>
            <a:pPr marL="114300" indent="0" algn="just">
              <a:buNone/>
            </a:pPr>
            <a:r>
              <a:rPr lang="el-GR" dirty="0"/>
              <a:t>Το έντυπο ατομικής ιδιοκτησίας υιοθετείται συνήθως από μικρές επιχειρήσεις.</a:t>
            </a:r>
          </a:p>
          <a:p>
            <a:pPr marL="114300" indent="0" algn="just">
              <a:buNone/>
            </a:pPr>
            <a:endParaRPr lang="el-GR" dirty="0"/>
          </a:p>
          <a:p>
            <a:pPr marL="114300" indent="0" algn="just">
              <a:buNone/>
            </a:pPr>
            <a:r>
              <a:rPr lang="el-GR" b="1" dirty="0"/>
              <a:t>2. Εταιρική σχέση</a:t>
            </a:r>
          </a:p>
          <a:p>
            <a:pPr marL="114300" indent="0" algn="just">
              <a:buNone/>
            </a:pPr>
            <a:r>
              <a:rPr lang="el-GR" dirty="0"/>
              <a:t>Μια εταιρική σχέση είναι μια επιχείρηση που ανήκει σε δύο ή περισσότερα πρόσωπα που συνεισφέρουν πόρους στην οντότητα. Οι εταίροι διαιρούν τα κέρδη της επιχείρησης μεταξύ τους.</a:t>
            </a:r>
            <a:endParaRPr lang="es-ES" dirty="0"/>
          </a:p>
        </p:txBody>
      </p:sp>
      <p:sp>
        <p:nvSpPr>
          <p:cNvPr id="4" name="3 CuadroTexto"/>
          <p:cNvSpPr txBox="1"/>
          <p:nvPr/>
        </p:nvSpPr>
        <p:spPr>
          <a:xfrm>
            <a:off x="333838" y="239709"/>
            <a:ext cx="2827051" cy="307777"/>
          </a:xfrm>
          <a:prstGeom prst="rect">
            <a:avLst/>
          </a:prstGeom>
          <a:noFill/>
        </p:spPr>
        <p:txBody>
          <a:bodyPr wrap="square" rtlCol="0">
            <a:spAutoFit/>
          </a:bodyPr>
          <a:lstStyle/>
          <a:p>
            <a:r>
              <a:rPr lang="el-GR" dirty="0"/>
              <a:t>Μονάδα 2: ΝΟΜΙΚΕΣ ΜΟΡΦΕΣ</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2231527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98612" y="1201434"/>
            <a:ext cx="8881289" cy="3103354"/>
          </a:xfrm>
        </p:spPr>
        <p:txBody>
          <a:bodyPr/>
          <a:lstStyle/>
          <a:p>
            <a:pPr marL="114300" indent="0" algn="just">
              <a:buNone/>
            </a:pPr>
            <a:r>
              <a:rPr lang="el-GR" dirty="0"/>
              <a:t>Σε γενικές συνεργασίες, όλοι οι εταίροι έχουν απεριόριστη ευθύνη. Στις εταιρείες περιορισμένης ευθύνης, οι πιστωτές δεν μπορούν να πάνε μετά τα προσωπικά περιουσιακά στοιχεία των ετερόρρυθμων εταίρων.</a:t>
            </a:r>
          </a:p>
          <a:p>
            <a:pPr marL="114300" indent="0" algn="just">
              <a:buNone/>
            </a:pPr>
            <a:endParaRPr lang="el-GR" dirty="0"/>
          </a:p>
          <a:p>
            <a:pPr marL="114300" indent="0" algn="just">
              <a:buNone/>
            </a:pPr>
            <a:r>
              <a:rPr lang="el-GR" b="1" dirty="0"/>
              <a:t>3. Συνεργασία</a:t>
            </a:r>
          </a:p>
          <a:p>
            <a:pPr marL="114300" indent="0" algn="just">
              <a:buNone/>
            </a:pPr>
            <a:r>
              <a:rPr lang="el-GR" dirty="0"/>
              <a:t>Μια εταιρεία είναι μια επιχειρηματική οργάνωση που έχει ξεχωριστή νομική προσωπικότητα από τους ιδιοκτήτες της. Η ιδιοκτησία σε χρηματιστηριακή εταιρεία αντιπροσωπεύεται από μετοχές μετοχών.</a:t>
            </a:r>
          </a:p>
          <a:p>
            <a:pPr marL="114300" indent="0" algn="just">
              <a:buNone/>
            </a:pPr>
            <a:r>
              <a:rPr lang="el-GR" dirty="0"/>
              <a:t>Οι ιδιοκτήτες (μέτοχοι) απολαμβάνουν περιορισμένης ευθύνης αλλά έχουν περιορισμένη συμμετοχή στις δραστηριότητες της εταιρείας. Το διοικητικό συμβούλιο, μια εκλεγμένη ομάδα από τους μετόχους, ελέγχει τις δραστηριότητες της εταιρείας.</a:t>
            </a:r>
          </a:p>
          <a:p>
            <a:pPr marL="114300" indent="0" algn="just">
              <a:buNone/>
            </a:pPr>
            <a:endParaRPr lang="el-GR" dirty="0"/>
          </a:p>
          <a:p>
            <a:pPr marL="114300" indent="0" algn="just">
              <a:buNone/>
            </a:pPr>
            <a:r>
              <a:rPr lang="el-GR" dirty="0"/>
              <a:t>Εκτός από αυτές τις βασικές μορφές επιχειρηματικής ιδιοκτησίας, πρόκειται για κάποιες άλλες μορφές οργανισμών που είναι κοινές σήμερα:</a:t>
            </a:r>
            <a:endParaRPr lang="es-ES" dirty="0"/>
          </a:p>
        </p:txBody>
      </p:sp>
      <p:sp>
        <p:nvSpPr>
          <p:cNvPr id="4" name="3 CuadroTexto"/>
          <p:cNvSpPr txBox="1"/>
          <p:nvPr/>
        </p:nvSpPr>
        <p:spPr>
          <a:xfrm>
            <a:off x="333838" y="239709"/>
            <a:ext cx="2860918" cy="307777"/>
          </a:xfrm>
          <a:prstGeom prst="rect">
            <a:avLst/>
          </a:prstGeom>
          <a:noFill/>
        </p:spPr>
        <p:txBody>
          <a:bodyPr wrap="square" rtlCol="0">
            <a:spAutoFit/>
          </a:bodyPr>
          <a:lstStyle/>
          <a:p>
            <a:r>
              <a:rPr lang="el-GR" dirty="0"/>
              <a:t>Μονάδα 2: ΝΟΜΙΚΕΣ ΜΟΡΦΕΣ</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1605153689"/>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946</TotalTime>
  <Words>2408</Words>
  <Application>Microsoft Office PowerPoint</Application>
  <PresentationFormat>On-screen Show (16:9)</PresentationFormat>
  <Paragraphs>172</Paragraphs>
  <Slides>21</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EB Garamond</vt:lpstr>
      <vt:lpstr>EB Garamond Medium</vt:lpstr>
      <vt:lpstr>Cambria</vt:lpstr>
      <vt:lpstr>Century Gothic</vt:lpstr>
      <vt:lpstr>Garamond</vt:lpstr>
      <vt:lpstr>Simple Light</vt:lpstr>
      <vt:lpstr> ARTCademy “Arts and Crafts Academy”</vt:lpstr>
      <vt:lpstr>Ενότητα 1. Ο ΚΑΛΛΙΤΕΧΝΗΣ ΚΑΙ Ο ΕΠΙΧΕΙΡΗΜΑΤΙΑΣ, ΓΝΩΡΙΖΟΥΝ ΤΙΣ ΝΟΜΙΚΕΣ ΠΤΥΧΕΣ</vt:lpstr>
      <vt:lpstr>ΜΟΝΑΔΑ 1. ΤΥΠΟΙ ΕΠΙΧΕΙΡΗΜΑΤΙΑ</vt:lpstr>
      <vt:lpstr>Τύπου Επιχειρηματία</vt:lpstr>
      <vt:lpstr>PowerPoint Presentation</vt:lpstr>
      <vt:lpstr>PowerPoint Presentation</vt:lpstr>
      <vt:lpstr>ΜΟΝΑΔΑ 2. ΝΟΜΙΚΕΣ ΜΟΡΦΕΣ</vt:lpstr>
      <vt:lpstr>Νομικές μορφές</vt:lpstr>
      <vt:lpstr>PowerPoint Presentation</vt:lpstr>
      <vt:lpstr>PowerPoint Presentation</vt:lpstr>
      <vt:lpstr>ΜΟΝΑΔΑ 3. ΠΛΕΟΝΕΚΤΗΜΑΤΑ ΚΑΙ ΜΕΙΟΝΕΚΤΗΜΑΤΑ</vt:lpstr>
      <vt:lpstr>Πλεονεκτήματα και Μειονεκτήματα</vt:lpstr>
      <vt:lpstr>PowerPoint Presentation</vt:lpstr>
      <vt:lpstr>PowerPoint Presentation</vt:lpstr>
      <vt:lpstr>ΜΟΝΑΔΑ 4. ΝΟΜΙΚΕΣ ΔΙΑΔΙΚΑΣΙΕΣ</vt:lpstr>
      <vt:lpstr>Νομικές διαδικασίες</vt:lpstr>
      <vt:lpstr>PowerPoint Presentation</vt:lpstr>
      <vt:lpstr>PowerPoint Presentation</vt:lpstr>
      <vt:lpstr>ΜΟΝΑΔΑ 5. ΑΥΤΟΕΡΓΟΔΟΤΟΥΜΕΝΟΣ ΣΤΗΝ ΕΥΡΩΠΗ</vt:lpstr>
      <vt:lpstr>Αυτοεργοδοτούμενος στην Ευρώπη</vt:lpstr>
      <vt:lpstr>ΣΑΣ ΕΥΧΑΡΙΣΤΩ!</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ARTCademy “Arts and Crafts Academy”</dc:title>
  <dc:creator>Usuario</dc:creator>
  <cp:lastModifiedBy>dell</cp:lastModifiedBy>
  <cp:revision>56</cp:revision>
  <dcterms:modified xsi:type="dcterms:W3CDTF">2020-02-05T17:37:11Z</dcterms:modified>
</cp:coreProperties>
</file>